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notesSlides/notesSlide12.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5.xml" ContentType="application/vnd.openxmlformats-officedocument.drawingml.chartshapes+xml"/>
  <Override PartName="/ppt/notesSlides/notesSlide13.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6.xml" ContentType="application/vnd.openxmlformats-officedocument.drawingml.chartshapes+xml"/>
  <Override PartName="/ppt/notesSlides/notesSlide14.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6.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7.xml" ContentType="application/vnd.openxmlformats-officedocument.presentationml.notesSl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8.xml" ContentType="application/vnd.openxmlformats-officedocument.presentationml.notesSl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9.xml" ContentType="application/vnd.openxmlformats-officedocument.presentationml.notesSlid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0.xml" ContentType="application/vnd.openxmlformats-officedocument.presentationml.notesSlid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1.xml" ContentType="application/vnd.openxmlformats-officedocument.presentationml.notesSlid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9" r:id="rId2"/>
    <p:sldId id="448" r:id="rId3"/>
    <p:sldId id="256" r:id="rId4"/>
    <p:sldId id="440" r:id="rId5"/>
    <p:sldId id="261" r:id="rId6"/>
    <p:sldId id="262" r:id="rId7"/>
    <p:sldId id="438" r:id="rId8"/>
    <p:sldId id="445" r:id="rId9"/>
    <p:sldId id="269" r:id="rId10"/>
    <p:sldId id="271" r:id="rId11"/>
    <p:sldId id="399" r:id="rId12"/>
    <p:sldId id="431" r:id="rId13"/>
    <p:sldId id="432" r:id="rId14"/>
    <p:sldId id="449" r:id="rId15"/>
    <p:sldId id="450" r:id="rId16"/>
    <p:sldId id="272" r:id="rId17"/>
    <p:sldId id="433" r:id="rId18"/>
    <p:sldId id="434" r:id="rId19"/>
    <p:sldId id="437" r:id="rId20"/>
    <p:sldId id="446" r:id="rId21"/>
    <p:sldId id="447" r:id="rId22"/>
  </p:sldIdLst>
  <p:sldSz cx="9144000" cy="6858000" type="screen4x3"/>
  <p:notesSz cx="673893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3C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138" y="354"/>
      </p:cViewPr>
      <p:guideLst/>
    </p:cSldViewPr>
  </p:slideViewPr>
  <p:notesTextViewPr>
    <p:cViewPr>
      <p:scale>
        <a:sx n="1" d="1"/>
        <a:sy n="1" d="1"/>
      </p:scale>
      <p:origin x="0" y="0"/>
    </p:cViewPr>
  </p:notesTextViewPr>
  <p:notesViewPr>
    <p:cSldViewPr snapToGrid="0">
      <p:cViewPr>
        <p:scale>
          <a:sx n="120" d="100"/>
          <a:sy n="120" d="100"/>
        </p:scale>
        <p:origin x="124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_____.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______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______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______15.xlsx"/><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______16.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package" Target="../embeddings/Microsoft_Excel_______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3.xml"/><Relationship Id="rId4" Type="http://schemas.openxmlformats.org/officeDocument/2006/relationships/package" Target="../embeddings/Microsoft_Excel_______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04602446892706"/>
          <c:y val="2.9453615086349066E-2"/>
          <c:w val="0.62187733583963212"/>
          <c:h val="0.76090556948993793"/>
        </c:manualLayout>
      </c:layout>
      <c:barChart>
        <c:barDir val="col"/>
        <c:grouping val="clustered"/>
        <c:varyColors val="0"/>
        <c:ser>
          <c:idx val="1"/>
          <c:order val="1"/>
          <c:tx>
            <c:strRef>
              <c:f>Sheet1!$C$1</c:f>
              <c:strCache>
                <c:ptCount val="1"/>
                <c:pt idx="0">
                  <c:v>第１号被保険者</c:v>
                </c:pt>
              </c:strCache>
            </c:strRef>
          </c:tx>
          <c:spPr>
            <a:solidFill>
              <a:srgbClr val="A5A5A5">
                <a:lumMod val="60000"/>
                <a:lumOff val="40000"/>
              </a:srgbClr>
            </a:solidFill>
            <a:ln>
              <a:solidFill>
                <a:sysClr val="windowText" lastClr="000000"/>
              </a:solidFill>
              <a:round/>
            </a:ln>
            <a:effectLst/>
          </c:spPr>
          <c:invertIfNegative val="0"/>
          <c:dLbls>
            <c:dLbl>
              <c:idx val="0"/>
              <c:layout>
                <c:manualLayout>
                  <c:x val="1.4853469355245847E-3"/>
                  <c:y val="-5.1727068863027026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4DE-441D-A363-9993F579648C}"/>
                </c:ext>
              </c:extLst>
            </c:dLbl>
            <c:dLbl>
              <c:idx val="1"/>
              <c:layout>
                <c:manualLayout>
                  <c:x val="-2.7231045909251575E-17"/>
                  <c:y val="-2.177981846864295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4DE-441D-A363-9993F579648C}"/>
                </c:ext>
              </c:extLst>
            </c:dLbl>
            <c:dLbl>
              <c:idx val="4"/>
              <c:layout>
                <c:manualLayout>
                  <c:x val="0"/>
                  <c:y val="1.361238654290184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4DE-441D-A363-9993F579648C}"/>
                </c:ext>
              </c:extLst>
            </c:dLbl>
            <c:dLbl>
              <c:idx val="5"/>
              <c:layout>
                <c:manualLayout>
                  <c:x val="-1.089241836370063E-16"/>
                  <c:y val="1.0889909234321479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4DE-441D-A363-9993F579648C}"/>
                </c:ext>
              </c:extLst>
            </c:dLbl>
            <c:spPr>
              <a:noFill/>
              <a:ln>
                <a:noFill/>
              </a:ln>
              <a:effectLst/>
            </c:spPr>
            <c:txPr>
              <a:bodyPr/>
              <a:lstStyle/>
              <a:p>
                <a:pPr>
                  <a:defRPr sz="1400">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Sheet1!$C$2:$C$7</c:f>
              <c:numCache>
                <c:formatCode>#,##0_);[Red]\(#,##0\)</c:formatCode>
                <c:ptCount val="6"/>
                <c:pt idx="0">
                  <c:v>41251</c:v>
                </c:pt>
                <c:pt idx="1">
                  <c:v>42977</c:v>
                </c:pt>
                <c:pt idx="2">
                  <c:v>44432</c:v>
                </c:pt>
                <c:pt idx="3">
                  <c:v>45925</c:v>
                </c:pt>
                <c:pt idx="4">
                  <c:v>46838</c:v>
                </c:pt>
                <c:pt idx="5">
                  <c:v>47545</c:v>
                </c:pt>
              </c:numCache>
            </c:numRef>
          </c:val>
          <c:extLst>
            <c:ext xmlns:c16="http://schemas.microsoft.com/office/drawing/2014/chart" uri="{C3380CC4-5D6E-409C-BE32-E72D297353CC}">
              <c16:uniqueId val="{00000000-6C33-4610-AC66-F6BD1026B5AC}"/>
            </c:ext>
          </c:extLst>
        </c:ser>
        <c:ser>
          <c:idx val="2"/>
          <c:order val="2"/>
          <c:tx>
            <c:strRef>
              <c:f>Sheet1!$D$1</c:f>
              <c:strCache>
                <c:ptCount val="1"/>
                <c:pt idx="0">
                  <c:v>要介護者数</c:v>
                </c:pt>
              </c:strCache>
            </c:strRef>
          </c:tx>
          <c:spPr>
            <a:pattFill prst="wdUpDiag">
              <a:fgClr>
                <a:schemeClr val="bg2">
                  <a:lumMod val="25000"/>
                </a:schemeClr>
              </a:fgClr>
              <a:bgClr>
                <a:schemeClr val="bg1"/>
              </a:bgClr>
            </a:pattFill>
          </c:spPr>
          <c:invertIfNegative val="0"/>
          <c:dLbls>
            <c:dLbl>
              <c:idx val="0"/>
              <c:layout>
                <c:manualLayout>
                  <c:x val="2.2806374004420964E-2"/>
                  <c:y val="-1.80973552211582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C33-4610-AC66-F6BD1026B5AC}"/>
                </c:ext>
              </c:extLst>
            </c:dLbl>
            <c:dLbl>
              <c:idx val="1"/>
              <c:layout>
                <c:manualLayout>
                  <c:x val="1.6724674269908708E-2"/>
                  <c:y val="-7.75600938049638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C33-4610-AC66-F6BD1026B5AC}"/>
                </c:ext>
              </c:extLst>
            </c:dLbl>
            <c:dLbl>
              <c:idx val="2"/>
              <c:layout>
                <c:manualLayout>
                  <c:x val="1.5204249336280643E-2"/>
                  <c:y val="-2.585336460165461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C33-4610-AC66-F6BD1026B5AC}"/>
                </c:ext>
              </c:extLst>
            </c:dLbl>
            <c:dLbl>
              <c:idx val="3"/>
              <c:layout>
                <c:manualLayout>
                  <c:x val="1.5204249336280643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C33-4610-AC66-F6BD1026B5AC}"/>
                </c:ext>
              </c:extLst>
            </c:dLbl>
            <c:spPr>
              <a:noFill/>
              <a:ln>
                <a:noFill/>
              </a:ln>
              <a:effectLst/>
            </c:spPr>
            <c:txPr>
              <a:bodyPr/>
              <a:lstStyle/>
              <a:p>
                <a:pPr>
                  <a:defRPr sz="1400" b="1">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Sheet1!$D$2:$D$7</c:f>
              <c:numCache>
                <c:formatCode>#,##0_);[Red]\(#,##0\)</c:formatCode>
                <c:ptCount val="6"/>
                <c:pt idx="0">
                  <c:v>5679</c:v>
                </c:pt>
                <c:pt idx="1">
                  <c:v>5954</c:v>
                </c:pt>
                <c:pt idx="2">
                  <c:v>6431</c:v>
                </c:pt>
                <c:pt idx="3">
                  <c:v>6862</c:v>
                </c:pt>
                <c:pt idx="4">
                  <c:v>7334</c:v>
                </c:pt>
                <c:pt idx="5">
                  <c:v>7836</c:v>
                </c:pt>
              </c:numCache>
            </c:numRef>
          </c:val>
          <c:extLst>
            <c:ext xmlns:c16="http://schemas.microsoft.com/office/drawing/2014/chart" uri="{C3380CC4-5D6E-409C-BE32-E72D297353CC}">
              <c16:uniqueId val="{00000005-6C33-4610-AC66-F6BD1026B5AC}"/>
            </c:ext>
          </c:extLst>
        </c:ser>
        <c:dLbls>
          <c:showLegendKey val="0"/>
          <c:showVal val="0"/>
          <c:showCatName val="0"/>
          <c:showSerName val="0"/>
          <c:showPercent val="0"/>
          <c:showBubbleSize val="0"/>
        </c:dLbls>
        <c:gapWidth val="150"/>
        <c:axId val="178407296"/>
        <c:axId val="178430336"/>
      </c:barChart>
      <c:lineChart>
        <c:grouping val="standard"/>
        <c:varyColors val="0"/>
        <c:ser>
          <c:idx val="0"/>
          <c:order val="0"/>
          <c:tx>
            <c:strRef>
              <c:f>Sheet1!$B$1</c:f>
              <c:strCache>
                <c:ptCount val="1"/>
                <c:pt idx="0">
                  <c:v>元気高齢者の割合</c:v>
                </c:pt>
              </c:strCache>
            </c:strRef>
          </c:tx>
          <c:spPr>
            <a:ln>
              <a:solidFill>
                <a:srgbClr val="FF0000"/>
              </a:solidFill>
            </a:ln>
          </c:spPr>
          <c:marker>
            <c:symbol val="none"/>
          </c:marker>
          <c:dPt>
            <c:idx val="1"/>
            <c:bubble3D val="0"/>
            <c:spPr>
              <a:ln w="38100">
                <a:solidFill>
                  <a:srgbClr val="FF0000"/>
                </a:solidFill>
              </a:ln>
            </c:spPr>
            <c:extLst>
              <c:ext xmlns:c16="http://schemas.microsoft.com/office/drawing/2014/chart" uri="{C3380CC4-5D6E-409C-BE32-E72D297353CC}">
                <c16:uniqueId val="{00000007-6C33-4610-AC66-F6BD1026B5AC}"/>
              </c:ext>
            </c:extLst>
          </c:dPt>
          <c:dPt>
            <c:idx val="2"/>
            <c:bubble3D val="0"/>
            <c:spPr>
              <a:ln w="38100">
                <a:solidFill>
                  <a:srgbClr val="FF0000"/>
                </a:solidFill>
              </a:ln>
            </c:spPr>
            <c:extLst>
              <c:ext xmlns:c16="http://schemas.microsoft.com/office/drawing/2014/chart" uri="{C3380CC4-5D6E-409C-BE32-E72D297353CC}">
                <c16:uniqueId val="{00000009-6C33-4610-AC66-F6BD1026B5AC}"/>
              </c:ext>
            </c:extLst>
          </c:dPt>
          <c:dPt>
            <c:idx val="3"/>
            <c:bubble3D val="0"/>
            <c:spPr>
              <a:ln w="38100">
                <a:solidFill>
                  <a:srgbClr val="FF0000"/>
                </a:solidFill>
              </a:ln>
            </c:spPr>
            <c:extLst>
              <c:ext xmlns:c16="http://schemas.microsoft.com/office/drawing/2014/chart" uri="{C3380CC4-5D6E-409C-BE32-E72D297353CC}">
                <c16:uniqueId val="{0000000B-6C33-4610-AC66-F6BD1026B5AC}"/>
              </c:ext>
            </c:extLst>
          </c:dPt>
          <c:dLbls>
            <c:dLbl>
              <c:idx val="0"/>
              <c:layout>
                <c:manualLayout>
                  <c:x val="-4.4404505115733697E-2"/>
                  <c:y val="7.42958760701511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C33-4610-AC66-F6BD1026B5AC}"/>
                </c:ext>
              </c:extLst>
            </c:dLbl>
            <c:spPr>
              <a:noFill/>
              <a:ln>
                <a:noFill/>
              </a:ln>
              <a:effectLst/>
            </c:spPr>
            <c:txPr>
              <a:bodyPr/>
              <a:lstStyle/>
              <a:p>
                <a:pPr>
                  <a:defRPr b="1">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Sheet1!$B$2:$B$7</c:f>
              <c:numCache>
                <c:formatCode>0.0_ </c:formatCode>
                <c:ptCount val="6"/>
                <c:pt idx="0">
                  <c:v>86.233061016702635</c:v>
                </c:pt>
                <c:pt idx="1">
                  <c:v>86.146078134816293</c:v>
                </c:pt>
                <c:pt idx="2">
                  <c:v>85.526197335253869</c:v>
                </c:pt>
                <c:pt idx="3">
                  <c:v>85.05824714207948</c:v>
                </c:pt>
                <c:pt idx="4">
                  <c:v>84.341773773431825</c:v>
                </c:pt>
                <c:pt idx="5">
                  <c:v>83.51877168997791</c:v>
                </c:pt>
              </c:numCache>
            </c:numRef>
          </c:val>
          <c:smooth val="0"/>
          <c:extLst>
            <c:ext xmlns:c16="http://schemas.microsoft.com/office/drawing/2014/chart" uri="{C3380CC4-5D6E-409C-BE32-E72D297353CC}">
              <c16:uniqueId val="{0000000C-6C33-4610-AC66-F6BD1026B5AC}"/>
            </c:ext>
          </c:extLst>
        </c:ser>
        <c:dLbls>
          <c:showLegendKey val="0"/>
          <c:showVal val="0"/>
          <c:showCatName val="0"/>
          <c:showSerName val="0"/>
          <c:showPercent val="0"/>
          <c:showBubbleSize val="0"/>
        </c:dLbls>
        <c:marker val="1"/>
        <c:smooth val="0"/>
        <c:axId val="178433408"/>
        <c:axId val="178431872"/>
      </c:lineChart>
      <c:catAx>
        <c:axId val="178407296"/>
        <c:scaling>
          <c:orientation val="minMax"/>
        </c:scaling>
        <c:delete val="0"/>
        <c:axPos val="b"/>
        <c:numFmt formatCode="General" sourceLinked="0"/>
        <c:majorTickMark val="out"/>
        <c:minorTickMark val="none"/>
        <c:tickLblPos val="nextTo"/>
        <c:txPr>
          <a:bodyPr/>
          <a:lstStyle/>
          <a:p>
            <a:pPr>
              <a:defRPr sz="14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8430336"/>
        <c:crosses val="autoZero"/>
        <c:auto val="1"/>
        <c:lblAlgn val="ctr"/>
        <c:lblOffset val="100"/>
        <c:noMultiLvlLbl val="0"/>
      </c:catAx>
      <c:valAx>
        <c:axId val="178430336"/>
        <c:scaling>
          <c:orientation val="minMax"/>
        </c:scaling>
        <c:delete val="0"/>
        <c:axPos val="l"/>
        <c:majorGridlines/>
        <c:numFmt formatCode="#,##0_);[Red]\(#,##0\)" sourceLinked="1"/>
        <c:majorTickMark val="out"/>
        <c:minorTickMark val="none"/>
        <c:tickLblPos val="nextTo"/>
        <c:txPr>
          <a:bodyPr/>
          <a:lstStyle/>
          <a:p>
            <a:pPr>
              <a:defRPr sz="14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8407296"/>
        <c:crosses val="autoZero"/>
        <c:crossBetween val="between"/>
      </c:valAx>
      <c:valAx>
        <c:axId val="178431872"/>
        <c:scaling>
          <c:orientation val="minMax"/>
          <c:max val="90"/>
          <c:min val="80"/>
        </c:scaling>
        <c:delete val="0"/>
        <c:axPos val="r"/>
        <c:numFmt formatCode="0.0_ " sourceLinked="1"/>
        <c:majorTickMark val="out"/>
        <c:minorTickMark val="none"/>
        <c:tickLblPos val="nextTo"/>
        <c:txPr>
          <a:bodyPr/>
          <a:lstStyle/>
          <a:p>
            <a:pPr>
              <a:defRPr sz="14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8433408"/>
        <c:crosses val="max"/>
        <c:crossBetween val="between"/>
        <c:majorUnit val="5"/>
      </c:valAx>
      <c:catAx>
        <c:axId val="178433408"/>
        <c:scaling>
          <c:orientation val="minMax"/>
        </c:scaling>
        <c:delete val="1"/>
        <c:axPos val="b"/>
        <c:numFmt formatCode="General" sourceLinked="1"/>
        <c:majorTickMark val="out"/>
        <c:minorTickMark val="none"/>
        <c:tickLblPos val="nextTo"/>
        <c:crossAx val="178431872"/>
        <c:crosses val="autoZero"/>
        <c:auto val="1"/>
        <c:lblAlgn val="ctr"/>
        <c:lblOffset val="100"/>
        <c:noMultiLvlLbl val="0"/>
      </c:catAx>
    </c:plotArea>
    <c:legend>
      <c:legendPos val="r"/>
      <c:layout/>
      <c:overlay val="0"/>
      <c:txPr>
        <a:bodyPr/>
        <a:lstStyle/>
        <a:p>
          <a:pPr>
            <a:defRPr sz="12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txPr>
    <a:bodyPr/>
    <a:lstStyle/>
    <a:p>
      <a:pPr>
        <a:defRPr sz="1800"/>
      </a:pPr>
      <a:endParaRPr lang="ja-JP"/>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西東京市</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Sheet1!$B$2:$B$7</c:f>
              <c:numCache>
                <c:formatCode>General</c:formatCode>
                <c:ptCount val="6"/>
                <c:pt idx="0">
                  <c:v>97.8</c:v>
                </c:pt>
                <c:pt idx="1">
                  <c:v>96.3</c:v>
                </c:pt>
                <c:pt idx="2">
                  <c:v>95.9</c:v>
                </c:pt>
                <c:pt idx="3">
                  <c:v>83.2</c:v>
                </c:pt>
                <c:pt idx="4">
                  <c:v>80.400000000000006</c:v>
                </c:pt>
                <c:pt idx="5">
                  <c:v>90.6</c:v>
                </c:pt>
              </c:numCache>
            </c:numRef>
          </c:val>
          <c:smooth val="0"/>
          <c:extLst>
            <c:ext xmlns:c16="http://schemas.microsoft.com/office/drawing/2014/chart" uri="{C3380CC4-5D6E-409C-BE32-E72D297353CC}">
              <c16:uniqueId val="{00000000-3B3B-4F2F-B147-7B015058A6D6}"/>
            </c:ext>
          </c:extLst>
        </c:ser>
        <c:ser>
          <c:idx val="1"/>
          <c:order val="1"/>
          <c:tx>
            <c:strRef>
              <c:f>Sheet1!$C$1</c:f>
              <c:strCache>
                <c:ptCount val="1"/>
                <c:pt idx="0">
                  <c:v>東京都</c:v>
                </c:pt>
              </c:strCache>
            </c:strRef>
          </c:tx>
          <c:spPr>
            <a:ln w="28575" cap="rnd">
              <a:solidFill>
                <a:schemeClr val="accent2"/>
              </a:solidFill>
              <a:prstDash val="dash"/>
              <a:round/>
            </a:ln>
            <a:effectLst/>
          </c:spPr>
          <c:marker>
            <c:symbol val="circle"/>
            <c:size val="5"/>
            <c:spPr>
              <a:solidFill>
                <a:schemeClr val="accent2"/>
              </a:solidFill>
              <a:ln w="9525">
                <a:solidFill>
                  <a:schemeClr val="accent2"/>
                </a:solidFill>
                <a:prstDash val="dash"/>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Sheet1!$C$2:$C$7</c:f>
              <c:numCache>
                <c:formatCode>General</c:formatCode>
                <c:ptCount val="6"/>
                <c:pt idx="0">
                  <c:v>103.6</c:v>
                </c:pt>
                <c:pt idx="1">
                  <c:v>102.9</c:v>
                </c:pt>
                <c:pt idx="2">
                  <c:v>102.1</c:v>
                </c:pt>
                <c:pt idx="3">
                  <c:v>98.2</c:v>
                </c:pt>
                <c:pt idx="4">
                  <c:v>95.5</c:v>
                </c:pt>
                <c:pt idx="5">
                  <c:v>93.3</c:v>
                </c:pt>
              </c:numCache>
            </c:numRef>
          </c:val>
          <c:smooth val="0"/>
          <c:extLst>
            <c:ext xmlns:c16="http://schemas.microsoft.com/office/drawing/2014/chart" uri="{C3380CC4-5D6E-409C-BE32-E72D297353CC}">
              <c16:uniqueId val="{00000001-3B3B-4F2F-B147-7B015058A6D6}"/>
            </c:ext>
          </c:extLst>
        </c:ser>
        <c:dLbls>
          <c:showLegendKey val="0"/>
          <c:showVal val="0"/>
          <c:showCatName val="0"/>
          <c:showSerName val="0"/>
          <c:showPercent val="0"/>
          <c:showBubbleSize val="0"/>
        </c:dLbls>
        <c:marker val="1"/>
        <c:smooth val="0"/>
        <c:axId val="463484616"/>
        <c:axId val="463485272"/>
      </c:lineChart>
      <c:catAx>
        <c:axId val="4634846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crossAx val="463485272"/>
        <c:crosses val="autoZero"/>
        <c:auto val="1"/>
        <c:lblAlgn val="ctr"/>
        <c:lblOffset val="100"/>
        <c:noMultiLvlLbl val="0"/>
      </c:catAx>
      <c:valAx>
        <c:axId val="463485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crossAx val="463484616"/>
        <c:crosses val="autoZero"/>
        <c:crossBetween val="between"/>
      </c:valAx>
      <c:spPr>
        <a:noFill/>
        <a:ln>
          <a:noFill/>
        </a:ln>
        <a:effectLst/>
      </c:spPr>
    </c:plotArea>
    <c:legend>
      <c:legendPos val="r"/>
      <c:layout>
        <c:manualLayout>
          <c:xMode val="edge"/>
          <c:yMode val="edge"/>
          <c:x val="0.85966602724468055"/>
          <c:y val="0.52282839200058495"/>
          <c:w val="0.12703917533639444"/>
          <c:h val="0.10363669021032322"/>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西東京市</c:v>
                </c:pt>
              </c:strCache>
            </c:strRef>
          </c:tx>
          <c:spPr>
            <a:ln w="28575" cap="rnd">
              <a:solidFill>
                <a:srgbClr val="E179CD"/>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Sheet1!$B$2:$B$7</c:f>
              <c:numCache>
                <c:formatCode>General</c:formatCode>
                <c:ptCount val="6"/>
                <c:pt idx="0">
                  <c:v>61.5</c:v>
                </c:pt>
                <c:pt idx="1">
                  <c:v>57.7</c:v>
                </c:pt>
                <c:pt idx="2">
                  <c:v>55.7</c:v>
                </c:pt>
                <c:pt idx="3">
                  <c:v>55.6</c:v>
                </c:pt>
                <c:pt idx="4">
                  <c:v>58.1</c:v>
                </c:pt>
                <c:pt idx="5">
                  <c:v>45.4</c:v>
                </c:pt>
              </c:numCache>
            </c:numRef>
          </c:val>
          <c:smooth val="0"/>
          <c:extLst>
            <c:ext xmlns:c16="http://schemas.microsoft.com/office/drawing/2014/chart" uri="{C3380CC4-5D6E-409C-BE32-E72D297353CC}">
              <c16:uniqueId val="{00000000-3680-4E38-865D-B9E3B7F5A7A1}"/>
            </c:ext>
          </c:extLst>
        </c:ser>
        <c:ser>
          <c:idx val="1"/>
          <c:order val="1"/>
          <c:tx>
            <c:strRef>
              <c:f>Sheet1!$C$1</c:f>
              <c:strCache>
                <c:ptCount val="1"/>
                <c:pt idx="0">
                  <c:v>東京都</c:v>
                </c:pt>
              </c:strCache>
            </c:strRef>
          </c:tx>
          <c:spPr>
            <a:ln w="28575" cap="rnd">
              <a:solidFill>
                <a:schemeClr val="accent2"/>
              </a:solidFill>
              <a:prstDash val="dash"/>
              <a:round/>
            </a:ln>
            <a:effectLst/>
          </c:spPr>
          <c:marker>
            <c:symbol val="circle"/>
            <c:size val="5"/>
            <c:spPr>
              <a:solidFill>
                <a:schemeClr val="accent2"/>
              </a:solidFill>
              <a:ln w="9525">
                <a:solidFill>
                  <a:schemeClr val="accent2"/>
                </a:solidFill>
                <a:prstDash val="dash"/>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Sheet1!$C$2:$C$7</c:f>
              <c:numCache>
                <c:formatCode>General</c:formatCode>
                <c:ptCount val="6"/>
                <c:pt idx="0">
                  <c:v>63</c:v>
                </c:pt>
                <c:pt idx="1">
                  <c:v>61.8</c:v>
                </c:pt>
                <c:pt idx="2">
                  <c:v>60.7</c:v>
                </c:pt>
                <c:pt idx="3">
                  <c:v>60.4</c:v>
                </c:pt>
                <c:pt idx="4">
                  <c:v>58.4</c:v>
                </c:pt>
                <c:pt idx="5">
                  <c:v>57.6</c:v>
                </c:pt>
              </c:numCache>
            </c:numRef>
          </c:val>
          <c:smooth val="0"/>
          <c:extLst>
            <c:ext xmlns:c16="http://schemas.microsoft.com/office/drawing/2014/chart" uri="{C3380CC4-5D6E-409C-BE32-E72D297353CC}">
              <c16:uniqueId val="{00000001-3680-4E38-865D-B9E3B7F5A7A1}"/>
            </c:ext>
          </c:extLst>
        </c:ser>
        <c:dLbls>
          <c:showLegendKey val="0"/>
          <c:showVal val="0"/>
          <c:showCatName val="0"/>
          <c:showSerName val="0"/>
          <c:showPercent val="0"/>
          <c:showBubbleSize val="0"/>
        </c:dLbls>
        <c:marker val="1"/>
        <c:smooth val="0"/>
        <c:axId val="463484616"/>
        <c:axId val="463485272"/>
      </c:lineChart>
      <c:catAx>
        <c:axId val="4634846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crossAx val="463485272"/>
        <c:crosses val="autoZero"/>
        <c:auto val="1"/>
        <c:lblAlgn val="ctr"/>
        <c:lblOffset val="100"/>
        <c:noMultiLvlLbl val="0"/>
      </c:catAx>
      <c:valAx>
        <c:axId val="463485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crossAx val="463484616"/>
        <c:crosses val="autoZero"/>
        <c:crossBetween val="between"/>
      </c:valAx>
      <c:spPr>
        <a:noFill/>
        <a:ln>
          <a:noFill/>
        </a:ln>
        <a:effectLst/>
      </c:spPr>
    </c:plotArea>
    <c:legend>
      <c:legendPos val="r"/>
      <c:layout>
        <c:manualLayout>
          <c:xMode val="edge"/>
          <c:yMode val="edge"/>
          <c:x val="0.83603083183325844"/>
          <c:y val="0.53461467677116525"/>
          <c:w val="0.14033397275531942"/>
          <c:h val="0.16343423842961696"/>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73693433686166E-2"/>
          <c:y val="9.6043483212804259E-2"/>
          <c:w val="0.85216082004188898"/>
          <c:h val="0.82827250983777634"/>
        </c:manualLayout>
      </c:layout>
      <c:barChart>
        <c:barDir val="col"/>
        <c:grouping val="clustered"/>
        <c:varyColors val="0"/>
        <c:ser>
          <c:idx val="1"/>
          <c:order val="1"/>
          <c:tx>
            <c:strRef>
              <c:f>Sheet1!$C$1</c:f>
              <c:strCache>
                <c:ptCount val="1"/>
                <c:pt idx="0">
                  <c:v>受診者数</c:v>
                </c:pt>
              </c:strCache>
            </c:strRef>
          </c:tx>
          <c:spPr>
            <a:solidFill>
              <a:schemeClr val="accent6">
                <a:lumMod val="60000"/>
                <a:lumOff val="40000"/>
              </a:schemeClr>
            </a:solidFill>
            <a:ln>
              <a:noFill/>
            </a:ln>
            <a:effectLst/>
          </c:spPr>
          <c:invertIfNegative val="0"/>
          <c:dLbls>
            <c:dLbl>
              <c:idx val="1"/>
              <c:layout>
                <c:manualLayout>
                  <c:x val="6.0166219841682579E-3"/>
                  <c:y val="0.2903951693893139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609-4EDE-A6FE-8F100C808BF2}"/>
                </c:ext>
              </c:extLst>
            </c:dLbl>
            <c:dLbl>
              <c:idx val="2"/>
              <c:layout>
                <c:manualLayout>
                  <c:x val="-1.5041554960420575E-3"/>
                  <c:y val="0.12981746829967386"/>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609-4EDE-A6FE-8F100C808BF2}"/>
                </c:ext>
              </c:extLst>
            </c:dLbl>
            <c:dLbl>
              <c:idx val="3"/>
              <c:layout>
                <c:manualLayout>
                  <c:x val="1.5041554960421128E-3"/>
                  <c:y val="0.48997375974641966"/>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609-4EDE-A6FE-8F100C808BF2}"/>
                </c:ext>
              </c:extLst>
            </c:dLbl>
            <c:dLbl>
              <c:idx val="4"/>
              <c:layout>
                <c:manualLayout>
                  <c:x val="9.0249329762522347E-3"/>
                  <c:y val="0.4407392457809879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609-4EDE-A6FE-8F100C808BF2}"/>
                </c:ext>
              </c:extLst>
            </c:dLbl>
            <c:dLbl>
              <c:idx val="5"/>
              <c:layout>
                <c:manualLayout>
                  <c:x val="1.5041554960420575E-3"/>
                  <c:y val="0.1852909522136527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609-4EDE-A6FE-8F100C808BF2}"/>
                </c:ext>
              </c:extLst>
            </c:dLbl>
            <c:dLbl>
              <c:idx val="6"/>
              <c:layout>
                <c:manualLayout>
                  <c:x val="3.0083109920841151E-3"/>
                  <c:y val="8.8487677691184069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609-4EDE-A6FE-8F100C808BF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Sheet1!$C$2:$C$8</c:f>
              <c:numCache>
                <c:formatCode>#,##0_);[Red]\(#,##0\)</c:formatCode>
                <c:ptCount val="7"/>
                <c:pt idx="0">
                  <c:v>14600</c:v>
                </c:pt>
                <c:pt idx="1">
                  <c:v>14699</c:v>
                </c:pt>
                <c:pt idx="2">
                  <c:v>14116</c:v>
                </c:pt>
                <c:pt idx="3">
                  <c:v>15428</c:v>
                </c:pt>
                <c:pt idx="4">
                  <c:v>15242</c:v>
                </c:pt>
                <c:pt idx="5">
                  <c:v>14296</c:v>
                </c:pt>
                <c:pt idx="6">
                  <c:v>13919</c:v>
                </c:pt>
              </c:numCache>
            </c:numRef>
          </c:val>
          <c:extLst>
            <c:ext xmlns:c16="http://schemas.microsoft.com/office/drawing/2014/chart" uri="{C3380CC4-5D6E-409C-BE32-E72D297353CC}">
              <c16:uniqueId val="{00000000-92B8-4F88-AF4C-F11668754058}"/>
            </c:ext>
          </c:extLst>
        </c:ser>
        <c:dLbls>
          <c:showLegendKey val="0"/>
          <c:showVal val="0"/>
          <c:showCatName val="0"/>
          <c:showSerName val="0"/>
          <c:showPercent val="0"/>
          <c:showBubbleSize val="0"/>
        </c:dLbls>
        <c:gapWidth val="269"/>
        <c:axId val="1008208560"/>
        <c:axId val="1008205280"/>
      </c:barChart>
      <c:lineChart>
        <c:grouping val="standard"/>
        <c:varyColors val="0"/>
        <c:ser>
          <c:idx val="0"/>
          <c:order val="0"/>
          <c:tx>
            <c:strRef>
              <c:f>Sheet1!$B$1</c:f>
              <c:strCache>
                <c:ptCount val="1"/>
                <c:pt idx="0">
                  <c:v>受診率</c:v>
                </c:pt>
              </c:strCache>
            </c:strRef>
          </c:tx>
          <c:spPr>
            <a:ln w="38100" cap="rnd">
              <a:solidFill>
                <a:schemeClr val="accent1"/>
              </a:solidFill>
              <a:prstDash val="dash"/>
              <a:round/>
            </a:ln>
            <a:effectLst/>
          </c:spPr>
          <c:marker>
            <c:symbol val="none"/>
          </c:marker>
          <c:dLbls>
            <c:dLbl>
              <c:idx val="0"/>
              <c:layout>
                <c:manualLayout>
                  <c:x val="-4.0931861045404652E-2"/>
                  <c:y val="-8.14045157870017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609-4EDE-A6FE-8F100C808BF2}"/>
                </c:ext>
              </c:extLst>
            </c:dLbl>
            <c:dLbl>
              <c:idx val="2"/>
              <c:layout>
                <c:manualLayout>
                  <c:x val="-5.7477571501867337E-2"/>
                  <c:y val="-0.142655270291677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609-4EDE-A6FE-8F100C808BF2}"/>
                </c:ext>
              </c:extLst>
            </c:dLbl>
            <c:dLbl>
              <c:idx val="5"/>
              <c:layout>
                <c:manualLayout>
                  <c:x val="-1.0102827190444103E-2"/>
                  <c:y val="-3.8946068610095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38E-4039-AF8A-1810C53E5024}"/>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Sheet1!$B$2:$B$8</c:f>
              <c:numCache>
                <c:formatCode>0.0%</c:formatCode>
                <c:ptCount val="7"/>
                <c:pt idx="0">
                  <c:v>0.44900000000000001</c:v>
                </c:pt>
                <c:pt idx="1">
                  <c:v>0.45300000000000001</c:v>
                </c:pt>
                <c:pt idx="2">
                  <c:v>0.437</c:v>
                </c:pt>
                <c:pt idx="3">
                  <c:v>0.47899999999999998</c:v>
                </c:pt>
                <c:pt idx="4">
                  <c:v>0.48499999999999999</c:v>
                </c:pt>
                <c:pt idx="5">
                  <c:v>0.48</c:v>
                </c:pt>
                <c:pt idx="6">
                  <c:v>0.48499999999999999</c:v>
                </c:pt>
              </c:numCache>
            </c:numRef>
          </c:val>
          <c:smooth val="0"/>
          <c:extLst>
            <c:ext xmlns:c16="http://schemas.microsoft.com/office/drawing/2014/chart" uri="{C3380CC4-5D6E-409C-BE32-E72D297353CC}">
              <c16:uniqueId val="{00000000-A38E-4039-AF8A-1810C53E5024}"/>
            </c:ext>
          </c:extLst>
        </c:ser>
        <c:dLbls>
          <c:showLegendKey val="0"/>
          <c:showVal val="0"/>
          <c:showCatName val="0"/>
          <c:showSerName val="0"/>
          <c:showPercent val="0"/>
          <c:showBubbleSize val="0"/>
        </c:dLbls>
        <c:marker val="1"/>
        <c:smooth val="0"/>
        <c:axId val="1000077336"/>
        <c:axId val="864539336"/>
      </c:lineChart>
      <c:valAx>
        <c:axId val="10082052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8560"/>
        <c:crosses val="autoZero"/>
        <c:crossBetween val="between"/>
      </c:valAx>
      <c:catAx>
        <c:axId val="10082085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5280"/>
        <c:crosses val="autoZero"/>
        <c:auto val="1"/>
        <c:lblAlgn val="ctr"/>
        <c:lblOffset val="100"/>
        <c:noMultiLvlLbl val="0"/>
      </c:catAx>
      <c:valAx>
        <c:axId val="86453933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0077336"/>
        <c:crosses val="max"/>
        <c:crossBetween val="between"/>
      </c:valAx>
      <c:catAx>
        <c:axId val="1000077336"/>
        <c:scaling>
          <c:orientation val="minMax"/>
        </c:scaling>
        <c:delete val="1"/>
        <c:axPos val="b"/>
        <c:numFmt formatCode="General" sourceLinked="1"/>
        <c:majorTickMark val="out"/>
        <c:minorTickMark val="none"/>
        <c:tickLblPos val="nextTo"/>
        <c:crossAx val="864539336"/>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73693433686166E-2"/>
          <c:y val="9.6043483212804259E-2"/>
          <c:w val="0.85216082004188898"/>
          <c:h val="0.82827250983777634"/>
        </c:manualLayout>
      </c:layout>
      <c:barChart>
        <c:barDir val="col"/>
        <c:grouping val="clustered"/>
        <c:varyColors val="0"/>
        <c:ser>
          <c:idx val="1"/>
          <c:order val="1"/>
          <c:tx>
            <c:strRef>
              <c:f>Sheet1!$C$1</c:f>
              <c:strCache>
                <c:ptCount val="1"/>
                <c:pt idx="0">
                  <c:v>指導完了者数</c:v>
                </c:pt>
              </c:strCache>
            </c:strRef>
          </c:tx>
          <c:spPr>
            <a:solidFill>
              <a:schemeClr val="accent5">
                <a:lumMod val="40000"/>
                <a:lumOff val="60000"/>
              </a:schemeClr>
            </a:solidFill>
            <a:ln>
              <a:solidFill>
                <a:schemeClr val="accent1"/>
              </a:solidFill>
            </a:ln>
            <a:effectLst/>
          </c:spPr>
          <c:invertIfNegative val="0"/>
          <c:dLbls>
            <c:dLbl>
              <c:idx val="1"/>
              <c:layout>
                <c:manualLayout>
                  <c:x val="-3.0083109920841429E-3"/>
                  <c:y val="0.43663663240309591"/>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2D2-465D-8C89-5447AA665177}"/>
                </c:ext>
              </c:extLst>
            </c:dLbl>
            <c:dLbl>
              <c:idx val="2"/>
              <c:layout>
                <c:manualLayout>
                  <c:x val="9.0249329762523457E-3"/>
                  <c:y val="0.10810962215593001"/>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manualLayout>
                      <c:w val="5.3878849868226504E-2"/>
                      <c:h val="7.1663382770470685E-2"/>
                    </c:manualLayout>
                  </c15:layout>
                </c:ext>
                <c:ext xmlns:c16="http://schemas.microsoft.com/office/drawing/2014/chart" uri="{C3380CC4-5D6E-409C-BE32-E72D297353CC}">
                  <c16:uniqueId val="{00000002-22D2-465D-8C89-5447AA665177}"/>
                </c:ext>
              </c:extLst>
            </c:dLbl>
            <c:dLbl>
              <c:idx val="3"/>
              <c:layout>
                <c:manualLayout>
                  <c:x val="-4.5124664881261729E-3"/>
                  <c:y val="0.39615325970134396"/>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2D2-465D-8C89-5447AA665177}"/>
                </c:ext>
              </c:extLst>
            </c:dLbl>
            <c:dLbl>
              <c:idx val="4"/>
              <c:layout>
                <c:manualLayout>
                  <c:x val="0"/>
                  <c:y val="0.5278071376606069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2D2-465D-8C89-5447AA665177}"/>
                </c:ext>
              </c:extLst>
            </c:dLbl>
            <c:dLbl>
              <c:idx val="5"/>
              <c:layout>
                <c:manualLayout>
                  <c:x val="-9.0249329762523457E-3"/>
                  <c:y val="0.46433599693115551"/>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2D2-465D-8C89-5447AA665177}"/>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Sheet1!$C$2:$C$8</c:f>
              <c:numCache>
                <c:formatCode>#,##0_);[Red]\(#,##0\)</c:formatCode>
                <c:ptCount val="7"/>
                <c:pt idx="0">
                  <c:v>258</c:v>
                </c:pt>
                <c:pt idx="1">
                  <c:v>320</c:v>
                </c:pt>
                <c:pt idx="2">
                  <c:v>154</c:v>
                </c:pt>
                <c:pt idx="3">
                  <c:v>290</c:v>
                </c:pt>
                <c:pt idx="4">
                  <c:v>358</c:v>
                </c:pt>
                <c:pt idx="5">
                  <c:v>324</c:v>
                </c:pt>
                <c:pt idx="6">
                  <c:v>243</c:v>
                </c:pt>
              </c:numCache>
            </c:numRef>
          </c:val>
          <c:extLst>
            <c:ext xmlns:c16="http://schemas.microsoft.com/office/drawing/2014/chart" uri="{C3380CC4-5D6E-409C-BE32-E72D297353CC}">
              <c16:uniqueId val="{00000000-92B8-4F88-AF4C-F11668754058}"/>
            </c:ext>
          </c:extLst>
        </c:ser>
        <c:dLbls>
          <c:showLegendKey val="0"/>
          <c:showVal val="0"/>
          <c:showCatName val="0"/>
          <c:showSerName val="0"/>
          <c:showPercent val="0"/>
          <c:showBubbleSize val="0"/>
        </c:dLbls>
        <c:gapWidth val="269"/>
        <c:axId val="1008208560"/>
        <c:axId val="1008205280"/>
      </c:barChart>
      <c:lineChart>
        <c:grouping val="standard"/>
        <c:varyColors val="0"/>
        <c:ser>
          <c:idx val="0"/>
          <c:order val="0"/>
          <c:tx>
            <c:strRef>
              <c:f>Sheet1!$B$1</c:f>
              <c:strCache>
                <c:ptCount val="1"/>
                <c:pt idx="0">
                  <c:v>指導率</c:v>
                </c:pt>
              </c:strCache>
            </c:strRef>
          </c:tx>
          <c:spPr>
            <a:ln w="38100" cap="rnd">
              <a:solidFill>
                <a:schemeClr val="accent1"/>
              </a:solidFill>
              <a:prstDash val="dash"/>
              <a:round/>
            </a:ln>
            <a:effectLst/>
          </c:spPr>
          <c:marker>
            <c:symbol val="none"/>
          </c:marker>
          <c:dLbls>
            <c:dLbl>
              <c:idx val="0"/>
              <c:layout>
                <c:manualLayout>
                  <c:x val="-4.8975302951129396E-2"/>
                  <c:y val="-0.12734258166550855"/>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9.0429828422048497E-2"/>
                      <c:h val="6.3865690562375413E-2"/>
                    </c:manualLayout>
                  </c15:layout>
                </c:ext>
                <c:ext xmlns:c16="http://schemas.microsoft.com/office/drawing/2014/chart" uri="{C3380CC4-5D6E-409C-BE32-E72D297353CC}">
                  <c16:uniqueId val="{00000003-C4C4-4ECF-9D17-6245FAA93FE1}"/>
                </c:ext>
              </c:extLst>
            </c:dLbl>
            <c:dLbl>
              <c:idx val="1"/>
              <c:layout>
                <c:manualLayout>
                  <c:x val="-4.0931861045404652E-2"/>
                  <c:y val="-7.669291928664202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783-4627-BF90-4759E3CCE5BB}"/>
                </c:ext>
              </c:extLst>
            </c:dLbl>
            <c:dLbl>
              <c:idx val="2"/>
              <c:layout>
                <c:manualLayout>
                  <c:x val="-4.5966991959045279E-2"/>
                  <c:y val="-0.1379436737913178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4C4-4ECF-9D17-6245FAA93FE1}"/>
                </c:ext>
              </c:extLst>
            </c:dLbl>
            <c:dLbl>
              <c:idx val="3"/>
              <c:layout>
                <c:manualLayout>
                  <c:x val="-6.1008546919465854E-2"/>
                  <c:y val="-0.1638574545432960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4C4-4ECF-9D17-6245FAA93FE1}"/>
                </c:ext>
              </c:extLst>
            </c:dLbl>
            <c:dLbl>
              <c:idx val="4"/>
              <c:layout>
                <c:manualLayout>
                  <c:x val="-4.7471147455087341E-2"/>
                  <c:y val="-0.14736686679203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4C4-4ECF-9D17-6245FAA93FE1}"/>
                </c:ext>
              </c:extLst>
            </c:dLbl>
            <c:dLbl>
              <c:idx val="5"/>
              <c:layout>
                <c:manualLayout>
                  <c:x val="-5.5227497004717123E-2"/>
                  <c:y val="-0.1001967369782788"/>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38E-4039-AF8A-1810C53E5024}"/>
                </c:ext>
              </c:extLst>
            </c:dLbl>
            <c:dLbl>
              <c:idx val="6"/>
              <c:layout>
                <c:manualLayout>
                  <c:x val="-4.8452638525615051E-2"/>
                  <c:y val="-0.1026067000386202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2D2-465D-8C89-5447AA66517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Sheet1!$B$2:$B$8</c:f>
              <c:numCache>
                <c:formatCode>0.0%</c:formatCode>
                <c:ptCount val="7"/>
                <c:pt idx="0">
                  <c:v>0.14299999999999999</c:v>
                </c:pt>
                <c:pt idx="1">
                  <c:v>0.1822</c:v>
                </c:pt>
                <c:pt idx="2">
                  <c:v>9.7000000000000003E-2</c:v>
                </c:pt>
                <c:pt idx="3">
                  <c:v>0.154</c:v>
                </c:pt>
                <c:pt idx="4">
                  <c:v>0.191</c:v>
                </c:pt>
                <c:pt idx="5">
                  <c:v>0.19</c:v>
                </c:pt>
                <c:pt idx="6">
                  <c:v>0.13900000000000001</c:v>
                </c:pt>
              </c:numCache>
            </c:numRef>
          </c:val>
          <c:smooth val="0"/>
          <c:extLst>
            <c:ext xmlns:c16="http://schemas.microsoft.com/office/drawing/2014/chart" uri="{C3380CC4-5D6E-409C-BE32-E72D297353CC}">
              <c16:uniqueId val="{00000000-A38E-4039-AF8A-1810C53E5024}"/>
            </c:ext>
          </c:extLst>
        </c:ser>
        <c:dLbls>
          <c:showLegendKey val="0"/>
          <c:showVal val="0"/>
          <c:showCatName val="0"/>
          <c:showSerName val="0"/>
          <c:showPercent val="0"/>
          <c:showBubbleSize val="0"/>
        </c:dLbls>
        <c:marker val="1"/>
        <c:smooth val="0"/>
        <c:axId val="1000077336"/>
        <c:axId val="864539336"/>
      </c:lineChart>
      <c:valAx>
        <c:axId val="10082052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8560"/>
        <c:crosses val="autoZero"/>
        <c:crossBetween val="between"/>
      </c:valAx>
      <c:catAx>
        <c:axId val="10082085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5280"/>
        <c:crosses val="autoZero"/>
        <c:auto val="1"/>
        <c:lblAlgn val="ctr"/>
        <c:lblOffset val="100"/>
        <c:noMultiLvlLbl val="0"/>
      </c:catAx>
      <c:valAx>
        <c:axId val="86453933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0077336"/>
        <c:crosses val="max"/>
        <c:crossBetween val="between"/>
      </c:valAx>
      <c:catAx>
        <c:axId val="1000077336"/>
        <c:scaling>
          <c:orientation val="minMax"/>
        </c:scaling>
        <c:delete val="1"/>
        <c:axPos val="b"/>
        <c:numFmt formatCode="General" sourceLinked="1"/>
        <c:majorTickMark val="out"/>
        <c:minorTickMark val="none"/>
        <c:tickLblPos val="nextTo"/>
        <c:crossAx val="864539336"/>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73693433686166E-2"/>
          <c:y val="9.6043483212804259E-2"/>
          <c:w val="0.85216082004188898"/>
          <c:h val="0.82827250983777634"/>
        </c:manualLayout>
      </c:layout>
      <c:barChart>
        <c:barDir val="col"/>
        <c:grouping val="clustered"/>
        <c:varyColors val="0"/>
        <c:ser>
          <c:idx val="1"/>
          <c:order val="1"/>
          <c:tx>
            <c:strRef>
              <c:f>Sheet1!$C$1</c:f>
              <c:strCache>
                <c:ptCount val="1"/>
                <c:pt idx="0">
                  <c:v>受診者数</c:v>
                </c:pt>
              </c:strCache>
            </c:strRef>
          </c:tx>
          <c:spPr>
            <a:solidFill>
              <a:schemeClr val="accent6">
                <a:lumMod val="60000"/>
                <a:lumOff val="40000"/>
              </a:schemeClr>
            </a:solidFill>
            <a:ln>
              <a:noFill/>
            </a:ln>
            <a:effectLst/>
          </c:spPr>
          <c:invertIfNegative val="0"/>
          <c:dLbls>
            <c:dLbl>
              <c:idx val="0"/>
              <c:layout>
                <c:manualLayout>
                  <c:x val="-3.0083109920841151E-3"/>
                  <c:y val="0.3968742823626395"/>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5EA1-4C0A-AE14-11407413D34B}"/>
                </c:ext>
              </c:extLst>
            </c:dLbl>
            <c:dLbl>
              <c:idx val="1"/>
              <c:layout>
                <c:manualLayout>
                  <c:x val="1.50415549604203E-3"/>
                  <c:y val="0.42938726614992451"/>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EA1-4C0A-AE14-11407413D34B}"/>
                </c:ext>
              </c:extLst>
            </c:dLbl>
            <c:dLbl>
              <c:idx val="2"/>
              <c:layout>
                <c:manualLayout>
                  <c:x val="1.5041554960420575E-3"/>
                  <c:y val="0.26645376681010446"/>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EA1-4C0A-AE14-11407413D34B}"/>
                </c:ext>
              </c:extLst>
            </c:dLbl>
            <c:dLbl>
              <c:idx val="3"/>
              <c:layout>
                <c:manualLayout>
                  <c:x val="1.5041554960421128E-3"/>
                  <c:y val="0.62189846175649055"/>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EA1-4C0A-AE14-11407413D34B}"/>
                </c:ext>
              </c:extLst>
            </c:dLbl>
            <c:dLbl>
              <c:idx val="4"/>
              <c:layout>
                <c:manualLayout>
                  <c:x val="1.5041554960419474E-3"/>
                  <c:y val="0.57266394779105889"/>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EA1-4C0A-AE14-11407413D34B}"/>
                </c:ext>
              </c:extLst>
            </c:dLbl>
            <c:dLbl>
              <c:idx val="5"/>
              <c:layout>
                <c:manualLayout>
                  <c:x val="-1.5041554960420575E-3"/>
                  <c:y val="0.307792461223004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EA1-4C0A-AE14-11407413D34B}"/>
                </c:ext>
              </c:extLst>
            </c:dLbl>
            <c:dLbl>
              <c:idx val="6"/>
              <c:layout>
                <c:manualLayout>
                  <c:x val="3.0083109920841151E-3"/>
                  <c:y val="0.2204123797012551"/>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EA1-4C0A-AE14-11407413D34B}"/>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Sheet1!$C$2:$C$8</c:f>
              <c:numCache>
                <c:formatCode>#,##0_);[Red]\(#,##0\)</c:formatCode>
                <c:ptCount val="7"/>
                <c:pt idx="0">
                  <c:v>14600</c:v>
                </c:pt>
                <c:pt idx="1">
                  <c:v>14699</c:v>
                </c:pt>
                <c:pt idx="2">
                  <c:v>14116</c:v>
                </c:pt>
                <c:pt idx="3">
                  <c:v>15428</c:v>
                </c:pt>
                <c:pt idx="4">
                  <c:v>15242</c:v>
                </c:pt>
                <c:pt idx="5">
                  <c:v>14296</c:v>
                </c:pt>
                <c:pt idx="6">
                  <c:v>13919</c:v>
                </c:pt>
              </c:numCache>
            </c:numRef>
          </c:val>
          <c:extLst>
            <c:ext xmlns:c16="http://schemas.microsoft.com/office/drawing/2014/chart" uri="{C3380CC4-5D6E-409C-BE32-E72D297353CC}">
              <c16:uniqueId val="{00000006-5EA1-4C0A-AE14-11407413D34B}"/>
            </c:ext>
          </c:extLst>
        </c:ser>
        <c:dLbls>
          <c:showLegendKey val="0"/>
          <c:showVal val="0"/>
          <c:showCatName val="0"/>
          <c:showSerName val="0"/>
          <c:showPercent val="0"/>
          <c:showBubbleSize val="0"/>
        </c:dLbls>
        <c:gapWidth val="269"/>
        <c:axId val="1008208560"/>
        <c:axId val="1008205280"/>
      </c:barChart>
      <c:lineChart>
        <c:grouping val="standard"/>
        <c:varyColors val="0"/>
        <c:ser>
          <c:idx val="0"/>
          <c:order val="0"/>
          <c:tx>
            <c:strRef>
              <c:f>Sheet1!$B$1</c:f>
              <c:strCache>
                <c:ptCount val="1"/>
                <c:pt idx="0">
                  <c:v>割合</c:v>
                </c:pt>
              </c:strCache>
            </c:strRef>
          </c:tx>
          <c:spPr>
            <a:ln w="38100" cap="rnd">
              <a:solidFill>
                <a:schemeClr val="accent1"/>
              </a:solidFill>
              <a:prstDash val="dash"/>
              <a:round/>
            </a:ln>
            <a:effectLst/>
          </c:spPr>
          <c:marker>
            <c:symbol val="none"/>
          </c:marker>
          <c:dLbls>
            <c:dLbl>
              <c:idx val="0"/>
              <c:layout>
                <c:manualLayout>
                  <c:x val="-3.3411083565194365E-2"/>
                  <c:y val="-4.13559455339444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EA1-4C0A-AE14-11407413D34B}"/>
                </c:ext>
              </c:extLst>
            </c:dLbl>
            <c:dLbl>
              <c:idx val="2"/>
              <c:layout>
                <c:manualLayout>
                  <c:x val="-5.7477571501867337E-2"/>
                  <c:y val="-0.142655270291677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5EA1-4C0A-AE14-11407413D34B}"/>
                </c:ext>
              </c:extLst>
            </c:dLbl>
            <c:dLbl>
              <c:idx val="3"/>
              <c:layout>
                <c:manualLayout>
                  <c:x val="-6.4998348982077625E-2"/>
                  <c:y val="-1.77979630321461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5EA1-4C0A-AE14-11407413D34B}"/>
                </c:ext>
              </c:extLst>
            </c:dLbl>
            <c:dLbl>
              <c:idx val="5"/>
              <c:layout>
                <c:manualLayout>
                  <c:x val="-4.9210875020548897E-2"/>
                  <c:y val="-0.11904312297971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EA1-4C0A-AE14-11407413D34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Sheet1!$B$2:$B$8</c:f>
              <c:numCache>
                <c:formatCode>0.0%</c:formatCode>
                <c:ptCount val="7"/>
                <c:pt idx="0">
                  <c:v>0.25700000000000001</c:v>
                </c:pt>
                <c:pt idx="1">
                  <c:v>0.255</c:v>
                </c:pt>
                <c:pt idx="2">
                  <c:v>0.255</c:v>
                </c:pt>
                <c:pt idx="3">
                  <c:v>0.26800000000000002</c:v>
                </c:pt>
                <c:pt idx="4">
                  <c:v>0.27100000000000002</c:v>
                </c:pt>
                <c:pt idx="5">
                  <c:v>0.27500000000000002</c:v>
                </c:pt>
                <c:pt idx="6">
                  <c:v>0.28599999999999998</c:v>
                </c:pt>
              </c:numCache>
            </c:numRef>
          </c:val>
          <c:smooth val="0"/>
          <c:extLst>
            <c:ext xmlns:c16="http://schemas.microsoft.com/office/drawing/2014/chart" uri="{C3380CC4-5D6E-409C-BE32-E72D297353CC}">
              <c16:uniqueId val="{0000000A-5EA1-4C0A-AE14-11407413D34B}"/>
            </c:ext>
          </c:extLst>
        </c:ser>
        <c:dLbls>
          <c:showLegendKey val="0"/>
          <c:showVal val="0"/>
          <c:showCatName val="0"/>
          <c:showSerName val="0"/>
          <c:showPercent val="0"/>
          <c:showBubbleSize val="0"/>
        </c:dLbls>
        <c:marker val="1"/>
        <c:smooth val="0"/>
        <c:axId val="1000077336"/>
        <c:axId val="864539336"/>
      </c:lineChart>
      <c:valAx>
        <c:axId val="10082052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8560"/>
        <c:crosses val="autoZero"/>
        <c:crossBetween val="between"/>
      </c:valAx>
      <c:catAx>
        <c:axId val="10082085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5280"/>
        <c:crosses val="autoZero"/>
        <c:auto val="1"/>
        <c:lblAlgn val="ctr"/>
        <c:lblOffset val="100"/>
        <c:noMultiLvlLbl val="0"/>
      </c:catAx>
      <c:valAx>
        <c:axId val="86453933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0077336"/>
        <c:crosses val="max"/>
        <c:crossBetween val="between"/>
      </c:valAx>
      <c:catAx>
        <c:axId val="1000077336"/>
        <c:scaling>
          <c:orientation val="minMax"/>
        </c:scaling>
        <c:delete val="1"/>
        <c:axPos val="b"/>
        <c:numFmt formatCode="General" sourceLinked="1"/>
        <c:majorTickMark val="out"/>
        <c:minorTickMark val="none"/>
        <c:tickLblPos val="nextTo"/>
        <c:crossAx val="864539336"/>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851602576576359E-2"/>
          <c:y val="2.0593603849597037E-2"/>
          <c:w val="0.93033566784449351"/>
          <c:h val="0.79115296789716116"/>
        </c:manualLayout>
      </c:layout>
      <c:lineChart>
        <c:grouping val="standard"/>
        <c:varyColors val="0"/>
        <c:ser>
          <c:idx val="0"/>
          <c:order val="0"/>
          <c:tx>
            <c:strRef>
              <c:f>Sheet1!$B$1</c:f>
              <c:strCache>
                <c:ptCount val="1"/>
                <c:pt idx="0">
                  <c:v>西東京市</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4.57363446448966E-2"/>
                  <c:y val="5.389400333985128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6C3-46D3-88B3-D2842C0F0705}"/>
                </c:ext>
              </c:extLst>
            </c:dLbl>
            <c:dLbl>
              <c:idx val="4"/>
              <c:layout>
                <c:manualLayout>
                  <c:x val="-3.2054359496583869E-2"/>
                  <c:y val="-0.10115625092258791"/>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7AC-4D22-B534-BE1F80BC8EB2}"/>
                </c:ext>
              </c:extLst>
            </c:dLbl>
            <c:dLbl>
              <c:idx val="5"/>
              <c:layout>
                <c:manualLayout>
                  <c:x val="-5.4287585362592261E-2"/>
                  <c:y val="-6.45080090060113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7AC-4D22-B534-BE1F80BC8EB2}"/>
                </c:ext>
              </c:extLst>
            </c:dLbl>
            <c:dLbl>
              <c:idx val="6"/>
              <c:layout>
                <c:manualLayout>
                  <c:x val="-6.8452749277756825E-2"/>
                  <c:y val="-6.16889134739670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7AC-4D22-B534-BE1F80BC8EB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Sheet1!$B$2:$B$8</c:f>
              <c:numCache>
                <c:formatCode>General</c:formatCode>
                <c:ptCount val="7"/>
                <c:pt idx="0">
                  <c:v>88.6</c:v>
                </c:pt>
                <c:pt idx="1">
                  <c:v>87.8</c:v>
                </c:pt>
                <c:pt idx="2">
                  <c:v>86.2</c:v>
                </c:pt>
                <c:pt idx="3">
                  <c:v>89.7</c:v>
                </c:pt>
                <c:pt idx="4">
                  <c:v>88.9</c:v>
                </c:pt>
                <c:pt idx="5">
                  <c:v>89.4</c:v>
                </c:pt>
                <c:pt idx="6">
                  <c:v>90.7</c:v>
                </c:pt>
              </c:numCache>
            </c:numRef>
          </c:val>
          <c:smooth val="0"/>
          <c:extLst>
            <c:ext xmlns:c16="http://schemas.microsoft.com/office/drawing/2014/chart" uri="{C3380CC4-5D6E-409C-BE32-E72D297353CC}">
              <c16:uniqueId val="{00000000-B7AC-4D22-B534-BE1F80BC8EB2}"/>
            </c:ext>
          </c:extLst>
        </c:ser>
        <c:ser>
          <c:idx val="1"/>
          <c:order val="1"/>
          <c:tx>
            <c:strRef>
              <c:f>Sheet1!$C$1</c:f>
              <c:strCache>
                <c:ptCount val="1"/>
                <c:pt idx="0">
                  <c:v>東京都</c:v>
                </c:pt>
              </c:strCache>
            </c:strRef>
          </c:tx>
          <c:spPr>
            <a:ln w="28575" cap="rnd">
              <a:solidFill>
                <a:schemeClr val="accent2"/>
              </a:solidFill>
              <a:prstDash val="sysDash"/>
              <a:round/>
            </a:ln>
            <a:effectLst/>
          </c:spPr>
          <c:marker>
            <c:symbol val="circle"/>
            <c:size val="5"/>
            <c:spPr>
              <a:solidFill>
                <a:schemeClr val="accent2"/>
              </a:solidFill>
              <a:ln w="9525">
                <a:solidFill>
                  <a:schemeClr val="accent2"/>
                </a:solidFill>
                <a:prstDash val="sysDash"/>
              </a:ln>
              <a:effectLst/>
            </c:spPr>
          </c:marker>
          <c:dLbls>
            <c:dLbl>
              <c:idx val="0"/>
              <c:layout>
                <c:manualLayout>
                  <c:x val="-5.6438256069394607E-2"/>
                  <c:y val="-5.6381910640886969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9068303944222739E-2"/>
                      <c:h val="5.911643330696998E-2"/>
                    </c:manualLayout>
                  </c15:layout>
                </c:ext>
                <c:ext xmlns:c16="http://schemas.microsoft.com/office/drawing/2014/chart" uri="{C3380CC4-5D6E-409C-BE32-E72D297353CC}">
                  <c16:uniqueId val="{0000000C-B7AC-4D22-B534-BE1F80BC8EB2}"/>
                </c:ext>
              </c:extLst>
            </c:dLbl>
            <c:dLbl>
              <c:idx val="1"/>
              <c:layout>
                <c:manualLayout>
                  <c:x val="-3.8480583229629932E-2"/>
                  <c:y val="7.0477388301108709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2198192712107478E-2"/>
                      <c:h val="7.7835227639744459E-2"/>
                    </c:manualLayout>
                  </c15:layout>
                </c:ext>
                <c:ext xmlns:c16="http://schemas.microsoft.com/office/drawing/2014/chart" uri="{C3380CC4-5D6E-409C-BE32-E72D297353CC}">
                  <c16:uniqueId val="{0000000B-B7AC-4D22-B534-BE1F80BC8EB2}"/>
                </c:ext>
              </c:extLst>
            </c:dLbl>
            <c:dLbl>
              <c:idx val="2"/>
              <c:layout>
                <c:manualLayout>
                  <c:x val="-3.4204962870782195E-2"/>
                  <c:y val="-5.920100617293141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7AC-4D22-B534-BE1F80BC8EB2}"/>
                </c:ext>
              </c:extLst>
            </c:dLbl>
            <c:dLbl>
              <c:idx val="3"/>
              <c:layout>
                <c:manualLayout>
                  <c:x val="-8.5512407176955331E-3"/>
                  <c:y val="3.382914638453217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7AC-4D22-B534-BE1F80BC8EB2}"/>
                </c:ext>
              </c:extLst>
            </c:dLbl>
            <c:dLbl>
              <c:idx val="4"/>
              <c:layout>
                <c:manualLayout>
                  <c:x val="-1.8812729578930175E-2"/>
                  <c:y val="5.07437195767982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7AC-4D22-B534-BE1F80BC8EB2}"/>
                </c:ext>
              </c:extLst>
            </c:dLbl>
            <c:dLbl>
              <c:idx val="5"/>
              <c:layout>
                <c:manualLayout>
                  <c:x val="-1.1971737004773747E-2"/>
                  <c:y val="6.76582927690642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7AC-4D22-B534-BE1F80BC8EB2}"/>
                </c:ext>
              </c:extLst>
            </c:dLbl>
            <c:dLbl>
              <c:idx val="6"/>
              <c:layout>
                <c:manualLayout>
                  <c:x val="1.7102481435391067E-3"/>
                  <c:y val="5.3562815108842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7AC-4D22-B534-BE1F80BC8EB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Sheet1!$C$2:$C$8</c:f>
              <c:numCache>
                <c:formatCode>General</c:formatCode>
                <c:ptCount val="7"/>
                <c:pt idx="0">
                  <c:v>86.2</c:v>
                </c:pt>
                <c:pt idx="1">
                  <c:v>86.8</c:v>
                </c:pt>
                <c:pt idx="2">
                  <c:v>87.4</c:v>
                </c:pt>
                <c:pt idx="3">
                  <c:v>87.6</c:v>
                </c:pt>
                <c:pt idx="4">
                  <c:v>88.5</c:v>
                </c:pt>
                <c:pt idx="5">
                  <c:v>89.3</c:v>
                </c:pt>
                <c:pt idx="6">
                  <c:v>90.6</c:v>
                </c:pt>
              </c:numCache>
            </c:numRef>
          </c:val>
          <c:smooth val="0"/>
          <c:extLst>
            <c:ext xmlns:c16="http://schemas.microsoft.com/office/drawing/2014/chart" uri="{C3380CC4-5D6E-409C-BE32-E72D297353CC}">
              <c16:uniqueId val="{00000002-B7AC-4D22-B534-BE1F80BC8EB2}"/>
            </c:ext>
          </c:extLst>
        </c:ser>
        <c:dLbls>
          <c:showLegendKey val="0"/>
          <c:showVal val="0"/>
          <c:showCatName val="0"/>
          <c:showSerName val="0"/>
          <c:showPercent val="0"/>
          <c:showBubbleSize val="0"/>
        </c:dLbls>
        <c:marker val="1"/>
        <c:smooth val="0"/>
        <c:axId val="113477888"/>
        <c:axId val="113713920"/>
      </c:lineChart>
      <c:catAx>
        <c:axId val="113477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13713920"/>
        <c:crosses val="autoZero"/>
        <c:auto val="1"/>
        <c:lblAlgn val="ctr"/>
        <c:lblOffset val="100"/>
        <c:noMultiLvlLbl val="0"/>
      </c:catAx>
      <c:valAx>
        <c:axId val="113713920"/>
        <c:scaling>
          <c:orientation val="minMax"/>
          <c:max val="95"/>
          <c:min val="8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13477888"/>
        <c:crosses val="autoZero"/>
        <c:crossBetween val="between"/>
        <c:majorUnit val="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851602576576359E-2"/>
          <c:y val="2.9050890445730077E-2"/>
          <c:w val="0.93033566784449351"/>
          <c:h val="0.79115296789716116"/>
        </c:manualLayout>
      </c:layout>
      <c:lineChart>
        <c:grouping val="standard"/>
        <c:varyColors val="0"/>
        <c:ser>
          <c:idx val="0"/>
          <c:order val="0"/>
          <c:tx>
            <c:strRef>
              <c:f>Sheet1!$B$1</c:f>
              <c:strCache>
                <c:ptCount val="1"/>
                <c:pt idx="0">
                  <c:v>西東京市</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1.2895271002284865E-2"/>
                  <c:y val="1.44266658912303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8BD-42AB-A14B-5978BB58C020}"/>
                </c:ext>
              </c:extLst>
            </c:dLbl>
            <c:dLbl>
              <c:idx val="1"/>
              <c:layout>
                <c:manualLayout>
                  <c:x val="-1.4468699294340843E-2"/>
                  <c:y val="0.13564777376913739"/>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B8BD-42AB-A14B-5978BB58C020}"/>
                </c:ext>
              </c:extLst>
            </c:dLbl>
            <c:dLbl>
              <c:idx val="2"/>
              <c:layout>
                <c:manualLayout>
                  <c:x val="-5.2094158452201188E-2"/>
                  <c:y val="8.20849586602946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B8BD-42AB-A14B-5978BB58C020}"/>
                </c:ext>
              </c:extLst>
            </c:dLbl>
            <c:dLbl>
              <c:idx val="3"/>
              <c:layout>
                <c:manualLayout>
                  <c:x val="-6.0645331837292711E-2"/>
                  <c:y val="-8.7060773262366123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6.8273105890081134E-2"/>
                      <c:h val="6.4176820775002655E-2"/>
                    </c:manualLayout>
                  </c15:layout>
                </c:ext>
                <c:ext xmlns:c16="http://schemas.microsoft.com/office/drawing/2014/chart" uri="{C3380CC4-5D6E-409C-BE32-E72D297353CC}">
                  <c16:uniqueId val="{00000010-B8BD-42AB-A14B-5978BB58C020}"/>
                </c:ext>
              </c:extLst>
            </c:dLbl>
            <c:dLbl>
              <c:idx val="4"/>
              <c:layout>
                <c:manualLayout>
                  <c:x val="-3.2054359496583744E-2"/>
                  <c:y val="-8.706077326236615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8BD-42AB-A14B-5978BB58C02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Sheet1!$B$2:$B$6</c:f>
              <c:numCache>
                <c:formatCode>0.00_ </c:formatCode>
                <c:ptCount val="5"/>
                <c:pt idx="0">
                  <c:v>0.96</c:v>
                </c:pt>
                <c:pt idx="1">
                  <c:v>0.76</c:v>
                </c:pt>
                <c:pt idx="2">
                  <c:v>0.76</c:v>
                </c:pt>
                <c:pt idx="3">
                  <c:v>0.91</c:v>
                </c:pt>
                <c:pt idx="4">
                  <c:v>0.82</c:v>
                </c:pt>
              </c:numCache>
            </c:numRef>
          </c:val>
          <c:smooth val="0"/>
          <c:extLst>
            <c:ext xmlns:c16="http://schemas.microsoft.com/office/drawing/2014/chart" uri="{C3380CC4-5D6E-409C-BE32-E72D297353CC}">
              <c16:uniqueId val="{00000003-B8BD-42AB-A14B-5978BB58C020}"/>
            </c:ext>
          </c:extLst>
        </c:ser>
        <c:ser>
          <c:idx val="1"/>
          <c:order val="1"/>
          <c:tx>
            <c:strRef>
              <c:f>Sheet1!$C$1</c:f>
              <c:strCache>
                <c:ptCount val="1"/>
                <c:pt idx="0">
                  <c:v>東京都</c:v>
                </c:pt>
              </c:strCache>
            </c:strRef>
          </c:tx>
          <c:spPr>
            <a:ln w="28575" cap="rnd">
              <a:solidFill>
                <a:schemeClr val="accent2"/>
              </a:solidFill>
              <a:prstDash val="sysDash"/>
              <a:round/>
            </a:ln>
            <a:effectLst/>
          </c:spPr>
          <c:marker>
            <c:symbol val="circle"/>
            <c:size val="5"/>
            <c:spPr>
              <a:solidFill>
                <a:schemeClr val="accent2"/>
              </a:solidFill>
              <a:ln w="9525">
                <a:solidFill>
                  <a:schemeClr val="accent2"/>
                </a:solidFill>
                <a:prstDash val="sysDash"/>
              </a:ln>
              <a:effectLst/>
            </c:spPr>
          </c:marker>
          <c:dLbls>
            <c:dLbl>
              <c:idx val="0"/>
              <c:layout>
                <c:manualLayout>
                  <c:x val="-5.6438256069394607E-2"/>
                  <c:y val="-5.6381910640886969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9068303944222739E-2"/>
                      <c:h val="5.911643330696998E-2"/>
                    </c:manualLayout>
                  </c15:layout>
                </c:ext>
                <c:ext xmlns:c16="http://schemas.microsoft.com/office/drawing/2014/chart" uri="{C3380CC4-5D6E-409C-BE32-E72D297353CC}">
                  <c16:uniqueId val="{00000004-B8BD-42AB-A14B-5978BB58C020}"/>
                </c:ext>
              </c:extLst>
            </c:dLbl>
            <c:dLbl>
              <c:idx val="1"/>
              <c:layout>
                <c:manualLayout>
                  <c:x val="-5.558306466502097E-2"/>
                  <c:y val="-0.13813568107017307"/>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2198192712107478E-2"/>
                      <c:h val="7.7835227639744459E-2"/>
                    </c:manualLayout>
                  </c15:layout>
                </c:ext>
                <c:ext xmlns:c16="http://schemas.microsoft.com/office/drawing/2014/chart" uri="{C3380CC4-5D6E-409C-BE32-E72D297353CC}">
                  <c16:uniqueId val="{00000005-B8BD-42AB-A14B-5978BB58C020}"/>
                </c:ext>
              </c:extLst>
            </c:dLbl>
            <c:dLbl>
              <c:idx val="2"/>
              <c:layout>
                <c:manualLayout>
                  <c:x val="-3.9335707301399514E-2"/>
                  <c:y val="5.356281510884261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8BD-42AB-A14B-5978BB58C020}"/>
                </c:ext>
              </c:extLst>
            </c:dLbl>
            <c:dLbl>
              <c:idx val="3"/>
              <c:layout>
                <c:manualLayout>
                  <c:x val="3.762545915786035E-2"/>
                  <c:y val="8.73919614933747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8BD-42AB-A14B-5978BB58C020}"/>
                </c:ext>
              </c:extLst>
            </c:dLbl>
            <c:dLbl>
              <c:idx val="4"/>
              <c:layout>
                <c:manualLayout>
                  <c:x val="-1.7102481435391191E-2"/>
                  <c:y val="8.17537704292860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8BD-42AB-A14B-5978BB58C02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Sheet1!$C$2:$C$6</c:f>
              <c:numCache>
                <c:formatCode>0.00_ </c:formatCode>
                <c:ptCount val="5"/>
                <c:pt idx="0">
                  <c:v>0.83</c:v>
                </c:pt>
                <c:pt idx="1">
                  <c:v>0.88</c:v>
                </c:pt>
                <c:pt idx="2">
                  <c:v>0.82</c:v>
                </c:pt>
                <c:pt idx="3">
                  <c:v>0.8</c:v>
                </c:pt>
                <c:pt idx="4">
                  <c:v>0.75</c:v>
                </c:pt>
              </c:numCache>
            </c:numRef>
          </c:val>
          <c:smooth val="0"/>
          <c:extLst>
            <c:ext xmlns:c16="http://schemas.microsoft.com/office/drawing/2014/chart" uri="{C3380CC4-5D6E-409C-BE32-E72D297353CC}">
              <c16:uniqueId val="{0000000B-B8BD-42AB-A14B-5978BB58C020}"/>
            </c:ext>
          </c:extLst>
        </c:ser>
        <c:dLbls>
          <c:showLegendKey val="0"/>
          <c:showVal val="0"/>
          <c:showCatName val="0"/>
          <c:showSerName val="0"/>
          <c:showPercent val="0"/>
          <c:showBubbleSize val="0"/>
        </c:dLbls>
        <c:marker val="1"/>
        <c:smooth val="0"/>
        <c:axId val="113477888"/>
        <c:axId val="113713920"/>
      </c:lineChart>
      <c:catAx>
        <c:axId val="113477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13713920"/>
        <c:crosses val="autoZero"/>
        <c:auto val="1"/>
        <c:lblAlgn val="ctr"/>
        <c:lblOffset val="100"/>
        <c:noMultiLvlLbl val="0"/>
      </c:catAx>
      <c:valAx>
        <c:axId val="113713920"/>
        <c:scaling>
          <c:orientation val="minMax"/>
          <c:max val="1.1000000000000001"/>
          <c:min val="0.5"/>
        </c:scaling>
        <c:delete val="0"/>
        <c:axPos val="l"/>
        <c:majorGridlines>
          <c:spPr>
            <a:ln w="9525" cap="flat" cmpd="sng" algn="ctr">
              <a:solidFill>
                <a:schemeClr val="tx1">
                  <a:lumMod val="15000"/>
                  <a:lumOff val="85000"/>
                </a:schemeClr>
              </a:solidFill>
              <a:round/>
            </a:ln>
            <a:effectLst/>
          </c:spPr>
        </c:majorGridlines>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2"/>
                </a:solidFill>
                <a:latin typeface="(日本語用のフォントを使用)"/>
                <a:ea typeface="Meiryo UI" panose="020B0604030504040204" pitchFamily="50" charset="-128"/>
                <a:cs typeface="+mn-cs"/>
              </a:defRPr>
            </a:pPr>
            <a:endParaRPr lang="ja-JP"/>
          </a:p>
        </c:txPr>
        <c:crossAx val="113477888"/>
        <c:crosses val="autoZero"/>
        <c:crossBetween val="between"/>
        <c:majorUnit val="5"/>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73693433686166E-2"/>
          <c:y val="9.6043483212804259E-2"/>
          <c:w val="0.85216082004188898"/>
          <c:h val="0.82827250983777634"/>
        </c:manualLayout>
      </c:layout>
      <c:barChart>
        <c:barDir val="col"/>
        <c:grouping val="clustered"/>
        <c:varyColors val="0"/>
        <c:ser>
          <c:idx val="1"/>
          <c:order val="1"/>
          <c:tx>
            <c:strRef>
              <c:f>Sheet1!$C$1</c:f>
              <c:strCache>
                <c:ptCount val="1"/>
                <c:pt idx="0">
                  <c:v>健診者数</c:v>
                </c:pt>
              </c:strCache>
            </c:strRef>
          </c:tx>
          <c:spPr>
            <a:solidFill>
              <a:schemeClr val="accent5">
                <a:lumMod val="40000"/>
                <a:lumOff val="60000"/>
              </a:schemeClr>
            </a:solidFill>
            <a:ln>
              <a:solidFill>
                <a:schemeClr val="accent1"/>
              </a:solidFill>
            </a:ln>
            <a:effectLst/>
          </c:spPr>
          <c:invertIfNegative val="0"/>
          <c:dLbls>
            <c:dLbl>
              <c:idx val="0"/>
              <c:layout>
                <c:manualLayout>
                  <c:x val="0"/>
                  <c:y val="0.24577797210712665"/>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A53-453E-A607-91490543F426}"/>
                </c:ext>
              </c:extLst>
            </c:dLbl>
            <c:dLbl>
              <c:idx val="1"/>
              <c:layout>
                <c:manualLayout>
                  <c:x val="1.5041554960420575E-3"/>
                  <c:y val="0.43147820672531895"/>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A29-4CC7-B8A4-7DA641F36C25}"/>
                </c:ext>
              </c:extLst>
            </c:dLbl>
            <c:dLbl>
              <c:idx val="2"/>
              <c:layout>
                <c:manualLayout>
                  <c:x val="-3.0083109920842257E-3"/>
                  <c:y val="-6.3457515824115268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A29-4CC7-B8A4-7DA641F36C25}"/>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Sheet1!$A$2:$A$4</c:f>
              <c:strCache>
                <c:ptCount val="3"/>
                <c:pt idx="0">
                  <c:v>平成27年度</c:v>
                </c:pt>
                <c:pt idx="1">
                  <c:v>平成28年度</c:v>
                </c:pt>
                <c:pt idx="2">
                  <c:v>平成29年度</c:v>
                </c:pt>
              </c:strCache>
            </c:strRef>
          </c:cat>
          <c:val>
            <c:numRef>
              <c:f>Sheet1!$C$2:$C$4</c:f>
              <c:numCache>
                <c:formatCode>#,##0_);[Red]\(#,##0\)</c:formatCode>
                <c:ptCount val="3"/>
                <c:pt idx="0">
                  <c:v>799</c:v>
                </c:pt>
                <c:pt idx="1">
                  <c:v>843</c:v>
                </c:pt>
                <c:pt idx="2">
                  <c:v>722</c:v>
                </c:pt>
              </c:numCache>
            </c:numRef>
          </c:val>
          <c:extLst>
            <c:ext xmlns:c16="http://schemas.microsoft.com/office/drawing/2014/chart" uri="{C3380CC4-5D6E-409C-BE32-E72D297353CC}">
              <c16:uniqueId val="{00000005-4A29-4CC7-B8A4-7DA641F36C25}"/>
            </c:ext>
          </c:extLst>
        </c:ser>
        <c:dLbls>
          <c:showLegendKey val="0"/>
          <c:showVal val="0"/>
          <c:showCatName val="0"/>
          <c:showSerName val="0"/>
          <c:showPercent val="0"/>
          <c:showBubbleSize val="0"/>
        </c:dLbls>
        <c:gapWidth val="269"/>
        <c:axId val="1008208560"/>
        <c:axId val="1008205280"/>
      </c:barChart>
      <c:lineChart>
        <c:grouping val="standard"/>
        <c:varyColors val="0"/>
        <c:ser>
          <c:idx val="0"/>
          <c:order val="0"/>
          <c:tx>
            <c:strRef>
              <c:f>Sheet1!$B$1</c:f>
              <c:strCache>
                <c:ptCount val="1"/>
                <c:pt idx="0">
                  <c:v>割合</c:v>
                </c:pt>
              </c:strCache>
            </c:strRef>
          </c:tx>
          <c:spPr>
            <a:ln w="38100" cap="rnd">
              <a:solidFill>
                <a:schemeClr val="accent1"/>
              </a:solidFill>
              <a:prstDash val="dash"/>
              <a:round/>
            </a:ln>
            <a:effectLst/>
          </c:spPr>
          <c:marker>
            <c:symbol val="none"/>
          </c:marker>
          <c:dLbls>
            <c:dLbl>
              <c:idx val="0"/>
              <c:layout>
                <c:manualLayout>
                  <c:x val="-4.7471147455087341E-2"/>
                  <c:y val="-0.14736686679203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A29-4CC7-B8A4-7DA641F36C25}"/>
                </c:ext>
              </c:extLst>
            </c:dLbl>
            <c:dLbl>
              <c:idx val="1"/>
              <c:layout>
                <c:manualLayout>
                  <c:x val="-5.2219186012633013E-2"/>
                  <c:y val="-5.664556045637578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A29-4CC7-B8A4-7DA641F36C25}"/>
                </c:ext>
              </c:extLst>
            </c:dLbl>
            <c:dLbl>
              <c:idx val="2"/>
              <c:layout>
                <c:manualLayout>
                  <c:x val="-4.8452638525615051E-2"/>
                  <c:y val="-0.1026067000386202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A29-4CC7-B8A4-7DA641F36C25}"/>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Sheet1!$A$2:$A$4</c:f>
              <c:strCache>
                <c:ptCount val="3"/>
                <c:pt idx="0">
                  <c:v>平成27年度</c:v>
                </c:pt>
                <c:pt idx="1">
                  <c:v>平成28年度</c:v>
                </c:pt>
                <c:pt idx="2">
                  <c:v>平成29年度</c:v>
                </c:pt>
              </c:strCache>
            </c:strRef>
          </c:cat>
          <c:val>
            <c:numRef>
              <c:f>Sheet1!$B$2:$B$4</c:f>
              <c:numCache>
                <c:formatCode>0.0%</c:formatCode>
                <c:ptCount val="3"/>
                <c:pt idx="0">
                  <c:v>0.41899999999999998</c:v>
                </c:pt>
                <c:pt idx="1">
                  <c:v>0.39600000000000002</c:v>
                </c:pt>
                <c:pt idx="2">
                  <c:v>0.31</c:v>
                </c:pt>
              </c:numCache>
            </c:numRef>
          </c:val>
          <c:smooth val="0"/>
          <c:extLst>
            <c:ext xmlns:c16="http://schemas.microsoft.com/office/drawing/2014/chart" uri="{C3380CC4-5D6E-409C-BE32-E72D297353CC}">
              <c16:uniqueId val="{0000000D-4A29-4CC7-B8A4-7DA641F36C25}"/>
            </c:ext>
          </c:extLst>
        </c:ser>
        <c:dLbls>
          <c:showLegendKey val="0"/>
          <c:showVal val="0"/>
          <c:showCatName val="0"/>
          <c:showSerName val="0"/>
          <c:showPercent val="0"/>
          <c:showBubbleSize val="0"/>
        </c:dLbls>
        <c:marker val="1"/>
        <c:smooth val="0"/>
        <c:axId val="1000077336"/>
        <c:axId val="864539336"/>
      </c:lineChart>
      <c:valAx>
        <c:axId val="1008205280"/>
        <c:scaling>
          <c:orientation val="minMax"/>
          <c:max val="880"/>
          <c:min val="680"/>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8560"/>
        <c:crosses val="autoZero"/>
        <c:crossBetween val="between"/>
        <c:minorUnit val="5"/>
      </c:valAx>
      <c:catAx>
        <c:axId val="10082085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5280"/>
        <c:crosses val="autoZero"/>
        <c:auto val="1"/>
        <c:lblAlgn val="ctr"/>
        <c:lblOffset val="100"/>
        <c:noMultiLvlLbl val="0"/>
      </c:catAx>
      <c:valAx>
        <c:axId val="86453933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0077336"/>
        <c:crosses val="max"/>
        <c:crossBetween val="between"/>
      </c:valAx>
      <c:catAx>
        <c:axId val="1000077336"/>
        <c:scaling>
          <c:orientation val="minMax"/>
        </c:scaling>
        <c:delete val="1"/>
        <c:axPos val="b"/>
        <c:numFmt formatCode="General" sourceLinked="1"/>
        <c:majorTickMark val="out"/>
        <c:minorTickMark val="none"/>
        <c:tickLblPos val="nextTo"/>
        <c:crossAx val="864539336"/>
        <c:crosses val="autoZero"/>
        <c:auto val="1"/>
        <c:lblAlgn val="ctr"/>
        <c:lblOffset val="100"/>
        <c:noMultiLvlLbl val="0"/>
      </c:catAx>
      <c:spPr>
        <a:noFill/>
        <a:ln>
          <a:noFill/>
        </a:ln>
        <a:effectLst/>
      </c:spPr>
    </c:plotArea>
    <c:legend>
      <c:legendPos val="t"/>
      <c:layout>
        <c:manualLayout>
          <c:xMode val="edge"/>
          <c:yMode val="edge"/>
          <c:x val="0.31063890366724956"/>
          <c:y val="1.2097523951192301E-2"/>
          <c:w val="0.36067232671299626"/>
          <c:h val="6.303514873667558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8919323357345282E-2"/>
          <c:y val="3.6910195242580997E-2"/>
          <c:w val="0.96651446769149496"/>
          <c:h val="0.83210947215151199"/>
        </c:manualLayout>
      </c:layout>
      <c:barChart>
        <c:barDir val="col"/>
        <c:grouping val="clustered"/>
        <c:varyColors val="0"/>
        <c:ser>
          <c:idx val="0"/>
          <c:order val="0"/>
          <c:tx>
            <c:strRef>
              <c:f>Sheet1!$B$1</c:f>
              <c:strCache>
                <c:ptCount val="1"/>
                <c:pt idx="0">
                  <c:v>要支援１</c:v>
                </c:pt>
              </c:strCache>
            </c:strRef>
          </c:tx>
          <c:spPr>
            <a:solidFill>
              <a:schemeClr val="accent1"/>
            </a:solidFill>
            <a:ln>
              <a:noFill/>
            </a:ln>
            <a:effectLst/>
          </c:spPr>
          <c:invertIfNegative val="0"/>
          <c:dLbls>
            <c:dLbl>
              <c:idx val="1"/>
              <c:layout>
                <c:manualLayout>
                  <c:x val="-7.6103482519329687E-3"/>
                  <c:y val="6.920661607983936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D8F-4490-B09A-E52DBC08B77B}"/>
                </c:ext>
              </c:extLst>
            </c:dLbl>
            <c:dLbl>
              <c:idx val="4"/>
              <c:layout>
                <c:manualLayout>
                  <c:x val="-3.044139300773299E-3"/>
                  <c:y val="1.153443601330647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D8F-4490-B09A-E52DBC08B77B}"/>
                </c:ext>
              </c:extLst>
            </c:dLbl>
            <c:dLbl>
              <c:idx val="5"/>
              <c:layout>
                <c:manualLayout>
                  <c:x val="-1.6191105791990255E-2"/>
                  <c:y val="-1.12634221781592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38E-4039-AF8A-1810C53E50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Sheet1!$B$2:$B$7</c:f>
              <c:numCache>
                <c:formatCode>0.00_);[Red]\(0.00\)</c:formatCode>
                <c:ptCount val="6"/>
                <c:pt idx="0">
                  <c:v>81.44</c:v>
                </c:pt>
                <c:pt idx="1">
                  <c:v>81.34</c:v>
                </c:pt>
                <c:pt idx="2">
                  <c:v>81.28</c:v>
                </c:pt>
                <c:pt idx="3">
                  <c:v>81.260000000000005</c:v>
                </c:pt>
                <c:pt idx="4">
                  <c:v>81.34</c:v>
                </c:pt>
                <c:pt idx="5">
                  <c:v>81.209999999999994</c:v>
                </c:pt>
              </c:numCache>
            </c:numRef>
          </c:val>
          <c:extLst>
            <c:ext xmlns:c16="http://schemas.microsoft.com/office/drawing/2014/chart" uri="{C3380CC4-5D6E-409C-BE32-E72D297353CC}">
              <c16:uniqueId val="{00000000-A38E-4039-AF8A-1810C53E5024}"/>
            </c:ext>
          </c:extLst>
        </c:ser>
        <c:ser>
          <c:idx val="1"/>
          <c:order val="1"/>
          <c:tx>
            <c:strRef>
              <c:f>Sheet1!$C$1</c:f>
              <c:strCache>
                <c:ptCount val="1"/>
                <c:pt idx="0">
                  <c:v>要介護２</c:v>
                </c:pt>
              </c:strCache>
            </c:strRef>
          </c:tx>
          <c:spPr>
            <a:pattFill prst="wdDnDiag">
              <a:fgClr>
                <a:schemeClr val="accent1"/>
              </a:fgClr>
              <a:bgClr>
                <a:schemeClr val="bg1"/>
              </a:bgClr>
            </a:pattFill>
            <a:ln>
              <a:noFill/>
              <a:prstDash val="lgDash"/>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Sheet1!$C$2:$C$7</c:f>
              <c:numCache>
                <c:formatCode>0.00_);[Red]\(0.00\)</c:formatCode>
                <c:ptCount val="6"/>
                <c:pt idx="0">
                  <c:v>82.86</c:v>
                </c:pt>
                <c:pt idx="1">
                  <c:v>82.72</c:v>
                </c:pt>
                <c:pt idx="2">
                  <c:v>82.8</c:v>
                </c:pt>
                <c:pt idx="3">
                  <c:v>82.79</c:v>
                </c:pt>
                <c:pt idx="4">
                  <c:v>82.96</c:v>
                </c:pt>
                <c:pt idx="5">
                  <c:v>82.8</c:v>
                </c:pt>
              </c:numCache>
            </c:numRef>
          </c:val>
          <c:extLst>
            <c:ext xmlns:c16="http://schemas.microsoft.com/office/drawing/2014/chart" uri="{C3380CC4-5D6E-409C-BE32-E72D297353CC}">
              <c16:uniqueId val="{00000000-CC40-4AF5-9253-B36F3B705FD5}"/>
            </c:ext>
          </c:extLst>
        </c:ser>
        <c:dLbls>
          <c:showLegendKey val="0"/>
          <c:showVal val="0"/>
          <c:showCatName val="0"/>
          <c:showSerName val="0"/>
          <c:showPercent val="0"/>
          <c:showBubbleSize val="0"/>
        </c:dLbls>
        <c:gapWidth val="150"/>
        <c:axId val="503835216"/>
        <c:axId val="503842760"/>
      </c:barChart>
      <c:catAx>
        <c:axId val="503835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503842760"/>
        <c:crosses val="autoZero"/>
        <c:auto val="1"/>
        <c:lblAlgn val="ctr"/>
        <c:lblOffset val="100"/>
        <c:noMultiLvlLbl val="0"/>
      </c:catAx>
      <c:valAx>
        <c:axId val="503842760"/>
        <c:scaling>
          <c:orientation val="minMax"/>
        </c:scaling>
        <c:delete val="1"/>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crossAx val="5038352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要支援１</c:v>
                </c:pt>
              </c:strCache>
            </c:strRef>
          </c:tx>
          <c:spPr>
            <a:solidFill>
              <a:srgbClr val="E23CBE"/>
            </a:solidFill>
            <a:ln>
              <a:solidFill>
                <a:srgbClr val="7030A0"/>
              </a:solidFill>
            </a:ln>
            <a:effectLst/>
          </c:spPr>
          <c:invertIfNegative val="0"/>
          <c:dLbls>
            <c:dLbl>
              <c:idx val="5"/>
              <c:layout>
                <c:manualLayout>
                  <c:x val="-1.0102827190444103E-2"/>
                  <c:y val="-3.8946068610095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38E-4039-AF8A-1810C53E50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Sheet1!$B$2:$B$7</c:f>
              <c:numCache>
                <c:formatCode>0.00_);[Red]\(0.00\)</c:formatCode>
                <c:ptCount val="6"/>
                <c:pt idx="0">
                  <c:v>82.5</c:v>
                </c:pt>
                <c:pt idx="1">
                  <c:v>82.54</c:v>
                </c:pt>
                <c:pt idx="2">
                  <c:v>82.31</c:v>
                </c:pt>
                <c:pt idx="3">
                  <c:v>82.26</c:v>
                </c:pt>
                <c:pt idx="4">
                  <c:v>82.17</c:v>
                </c:pt>
                <c:pt idx="5">
                  <c:v>82.28</c:v>
                </c:pt>
              </c:numCache>
            </c:numRef>
          </c:val>
          <c:extLst>
            <c:ext xmlns:c16="http://schemas.microsoft.com/office/drawing/2014/chart" uri="{C3380CC4-5D6E-409C-BE32-E72D297353CC}">
              <c16:uniqueId val="{00000000-A38E-4039-AF8A-1810C53E5024}"/>
            </c:ext>
          </c:extLst>
        </c:ser>
        <c:ser>
          <c:idx val="1"/>
          <c:order val="1"/>
          <c:tx>
            <c:strRef>
              <c:f>Sheet1!$C$1</c:f>
              <c:strCache>
                <c:ptCount val="1"/>
                <c:pt idx="0">
                  <c:v>要介護２</c:v>
                </c:pt>
              </c:strCache>
            </c:strRef>
          </c:tx>
          <c:spPr>
            <a:pattFill prst="wdUpDiag">
              <a:fgClr>
                <a:srgbClr val="E23CBE"/>
              </a:fgClr>
              <a:bgClr>
                <a:schemeClr val="bg1"/>
              </a:bgClr>
            </a:pattFill>
            <a:ln>
              <a:solidFill>
                <a:srgbClr val="E23CBE"/>
              </a:solidFill>
              <a:prstDash val="lgDash"/>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Sheet1!$C$2:$C$7</c:f>
              <c:numCache>
                <c:formatCode>0.00_);[Red]\(0.00\)</c:formatCode>
                <c:ptCount val="6"/>
                <c:pt idx="0">
                  <c:v>85.41</c:v>
                </c:pt>
                <c:pt idx="1">
                  <c:v>85.4</c:v>
                </c:pt>
                <c:pt idx="2">
                  <c:v>85.34</c:v>
                </c:pt>
                <c:pt idx="3">
                  <c:v>85.47</c:v>
                </c:pt>
                <c:pt idx="4">
                  <c:v>85.43</c:v>
                </c:pt>
                <c:pt idx="5">
                  <c:v>85.39</c:v>
                </c:pt>
              </c:numCache>
            </c:numRef>
          </c:val>
          <c:extLst>
            <c:ext xmlns:c16="http://schemas.microsoft.com/office/drawing/2014/chart" uri="{C3380CC4-5D6E-409C-BE32-E72D297353CC}">
              <c16:uniqueId val="{00000000-CC40-4AF5-9253-B36F3B705FD5}"/>
            </c:ext>
          </c:extLst>
        </c:ser>
        <c:dLbls>
          <c:showLegendKey val="0"/>
          <c:showVal val="0"/>
          <c:showCatName val="0"/>
          <c:showSerName val="0"/>
          <c:showPercent val="0"/>
          <c:showBubbleSize val="0"/>
        </c:dLbls>
        <c:gapWidth val="150"/>
        <c:axId val="503835216"/>
        <c:axId val="503842760"/>
      </c:barChart>
      <c:catAx>
        <c:axId val="503835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503842760"/>
        <c:crosses val="autoZero"/>
        <c:auto val="1"/>
        <c:lblAlgn val="ctr"/>
        <c:lblOffset val="100"/>
        <c:noMultiLvlLbl val="0"/>
      </c:catAx>
      <c:valAx>
        <c:axId val="503842760"/>
        <c:scaling>
          <c:orientation val="minMax"/>
        </c:scaling>
        <c:delete val="1"/>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crossAx val="5038352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小学校４年</c:v>
                </c:pt>
              </c:strCache>
            </c:strRef>
          </c:tx>
          <c:spPr>
            <a:ln w="28575" cap="rnd">
              <a:solidFill>
                <a:schemeClr val="accent1"/>
              </a:solidFill>
              <a:prstDash val="solid"/>
              <a:round/>
            </a:ln>
            <a:effectLst/>
          </c:spPr>
          <c:marker>
            <c:symbol val="circle"/>
            <c:size val="5"/>
            <c:spPr>
              <a:solidFill>
                <a:schemeClr val="accent1"/>
              </a:solidFill>
              <a:ln w="9525">
                <a:solidFill>
                  <a:schemeClr val="accent1"/>
                </a:solidFill>
                <a:prstDash val="solid"/>
              </a:ln>
              <a:effectLst/>
            </c:spPr>
          </c:marker>
          <c:dPt>
            <c:idx val="2"/>
            <c:marker>
              <c:symbol val="circle"/>
              <c:size val="5"/>
              <c:spPr>
                <a:solidFill>
                  <a:schemeClr val="accent1"/>
                </a:solidFill>
                <a:ln w="28575">
                  <a:solidFill>
                    <a:schemeClr val="accent1"/>
                  </a:solidFill>
                  <a:prstDash val="solid"/>
                </a:ln>
                <a:effectLst/>
              </c:spPr>
            </c:marker>
            <c:bubble3D val="0"/>
            <c:spPr>
              <a:ln w="28575" cap="rnd">
                <a:solidFill>
                  <a:schemeClr val="accent1"/>
                </a:solidFill>
                <a:prstDash val="solid"/>
                <a:round/>
              </a:ln>
              <a:effectLst/>
            </c:spPr>
            <c:extLst>
              <c:ext xmlns:c16="http://schemas.microsoft.com/office/drawing/2014/chart" uri="{C3380CC4-5D6E-409C-BE32-E72D297353CC}">
                <c16:uniqueId val="{00000000-578F-4475-AF5F-46293DFC21E0}"/>
              </c:ext>
            </c:extLst>
          </c:dPt>
          <c:dLbls>
            <c:dLbl>
              <c:idx val="1"/>
              <c:layout>
                <c:manualLayout>
                  <c:x val="-4.6745689046933679E-2"/>
                  <c:y val="-2.932263365358442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091-4D53-B115-3781E4166159}"/>
                </c:ext>
              </c:extLst>
            </c:dLbl>
            <c:dLbl>
              <c:idx val="2"/>
              <c:layout>
                <c:manualLayout>
                  <c:x val="-3.0004515564586685E-2"/>
                  <c:y val="4.383212525077374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78F-4475-AF5F-46293DFC21E0}"/>
                </c:ext>
              </c:extLst>
            </c:dLbl>
            <c:dLbl>
              <c:idx val="3"/>
              <c:layout>
                <c:manualLayout>
                  <c:x val="-5.7274351122776318E-2"/>
                  <c:y val="-7.69907086842401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091-4D53-B115-3781E4166159}"/>
                </c:ext>
              </c:extLst>
            </c:dLbl>
            <c:dLbl>
              <c:idx val="5"/>
              <c:layout>
                <c:manualLayout>
                  <c:x val="-8.2152230971128601E-3"/>
                  <c:y val="-3.00684524109564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091-4D53-B115-3781E416615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Sheet1!$B$2:$B$7</c:f>
              <c:numCache>
                <c:formatCode>General</c:formatCode>
                <c:ptCount val="6"/>
                <c:pt idx="0">
                  <c:v>1</c:v>
                </c:pt>
                <c:pt idx="1">
                  <c:v>2.69</c:v>
                </c:pt>
                <c:pt idx="2">
                  <c:v>0.76</c:v>
                </c:pt>
                <c:pt idx="3">
                  <c:v>1.19</c:v>
                </c:pt>
                <c:pt idx="4">
                  <c:v>2.0499999999999998</c:v>
                </c:pt>
                <c:pt idx="5">
                  <c:v>1.79</c:v>
                </c:pt>
              </c:numCache>
            </c:numRef>
          </c:val>
          <c:smooth val="0"/>
          <c:extLst>
            <c:ext xmlns:c16="http://schemas.microsoft.com/office/drawing/2014/chart" uri="{C3380CC4-5D6E-409C-BE32-E72D297353CC}">
              <c16:uniqueId val="{00000003-9091-4D53-B115-3781E4166159}"/>
            </c:ext>
          </c:extLst>
        </c:ser>
        <c:ser>
          <c:idx val="1"/>
          <c:order val="1"/>
          <c:tx>
            <c:strRef>
              <c:f>Sheet1!$C$1</c:f>
              <c:strCache>
                <c:ptCount val="1"/>
                <c:pt idx="0">
                  <c:v>中学校１年</c:v>
                </c:pt>
              </c:strCache>
            </c:strRef>
          </c:tx>
          <c:spPr>
            <a:ln w="28575" cap="rnd">
              <a:solidFill>
                <a:schemeClr val="accent2"/>
              </a:solidFill>
              <a:prstDash val="lgDash"/>
              <a:round/>
            </a:ln>
            <a:effectLst/>
          </c:spPr>
          <c:marker>
            <c:symbol val="circle"/>
            <c:size val="5"/>
            <c:spPr>
              <a:solidFill>
                <a:schemeClr val="accent2"/>
              </a:solidFill>
              <a:ln w="28575">
                <a:solidFill>
                  <a:schemeClr val="accent2"/>
                </a:solidFill>
                <a:prstDash val="lgDash"/>
              </a:ln>
              <a:effectLst/>
            </c:spPr>
          </c:marker>
          <c:dLbls>
            <c:dLbl>
              <c:idx val="4"/>
              <c:layout>
                <c:manualLayout>
                  <c:x val="0"/>
                  <c:y val="5.88952849495427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3C0-4522-B033-5D5AD8B2FE7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Sheet1!$C$2:$C$7</c:f>
              <c:numCache>
                <c:formatCode>General</c:formatCode>
                <c:ptCount val="6"/>
                <c:pt idx="0">
                  <c:v>0.72</c:v>
                </c:pt>
                <c:pt idx="1">
                  <c:v>1.72</c:v>
                </c:pt>
                <c:pt idx="2">
                  <c:v>1.32</c:v>
                </c:pt>
                <c:pt idx="3">
                  <c:v>2.4700000000000002</c:v>
                </c:pt>
                <c:pt idx="4">
                  <c:v>1.59</c:v>
                </c:pt>
                <c:pt idx="5">
                  <c:v>1.54</c:v>
                </c:pt>
              </c:numCache>
            </c:numRef>
          </c:val>
          <c:smooth val="0"/>
          <c:extLst>
            <c:ext xmlns:c16="http://schemas.microsoft.com/office/drawing/2014/chart" uri="{C3380CC4-5D6E-409C-BE32-E72D297353CC}">
              <c16:uniqueId val="{00000004-9091-4D53-B115-3781E4166159}"/>
            </c:ext>
          </c:extLst>
        </c:ser>
        <c:dLbls>
          <c:showLegendKey val="0"/>
          <c:showVal val="0"/>
          <c:showCatName val="0"/>
          <c:showSerName val="0"/>
          <c:showPercent val="0"/>
          <c:showBubbleSize val="0"/>
        </c:dLbls>
        <c:marker val="1"/>
        <c:smooth val="0"/>
        <c:axId val="113667072"/>
        <c:axId val="114139904"/>
      </c:lineChart>
      <c:catAx>
        <c:axId val="113667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4139904"/>
        <c:crosses val="autoZero"/>
        <c:auto val="1"/>
        <c:lblAlgn val="ctr"/>
        <c:lblOffset val="100"/>
        <c:noMultiLvlLbl val="0"/>
      </c:catAx>
      <c:valAx>
        <c:axId val="1141399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13667072"/>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zero"/>
    <c:showDLblsOverMax val="0"/>
  </c:chart>
  <c:spPr>
    <a:noFill/>
    <a:ln>
      <a:noFill/>
    </a:ln>
    <a:effectLst/>
  </c:spPr>
  <c:txPr>
    <a:bodyPr/>
    <a:lstStyle/>
    <a:p>
      <a:pPr>
        <a:defRPr/>
      </a:pPr>
      <a:endParaRPr lang="ja-JP"/>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713261648745518E-2"/>
          <c:y val="2.5606645630236003E-2"/>
          <c:w val="0.94265232974910396"/>
          <c:h val="0.81364007540854699"/>
        </c:manualLayout>
      </c:layout>
      <c:lineChart>
        <c:grouping val="standard"/>
        <c:varyColors val="0"/>
        <c:ser>
          <c:idx val="0"/>
          <c:order val="0"/>
          <c:tx>
            <c:strRef>
              <c:f>Sheet1!$B$1</c:f>
              <c:strCache>
                <c:ptCount val="1"/>
                <c:pt idx="0">
                  <c:v>小学校４年</c:v>
                </c:pt>
              </c:strCache>
            </c:strRef>
          </c:tx>
          <c:spPr>
            <a:ln w="28575" cap="rnd">
              <a:solidFill>
                <a:schemeClr val="accent1"/>
              </a:solidFill>
              <a:prstDash val="solid"/>
              <a:round/>
            </a:ln>
            <a:effectLst/>
          </c:spPr>
          <c:marker>
            <c:symbol val="circle"/>
            <c:size val="5"/>
            <c:spPr>
              <a:solidFill>
                <a:schemeClr val="accent1"/>
              </a:solidFill>
              <a:ln w="9525">
                <a:solidFill>
                  <a:schemeClr val="accent1"/>
                </a:solidFill>
                <a:prstDash val="solid"/>
              </a:ln>
              <a:effectLst/>
            </c:spPr>
          </c:marker>
          <c:dPt>
            <c:idx val="2"/>
            <c:marker>
              <c:symbol val="circle"/>
              <c:size val="5"/>
              <c:spPr>
                <a:solidFill>
                  <a:schemeClr val="accent1"/>
                </a:solidFill>
                <a:ln w="28575">
                  <a:solidFill>
                    <a:schemeClr val="accent1"/>
                  </a:solidFill>
                  <a:prstDash val="solid"/>
                </a:ln>
                <a:effectLst/>
              </c:spPr>
            </c:marker>
            <c:bubble3D val="0"/>
            <c:spPr>
              <a:ln w="28575" cap="rnd">
                <a:solidFill>
                  <a:schemeClr val="accent1"/>
                </a:solidFill>
                <a:prstDash val="solid"/>
                <a:round/>
              </a:ln>
              <a:effectLst/>
            </c:spPr>
            <c:extLst>
              <c:ext xmlns:c16="http://schemas.microsoft.com/office/drawing/2014/chart" uri="{C3380CC4-5D6E-409C-BE32-E72D297353CC}">
                <c16:uniqueId val="{00000000-578F-4475-AF5F-46293DFC21E0}"/>
              </c:ext>
            </c:extLst>
          </c:dPt>
          <c:dLbls>
            <c:dLbl>
              <c:idx val="0"/>
              <c:layout>
                <c:manualLayout>
                  <c:x val="-7.480738294809923E-2"/>
                  <c:y val="3.358946699867933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832-45C3-A054-7491E4D888DA}"/>
                </c:ext>
              </c:extLst>
            </c:dLbl>
            <c:dLbl>
              <c:idx val="1"/>
              <c:layout>
                <c:manualLayout>
                  <c:x val="-9.6924900516467696E-2"/>
                  <c:y val="-9.2599276158600845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091-4D53-B115-3781E4166159}"/>
                </c:ext>
              </c:extLst>
            </c:dLbl>
            <c:dLbl>
              <c:idx val="2"/>
              <c:layout>
                <c:manualLayout>
                  <c:x val="-1.7459712697203172E-2"/>
                  <c:y val="4.89534543768209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78F-4475-AF5F-46293DFC21E0}"/>
                </c:ext>
              </c:extLst>
            </c:dLbl>
            <c:dLbl>
              <c:idx val="3"/>
              <c:layout>
                <c:manualLayout>
                  <c:x val="-4.2937374763638479E-2"/>
                  <c:y val="8.6891816962890528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5.8216775322439532E-2"/>
                      <c:h val="5.8293629590797737E-2"/>
                    </c:manualLayout>
                  </c15:layout>
                </c:ext>
                <c:ext xmlns:c16="http://schemas.microsoft.com/office/drawing/2014/chart" uri="{C3380CC4-5D6E-409C-BE32-E72D297353CC}">
                  <c16:uniqueId val="{00000001-9091-4D53-B115-3781E4166159}"/>
                </c:ext>
              </c:extLst>
            </c:dLbl>
            <c:dLbl>
              <c:idx val="5"/>
              <c:layout>
                <c:manualLayout>
                  <c:x val="-2.4344255355177508E-2"/>
                  <c:y val="3.65088262276571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091-4D53-B115-3781E416615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Sheet1!$B$2:$B$7</c:f>
              <c:numCache>
                <c:formatCode>General</c:formatCode>
                <c:ptCount val="6"/>
                <c:pt idx="0">
                  <c:v>1.35</c:v>
                </c:pt>
                <c:pt idx="1">
                  <c:v>0.52</c:v>
                </c:pt>
                <c:pt idx="2">
                  <c:v>0.89</c:v>
                </c:pt>
                <c:pt idx="3">
                  <c:v>1.34</c:v>
                </c:pt>
                <c:pt idx="4">
                  <c:v>0.98</c:v>
                </c:pt>
                <c:pt idx="5">
                  <c:v>0.94</c:v>
                </c:pt>
              </c:numCache>
            </c:numRef>
          </c:val>
          <c:smooth val="0"/>
          <c:extLst>
            <c:ext xmlns:c16="http://schemas.microsoft.com/office/drawing/2014/chart" uri="{C3380CC4-5D6E-409C-BE32-E72D297353CC}">
              <c16:uniqueId val="{00000003-9091-4D53-B115-3781E4166159}"/>
            </c:ext>
          </c:extLst>
        </c:ser>
        <c:ser>
          <c:idx val="1"/>
          <c:order val="1"/>
          <c:tx>
            <c:strRef>
              <c:f>Sheet1!$C$1</c:f>
              <c:strCache>
                <c:ptCount val="1"/>
                <c:pt idx="0">
                  <c:v>中学校１年</c:v>
                </c:pt>
              </c:strCache>
            </c:strRef>
          </c:tx>
          <c:spPr>
            <a:ln w="28575" cap="rnd">
              <a:solidFill>
                <a:schemeClr val="accent2"/>
              </a:solidFill>
              <a:prstDash val="lgDash"/>
              <a:round/>
            </a:ln>
            <a:effectLst/>
          </c:spPr>
          <c:marker>
            <c:symbol val="circle"/>
            <c:size val="5"/>
            <c:spPr>
              <a:solidFill>
                <a:schemeClr val="accent2"/>
              </a:solidFill>
              <a:ln w="28575">
                <a:solidFill>
                  <a:schemeClr val="accent2"/>
                </a:solidFill>
                <a:prstDash val="lgDash"/>
              </a:ln>
              <a:effectLst/>
            </c:spPr>
          </c:marker>
          <c:dLbls>
            <c:dLbl>
              <c:idx val="1"/>
              <c:layout>
                <c:manualLayout>
                  <c:x val="-8.9605734767025085E-3"/>
                  <c:y val="6.6577278638613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A4D-425F-B4ED-B145338E43FE}"/>
                </c:ext>
              </c:extLst>
            </c:dLbl>
            <c:dLbl>
              <c:idx val="3"/>
              <c:layout>
                <c:manualLayout>
                  <c:x val="-4.1218637992831472E-2"/>
                  <c:y val="-8.45019305797788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A4D-425F-B4ED-B145338E43FE}"/>
                </c:ext>
              </c:extLst>
            </c:dLbl>
            <c:dLbl>
              <c:idx val="5"/>
              <c:layout>
                <c:manualLayout>
                  <c:x val="3.5842293906810036E-3"/>
                  <c:y val="-4.35312975714012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A4D-425F-B4ED-B145338E43F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日本語用のフォントを使用)"/>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平成23年度</c:v>
                </c:pt>
                <c:pt idx="1">
                  <c:v>平成24年度</c:v>
                </c:pt>
                <c:pt idx="2">
                  <c:v>平成25年度</c:v>
                </c:pt>
                <c:pt idx="3">
                  <c:v>平成26年度</c:v>
                </c:pt>
                <c:pt idx="4">
                  <c:v>平成27年度</c:v>
                </c:pt>
                <c:pt idx="5">
                  <c:v>平成28年度</c:v>
                </c:pt>
              </c:strCache>
            </c:strRef>
          </c:cat>
          <c:val>
            <c:numRef>
              <c:f>Sheet1!$C$2:$C$7</c:f>
              <c:numCache>
                <c:formatCode>General</c:formatCode>
                <c:ptCount val="6"/>
                <c:pt idx="0">
                  <c:v>0.16</c:v>
                </c:pt>
                <c:pt idx="1">
                  <c:v>0.33</c:v>
                </c:pt>
                <c:pt idx="2">
                  <c:v>0.31</c:v>
                </c:pt>
                <c:pt idx="3">
                  <c:v>1.41</c:v>
                </c:pt>
                <c:pt idx="4">
                  <c:v>1.73</c:v>
                </c:pt>
                <c:pt idx="5">
                  <c:v>1.05</c:v>
                </c:pt>
              </c:numCache>
            </c:numRef>
          </c:val>
          <c:smooth val="0"/>
          <c:extLst>
            <c:ext xmlns:c16="http://schemas.microsoft.com/office/drawing/2014/chart" uri="{C3380CC4-5D6E-409C-BE32-E72D297353CC}">
              <c16:uniqueId val="{00000004-9091-4D53-B115-3781E4166159}"/>
            </c:ext>
          </c:extLst>
        </c:ser>
        <c:dLbls>
          <c:showLegendKey val="0"/>
          <c:showVal val="0"/>
          <c:showCatName val="0"/>
          <c:showSerName val="0"/>
          <c:showPercent val="0"/>
          <c:showBubbleSize val="0"/>
        </c:dLbls>
        <c:marker val="1"/>
        <c:smooth val="0"/>
        <c:axId val="113667072"/>
        <c:axId val="114139904"/>
      </c:lineChart>
      <c:catAx>
        <c:axId val="113667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4139904"/>
        <c:crosses val="autoZero"/>
        <c:auto val="1"/>
        <c:lblAlgn val="ctr"/>
        <c:lblOffset val="100"/>
        <c:noMultiLvlLbl val="0"/>
      </c:catAx>
      <c:valAx>
        <c:axId val="1141399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13667072"/>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zero"/>
    <c:showDLblsOverMax val="0"/>
  </c:chart>
  <c:spPr>
    <a:noFill/>
    <a:ln>
      <a:noFill/>
    </a:ln>
    <a:effectLst/>
  </c:spPr>
  <c:txPr>
    <a:bodyPr/>
    <a:lstStyle/>
    <a:p>
      <a:pPr>
        <a:defRPr/>
      </a:pPr>
      <a:endParaRPr lang="ja-JP"/>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73693433686166E-2"/>
          <c:y val="9.6043483212804259E-2"/>
          <c:w val="0.85216082004188898"/>
          <c:h val="0.82827250983777634"/>
        </c:manualLayout>
      </c:layout>
      <c:barChart>
        <c:barDir val="col"/>
        <c:grouping val="clustered"/>
        <c:varyColors val="0"/>
        <c:ser>
          <c:idx val="1"/>
          <c:order val="1"/>
          <c:tx>
            <c:strRef>
              <c:f>Sheet1!$C$1</c:f>
              <c:strCache>
                <c:ptCount val="1"/>
                <c:pt idx="0">
                  <c:v>人口（各年10月１日）</c:v>
                </c:pt>
              </c:strCache>
            </c:strRef>
          </c:tx>
          <c:spPr>
            <a:solidFill>
              <a:schemeClr val="accent6">
                <a:lumMod val="60000"/>
                <a:lumOff val="40000"/>
              </a:schemeClr>
            </a:solidFill>
            <a:ln>
              <a:noFill/>
            </a:ln>
            <a:effectLst/>
          </c:spPr>
          <c:invertIfNegative val="0"/>
          <c:dLbls>
            <c:dLbl>
              <c:idx val="0"/>
              <c:layout>
                <c:manualLayout>
                  <c:x val="-1.5041554960420575E-3"/>
                  <c:y val="0.29116497249173129"/>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09A-4C19-ACB6-BA5A958E5628}"/>
                </c:ext>
              </c:extLst>
            </c:dLbl>
            <c:dLbl>
              <c:idx val="1"/>
              <c:layout>
                <c:manualLayout>
                  <c:x val="3.0083109920841151E-3"/>
                  <c:y val="0.3151568146383671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09A-4C19-ACB6-BA5A958E5628}"/>
                </c:ext>
              </c:extLst>
            </c:dLbl>
            <c:dLbl>
              <c:idx val="3"/>
              <c:layout>
                <c:manualLayout>
                  <c:x val="0"/>
                  <c:y val="0.29430472081298426"/>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09A-4C19-ACB6-BA5A958E5628}"/>
                </c:ext>
              </c:extLst>
            </c:dLbl>
            <c:dLbl>
              <c:idx val="4"/>
              <c:layout>
                <c:manualLayout>
                  <c:x val="0"/>
                  <c:y val="0.4843640762446230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09A-4C19-ACB6-BA5A958E5628}"/>
                </c:ext>
              </c:extLst>
            </c:dLbl>
            <c:dLbl>
              <c:idx val="5"/>
              <c:layout>
                <c:manualLayout>
                  <c:x val="-9.0249329762524567E-3"/>
                  <c:y val="0.6741895524645765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09A-4C19-ACB6-BA5A958E5628}"/>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Sheet1!$C$2:$C$7</c:f>
              <c:numCache>
                <c:formatCode>#,##0_);[Red]\(#,##0\)</c:formatCode>
                <c:ptCount val="6"/>
                <c:pt idx="0">
                  <c:v>199179</c:v>
                </c:pt>
                <c:pt idx="1">
                  <c:v>199260</c:v>
                </c:pt>
                <c:pt idx="2">
                  <c:v>198774</c:v>
                </c:pt>
                <c:pt idx="3">
                  <c:v>199181</c:v>
                </c:pt>
                <c:pt idx="4">
                  <c:v>200012</c:v>
                </c:pt>
                <c:pt idx="5">
                  <c:v>200841</c:v>
                </c:pt>
              </c:numCache>
            </c:numRef>
          </c:val>
          <c:extLst>
            <c:ext xmlns:c16="http://schemas.microsoft.com/office/drawing/2014/chart" uri="{C3380CC4-5D6E-409C-BE32-E72D297353CC}">
              <c16:uniqueId val="{00000000-909A-4C19-ACB6-BA5A958E5628}"/>
            </c:ext>
          </c:extLst>
        </c:ser>
        <c:dLbls>
          <c:showLegendKey val="0"/>
          <c:showVal val="0"/>
          <c:showCatName val="0"/>
          <c:showSerName val="0"/>
          <c:showPercent val="0"/>
          <c:showBubbleSize val="0"/>
        </c:dLbls>
        <c:gapWidth val="269"/>
        <c:axId val="1008208560"/>
        <c:axId val="1008205280"/>
      </c:barChart>
      <c:lineChart>
        <c:grouping val="standard"/>
        <c:varyColors val="0"/>
        <c:ser>
          <c:idx val="0"/>
          <c:order val="0"/>
          <c:tx>
            <c:strRef>
              <c:f>Sheet1!$B$1</c:f>
              <c:strCache>
                <c:ptCount val="1"/>
                <c:pt idx="0">
                  <c:v>出生率（人口千対）</c:v>
                </c:pt>
              </c:strCache>
            </c:strRef>
          </c:tx>
          <c:spPr>
            <a:ln w="38100" cap="rnd">
              <a:solidFill>
                <a:schemeClr val="accent1"/>
              </a:solidFill>
              <a:prstDash val="dash"/>
              <a:round/>
            </a:ln>
            <a:effectLst/>
          </c:spPr>
          <c:marker>
            <c:symbol val="none"/>
          </c:marker>
          <c:dLbls>
            <c:dLbl>
              <c:idx val="0"/>
              <c:layout>
                <c:manualLayout>
                  <c:x val="-4.0931861045404652E-2"/>
                  <c:y val="-8.14045157870017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09A-4C19-ACB6-BA5A958E5628}"/>
                </c:ext>
              </c:extLst>
            </c:dLbl>
            <c:dLbl>
              <c:idx val="1"/>
              <c:layout>
                <c:manualLayout>
                  <c:x val="-3.3369748898413362E-2"/>
                  <c:y val="-0.10042800811116909"/>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09A-4C19-ACB6-BA5A958E5628}"/>
                </c:ext>
              </c:extLst>
            </c:dLbl>
            <c:dLbl>
              <c:idx val="2"/>
              <c:layout>
                <c:manualLayout>
                  <c:x val="-5.7477571501867337E-2"/>
                  <c:y val="-0.142655270291677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09A-4C19-ACB6-BA5A958E5628}"/>
                </c:ext>
              </c:extLst>
            </c:dLbl>
            <c:dLbl>
              <c:idx val="3"/>
              <c:layout>
                <c:manualLayout>
                  <c:x val="-4.0409196619890196E-2"/>
                  <c:y val="-0.1614608708865464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09A-4C19-ACB6-BA5A958E5628}"/>
                </c:ext>
              </c:extLst>
            </c:dLbl>
            <c:dLbl>
              <c:idx val="4"/>
              <c:layout>
                <c:manualLayout>
                  <c:x val="-4.0409196619890196E-2"/>
                  <c:y val="-0.19052413887482131"/>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09A-4C19-ACB6-BA5A958E5628}"/>
                </c:ext>
              </c:extLst>
            </c:dLbl>
            <c:dLbl>
              <c:idx val="5"/>
              <c:layout>
                <c:manualLayout>
                  <c:x val="9.4511893250913501E-3"/>
                  <c:y val="-7.091574695916977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09A-4C19-ACB6-BA5A958E562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Sheet1!$A$2:$A$7</c:f>
              <c:strCache>
                <c:ptCount val="6"/>
                <c:pt idx="0">
                  <c:v>平成23年</c:v>
                </c:pt>
                <c:pt idx="1">
                  <c:v>平成24年</c:v>
                </c:pt>
                <c:pt idx="2">
                  <c:v>平成25年</c:v>
                </c:pt>
                <c:pt idx="3">
                  <c:v>平成26年</c:v>
                </c:pt>
                <c:pt idx="4">
                  <c:v>平成27年</c:v>
                </c:pt>
                <c:pt idx="5">
                  <c:v>平成28年</c:v>
                </c:pt>
              </c:strCache>
            </c:strRef>
          </c:cat>
          <c:val>
            <c:numRef>
              <c:f>Sheet1!$B$2:$B$7</c:f>
              <c:numCache>
                <c:formatCode>0.0%</c:formatCode>
                <c:ptCount val="6"/>
                <c:pt idx="0">
                  <c:v>8.5999999999999993E-2</c:v>
                </c:pt>
                <c:pt idx="1">
                  <c:v>8.1000000000000003E-2</c:v>
                </c:pt>
                <c:pt idx="2">
                  <c:v>7.8E-2</c:v>
                </c:pt>
                <c:pt idx="3">
                  <c:v>7.5999999999999998E-2</c:v>
                </c:pt>
                <c:pt idx="4">
                  <c:v>7.9000000000000001E-2</c:v>
                </c:pt>
                <c:pt idx="5">
                  <c:v>7.5999999999999998E-2</c:v>
                </c:pt>
              </c:numCache>
            </c:numRef>
          </c:val>
          <c:smooth val="0"/>
          <c:extLst>
            <c:ext xmlns:c16="http://schemas.microsoft.com/office/drawing/2014/chart" uri="{C3380CC4-5D6E-409C-BE32-E72D297353CC}">
              <c16:uniqueId val="{00000004-909A-4C19-ACB6-BA5A958E5628}"/>
            </c:ext>
          </c:extLst>
        </c:ser>
        <c:dLbls>
          <c:showLegendKey val="0"/>
          <c:showVal val="0"/>
          <c:showCatName val="0"/>
          <c:showSerName val="0"/>
          <c:showPercent val="0"/>
          <c:showBubbleSize val="0"/>
        </c:dLbls>
        <c:marker val="1"/>
        <c:smooth val="0"/>
        <c:axId val="1000077336"/>
        <c:axId val="864539336"/>
      </c:lineChart>
      <c:valAx>
        <c:axId val="10082052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3175" cap="flat" cmpd="sng" algn="ctr">
              <a:solidFill>
                <a:schemeClr val="tx1">
                  <a:lumMod val="5000"/>
                  <a:lumOff val="95000"/>
                </a:schemeClr>
              </a:solidFill>
              <a:round/>
            </a:ln>
            <a:effectLst/>
          </c:spPr>
        </c:min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8560"/>
        <c:crosses val="autoZero"/>
        <c:crossBetween val="between"/>
      </c:valAx>
      <c:catAx>
        <c:axId val="10082085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Meiryo UI" panose="020B0604030504040204" pitchFamily="50" charset="-128"/>
                <a:ea typeface="Meiryo UI" panose="020B0604030504040204" pitchFamily="50" charset="-128"/>
                <a:cs typeface="+mn-cs"/>
              </a:defRPr>
            </a:pPr>
            <a:endParaRPr lang="ja-JP"/>
          </a:p>
        </c:txPr>
        <c:crossAx val="1008205280"/>
        <c:crosses val="autoZero"/>
        <c:auto val="1"/>
        <c:lblAlgn val="ctr"/>
        <c:lblOffset val="100"/>
        <c:noMultiLvlLbl val="0"/>
      </c:catAx>
      <c:valAx>
        <c:axId val="86453933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000077336"/>
        <c:crosses val="max"/>
        <c:crossBetween val="between"/>
      </c:valAx>
      <c:catAx>
        <c:axId val="1000077336"/>
        <c:scaling>
          <c:orientation val="minMax"/>
        </c:scaling>
        <c:delete val="1"/>
        <c:axPos val="b"/>
        <c:numFmt formatCode="General" sourceLinked="1"/>
        <c:majorTickMark val="out"/>
        <c:minorTickMark val="none"/>
        <c:tickLblPos val="nextTo"/>
        <c:crossAx val="864539336"/>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952408522464106E-2"/>
          <c:y val="0.11228008516102869"/>
          <c:w val="0.92222406206577112"/>
          <c:h val="0.7036470548477578"/>
        </c:manualLayout>
      </c:layout>
      <c:lineChart>
        <c:grouping val="standard"/>
        <c:varyColors val="0"/>
        <c:ser>
          <c:idx val="0"/>
          <c:order val="0"/>
          <c:tx>
            <c:strRef>
              <c:f>Sheet1!$B$1</c:f>
              <c:strCache>
                <c:ptCount val="1"/>
                <c:pt idx="0">
                  <c:v>胃がん</c:v>
                </c:pt>
              </c:strCache>
            </c:strRef>
          </c:tx>
          <c:spPr>
            <a:ln w="28575" cap="rnd">
              <a:solidFill>
                <a:schemeClr val="accent1"/>
              </a:solidFill>
              <a:prstDash val="lgDash"/>
              <a:round/>
            </a:ln>
            <a:effectLst/>
          </c:spPr>
          <c:marker>
            <c:symbol val="circle"/>
            <c:size val="5"/>
            <c:spPr>
              <a:solidFill>
                <a:schemeClr val="accent1"/>
              </a:solidFill>
              <a:ln w="9525">
                <a:solidFill>
                  <a:schemeClr val="accent1"/>
                </a:solidFill>
              </a:ln>
              <a:effectLst/>
            </c:spPr>
          </c:marker>
          <c:dLbls>
            <c:dLbl>
              <c:idx val="5"/>
              <c:layout>
                <c:manualLayout>
                  <c:x val="-4.2683881426586384E-2"/>
                  <c:y val="-7.53593998175120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4AC-46DA-A693-044DC752463A}"/>
                </c:ext>
              </c:extLst>
            </c:dLbl>
            <c:dLbl>
              <c:idx val="6"/>
              <c:layout>
                <c:manualLayout>
                  <c:x val="-8.2389763779527558E-2"/>
                  <c:y val="7.05633469636037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E26-467A-A5D7-1864F6B0A84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Sheet1!$B$2:$B$8</c:f>
              <c:numCache>
                <c:formatCode>0.0_ </c:formatCode>
                <c:ptCount val="7"/>
                <c:pt idx="0">
                  <c:v>5.2</c:v>
                </c:pt>
                <c:pt idx="1">
                  <c:v>4.7</c:v>
                </c:pt>
                <c:pt idx="2">
                  <c:v>4.7</c:v>
                </c:pt>
                <c:pt idx="3">
                  <c:v>4.7</c:v>
                </c:pt>
                <c:pt idx="4">
                  <c:v>5.0999999999999996</c:v>
                </c:pt>
                <c:pt idx="5">
                  <c:v>6.9</c:v>
                </c:pt>
                <c:pt idx="6">
                  <c:v>5.5</c:v>
                </c:pt>
              </c:numCache>
            </c:numRef>
          </c:val>
          <c:smooth val="0"/>
          <c:extLst>
            <c:ext xmlns:c16="http://schemas.microsoft.com/office/drawing/2014/chart" uri="{C3380CC4-5D6E-409C-BE32-E72D297353CC}">
              <c16:uniqueId val="{00000000-3F08-4DDF-B18A-D5BC8A9208E5}"/>
            </c:ext>
          </c:extLst>
        </c:ser>
        <c:ser>
          <c:idx val="1"/>
          <c:order val="1"/>
          <c:tx>
            <c:strRef>
              <c:f>Sheet1!$C$1</c:f>
              <c:strCache>
                <c:ptCount val="1"/>
                <c:pt idx="0">
                  <c:v>肺がん</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5"/>
              <c:layout>
                <c:manualLayout>
                  <c:x val="-2.6507410838351089E-2"/>
                  <c:y val="6.89216315771687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4AC-46DA-A693-044DC752463A}"/>
                </c:ext>
              </c:extLst>
            </c:dLbl>
            <c:dLbl>
              <c:idx val="6"/>
              <c:layout>
                <c:manualLayout>
                  <c:x val="-1.327211672070403E-2"/>
                  <c:y val="-5.76878104829171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E26-467A-A5D7-1864F6B0A84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Sheet1!$C$2:$C$8</c:f>
              <c:numCache>
                <c:formatCode>0.0_ </c:formatCode>
                <c:ptCount val="7"/>
                <c:pt idx="0">
                  <c:v>5.0999999999999996</c:v>
                </c:pt>
                <c:pt idx="1">
                  <c:v>5.8</c:v>
                </c:pt>
                <c:pt idx="2">
                  <c:v>6.3</c:v>
                </c:pt>
                <c:pt idx="3">
                  <c:v>6.2</c:v>
                </c:pt>
                <c:pt idx="4">
                  <c:v>6.6</c:v>
                </c:pt>
                <c:pt idx="5">
                  <c:v>6</c:v>
                </c:pt>
                <c:pt idx="6">
                  <c:v>6.7</c:v>
                </c:pt>
              </c:numCache>
            </c:numRef>
          </c:val>
          <c:smooth val="0"/>
          <c:extLst>
            <c:ext xmlns:c16="http://schemas.microsoft.com/office/drawing/2014/chart" uri="{C3380CC4-5D6E-409C-BE32-E72D297353CC}">
              <c16:uniqueId val="{00000001-3F08-4DDF-B18A-D5BC8A9208E5}"/>
            </c:ext>
          </c:extLst>
        </c:ser>
        <c:ser>
          <c:idx val="2"/>
          <c:order val="2"/>
          <c:tx>
            <c:strRef>
              <c:f>Sheet1!$D$1</c:f>
              <c:strCache>
                <c:ptCount val="1"/>
                <c:pt idx="0">
                  <c:v>大腸がん</c:v>
                </c:pt>
              </c:strCache>
            </c:strRef>
          </c:tx>
          <c:spPr>
            <a:ln w="28575" cap="rnd" cmpd="dbl">
              <a:solidFill>
                <a:srgbClr val="00B0F0"/>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Sheet1!$D$2:$D$8</c:f>
              <c:numCache>
                <c:formatCode>0.0_ </c:formatCode>
                <c:ptCount val="7"/>
                <c:pt idx="0">
                  <c:v>31.9</c:v>
                </c:pt>
                <c:pt idx="1">
                  <c:v>31.3</c:v>
                </c:pt>
                <c:pt idx="2">
                  <c:v>30.4</c:v>
                </c:pt>
                <c:pt idx="3">
                  <c:v>31.9</c:v>
                </c:pt>
                <c:pt idx="4">
                  <c:v>34</c:v>
                </c:pt>
                <c:pt idx="5">
                  <c:v>31.5</c:v>
                </c:pt>
                <c:pt idx="6">
                  <c:v>31</c:v>
                </c:pt>
              </c:numCache>
            </c:numRef>
          </c:val>
          <c:smooth val="0"/>
          <c:extLst>
            <c:ext xmlns:c16="http://schemas.microsoft.com/office/drawing/2014/chart" uri="{C3380CC4-5D6E-409C-BE32-E72D297353CC}">
              <c16:uniqueId val="{00000002-3F08-4DDF-B18A-D5BC8A9208E5}"/>
            </c:ext>
          </c:extLst>
        </c:ser>
        <c:ser>
          <c:idx val="3"/>
          <c:order val="3"/>
          <c:tx>
            <c:strRef>
              <c:f>Sheet1!$E$1</c:f>
              <c:strCache>
                <c:ptCount val="1"/>
                <c:pt idx="0">
                  <c:v>乳がん</c:v>
                </c:pt>
              </c:strCache>
            </c:strRef>
          </c:tx>
          <c:spPr>
            <a:ln w="28575" cap="rnd">
              <a:solidFill>
                <a:srgbClr val="E23CBE"/>
              </a:solidFill>
              <a:prstDash val="sysDot"/>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Sheet1!$E$2:$E$8</c:f>
              <c:numCache>
                <c:formatCode>0.0_ </c:formatCode>
                <c:ptCount val="7"/>
                <c:pt idx="0">
                  <c:v>16.8</c:v>
                </c:pt>
                <c:pt idx="1">
                  <c:v>23.1</c:v>
                </c:pt>
                <c:pt idx="2">
                  <c:v>20.9</c:v>
                </c:pt>
                <c:pt idx="3">
                  <c:v>21.5</c:v>
                </c:pt>
                <c:pt idx="4">
                  <c:v>26</c:v>
                </c:pt>
                <c:pt idx="5">
                  <c:v>25.9</c:v>
                </c:pt>
                <c:pt idx="6">
                  <c:v>25.6</c:v>
                </c:pt>
              </c:numCache>
            </c:numRef>
          </c:val>
          <c:smooth val="0"/>
          <c:extLst>
            <c:ext xmlns:c16="http://schemas.microsoft.com/office/drawing/2014/chart" uri="{C3380CC4-5D6E-409C-BE32-E72D297353CC}">
              <c16:uniqueId val="{00000003-3F08-4DDF-B18A-D5BC8A9208E5}"/>
            </c:ext>
          </c:extLst>
        </c:ser>
        <c:ser>
          <c:idx val="4"/>
          <c:order val="4"/>
          <c:tx>
            <c:strRef>
              <c:f>Sheet1!$F$1</c:f>
              <c:strCache>
                <c:ptCount val="1"/>
                <c:pt idx="0">
                  <c:v>子宮頸がん</c:v>
                </c:pt>
              </c:strCache>
            </c:strRef>
          </c:tx>
          <c:spPr>
            <a:ln w="28575" cap="rnd">
              <a:solidFill>
                <a:srgbClr val="7030A0"/>
              </a:solidFill>
              <a:prstDash val="lgDashDot"/>
              <a:round/>
            </a:ln>
            <a:effectLst/>
          </c:spPr>
          <c:marker>
            <c:symbol val="circle"/>
            <c:size val="5"/>
            <c:spPr>
              <a:solidFill>
                <a:schemeClr val="accent5"/>
              </a:solidFill>
              <a:ln w="9525">
                <a:solidFill>
                  <a:schemeClr val="accent5"/>
                </a:solidFill>
              </a:ln>
              <a:effectLst/>
            </c:spPr>
          </c:marker>
          <c:dLbls>
            <c:dLbl>
              <c:idx val="1"/>
              <c:layout>
                <c:manualLayout>
                  <c:x val="-2.9033117183881428E-2"/>
                  <c:y val="2.36874012233782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325-437F-9899-B53167C903D2}"/>
                </c:ext>
              </c:extLst>
            </c:dLbl>
            <c:dLbl>
              <c:idx val="2"/>
              <c:layout>
                <c:manualLayout>
                  <c:x val="-3.1974293654469715E-2"/>
                  <c:y val="2.368740122337835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325-437F-9899-B53167C903D2}"/>
                </c:ext>
              </c:extLst>
            </c:dLbl>
            <c:dLbl>
              <c:idx val="3"/>
              <c:layout>
                <c:manualLayout>
                  <c:x val="-3.4915470125058003E-2"/>
                  <c:y val="5.17822238305668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325-437F-9899-B53167C903D2}"/>
                </c:ext>
              </c:extLst>
            </c:dLbl>
            <c:dLbl>
              <c:idx val="4"/>
              <c:layout>
                <c:manualLayout>
                  <c:x val="-3.785664659564613E-2"/>
                  <c:y val="-3.01610087737328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325-437F-9899-B53167C903D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平成23年度</c:v>
                </c:pt>
                <c:pt idx="1">
                  <c:v>平成24年度</c:v>
                </c:pt>
                <c:pt idx="2">
                  <c:v>平成25年度</c:v>
                </c:pt>
                <c:pt idx="3">
                  <c:v>平成26年度</c:v>
                </c:pt>
                <c:pt idx="4">
                  <c:v>平成27年度</c:v>
                </c:pt>
                <c:pt idx="5">
                  <c:v>平成28年度</c:v>
                </c:pt>
                <c:pt idx="6">
                  <c:v>平成29年度</c:v>
                </c:pt>
              </c:strCache>
            </c:strRef>
          </c:cat>
          <c:val>
            <c:numRef>
              <c:f>Sheet1!$F$2:$F$8</c:f>
              <c:numCache>
                <c:formatCode>0.0_ </c:formatCode>
                <c:ptCount val="7"/>
                <c:pt idx="0">
                  <c:v>23.1</c:v>
                </c:pt>
                <c:pt idx="1">
                  <c:v>17.600000000000001</c:v>
                </c:pt>
                <c:pt idx="2">
                  <c:v>17.7</c:v>
                </c:pt>
                <c:pt idx="3">
                  <c:v>20</c:v>
                </c:pt>
                <c:pt idx="4">
                  <c:v>21</c:v>
                </c:pt>
                <c:pt idx="5">
                  <c:v>18.899999999999999</c:v>
                </c:pt>
                <c:pt idx="6">
                  <c:v>19</c:v>
                </c:pt>
              </c:numCache>
            </c:numRef>
          </c:val>
          <c:smooth val="0"/>
          <c:extLst>
            <c:ext xmlns:c16="http://schemas.microsoft.com/office/drawing/2014/chart" uri="{C3380CC4-5D6E-409C-BE32-E72D297353CC}">
              <c16:uniqueId val="{00000004-3F08-4DDF-B18A-D5BC8A9208E5}"/>
            </c:ext>
          </c:extLst>
        </c:ser>
        <c:dLbls>
          <c:showLegendKey val="0"/>
          <c:showVal val="0"/>
          <c:showCatName val="0"/>
          <c:showSerName val="0"/>
          <c:showPercent val="0"/>
          <c:showBubbleSize val="0"/>
        </c:dLbls>
        <c:marker val="1"/>
        <c:smooth val="0"/>
        <c:axId val="458575936"/>
        <c:axId val="458578560"/>
      </c:lineChart>
      <c:catAx>
        <c:axId val="45857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58578560"/>
        <c:crosses val="autoZero"/>
        <c:auto val="1"/>
        <c:lblAlgn val="ctr"/>
        <c:lblOffset val="100"/>
        <c:noMultiLvlLbl val="0"/>
      </c:catAx>
      <c:valAx>
        <c:axId val="458578560"/>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585759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422996757758205E-2"/>
          <c:y val="7.6013276542167954E-2"/>
          <c:w val="0.91192994441871233"/>
          <c:h val="0.75729512351728567"/>
        </c:manualLayout>
      </c:layout>
      <c:lineChart>
        <c:grouping val="standard"/>
        <c:varyColors val="0"/>
        <c:ser>
          <c:idx val="0"/>
          <c:order val="0"/>
          <c:tx>
            <c:strRef>
              <c:f>Sheet1!$B$1</c:f>
              <c:strCache>
                <c:ptCount val="1"/>
                <c:pt idx="0">
                  <c:v>胃がん</c:v>
                </c:pt>
              </c:strCache>
            </c:strRef>
          </c:tx>
          <c:spPr>
            <a:ln w="28575" cap="rnd">
              <a:solidFill>
                <a:schemeClr val="accent1"/>
              </a:solidFill>
              <a:prstDash val="lgDash"/>
              <a:round/>
            </a:ln>
            <a:effectLst/>
          </c:spPr>
          <c:marker>
            <c:symbol val="circle"/>
            <c:size val="5"/>
            <c:spPr>
              <a:solidFill>
                <a:schemeClr val="accent1"/>
              </a:solidFill>
              <a:ln w="9525">
                <a:solidFill>
                  <a:schemeClr val="accent1"/>
                </a:solidFill>
              </a:ln>
              <a:effectLst/>
            </c:spPr>
          </c:marker>
          <c:dLbls>
            <c:dLbl>
              <c:idx val="0"/>
              <c:layout>
                <c:manualLayout>
                  <c:x val="9.2021769337656059E-3"/>
                  <c:y val="-5.17542496029198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0F8-4F5F-ACF7-F32E0BF4842E}"/>
                </c:ext>
              </c:extLst>
            </c:dLbl>
            <c:dLbl>
              <c:idx val="1"/>
              <c:layout>
                <c:manualLayout>
                  <c:x val="-3.4915470125057899E-2"/>
                  <c:y val="-4.960832685613868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0F8-4F5F-ACF7-F32E0BF4842E}"/>
                </c:ext>
              </c:extLst>
            </c:dLbl>
            <c:dLbl>
              <c:idx val="2"/>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0F8-4F5F-ACF7-F32E0BF4842E}"/>
                </c:ext>
              </c:extLst>
            </c:dLbl>
            <c:dLbl>
              <c:idx val="3"/>
              <c:layout>
                <c:manualLayout>
                  <c:x val="-2.0209587772116722E-2"/>
                  <c:y val="-3.673279037545201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0F8-4F5F-ACF7-F32E0BF4842E}"/>
                </c:ext>
              </c:extLst>
            </c:dLbl>
            <c:dLbl>
              <c:idx val="6"/>
              <c:layout>
                <c:manualLayout>
                  <c:x val="-8.0919175544233446E-2"/>
                  <c:y val="-6.892163157716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26-467A-A5D7-1864F6B0A84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Sheet1!$B$2:$B$6</c:f>
              <c:numCache>
                <c:formatCode>General</c:formatCode>
                <c:ptCount val="5"/>
                <c:pt idx="0">
                  <c:v>86.3</c:v>
                </c:pt>
                <c:pt idx="1">
                  <c:v>82.4</c:v>
                </c:pt>
                <c:pt idx="2">
                  <c:v>90.2</c:v>
                </c:pt>
                <c:pt idx="3">
                  <c:v>87.3</c:v>
                </c:pt>
                <c:pt idx="4" formatCode="0.0_ ">
                  <c:v>87</c:v>
                </c:pt>
              </c:numCache>
            </c:numRef>
          </c:val>
          <c:smooth val="0"/>
          <c:extLst>
            <c:ext xmlns:c16="http://schemas.microsoft.com/office/drawing/2014/chart" uri="{C3380CC4-5D6E-409C-BE32-E72D297353CC}">
              <c16:uniqueId val="{00000000-3F08-4DDF-B18A-D5BC8A9208E5}"/>
            </c:ext>
          </c:extLst>
        </c:ser>
        <c:ser>
          <c:idx val="1"/>
          <c:order val="1"/>
          <c:tx>
            <c:strRef>
              <c:f>Sheet1!$C$1</c:f>
              <c:strCache>
                <c:ptCount val="1"/>
                <c:pt idx="0">
                  <c:v>肺がん</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1.4327234830940278E-2"/>
                  <c:y val="-3.193673752154371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0F8-4F5F-ACF7-F32E0BF4842E}"/>
                </c:ext>
              </c:extLst>
            </c:dLbl>
            <c:dLbl>
              <c:idx val="3"/>
              <c:layout>
                <c:manualLayout>
                  <c:x val="-2.9033117183881536E-2"/>
                  <c:y val="3.88787131222331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F0F8-4F5F-ACF7-F32E0BF4842E}"/>
                </c:ext>
              </c:extLst>
            </c:dLbl>
            <c:dLbl>
              <c:idx val="6"/>
              <c:layout>
                <c:manualLayout>
                  <c:x val="-2.2095646132468734E-2"/>
                  <c:y val="3.88787131222331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26-467A-A5D7-1864F6B0A84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Sheet1!$C$2:$C$6</c:f>
              <c:numCache>
                <c:formatCode>General</c:formatCode>
                <c:ptCount val="5"/>
                <c:pt idx="0">
                  <c:v>81.3</c:v>
                </c:pt>
                <c:pt idx="1">
                  <c:v>75</c:v>
                </c:pt>
                <c:pt idx="2">
                  <c:v>72.7</c:v>
                </c:pt>
                <c:pt idx="3">
                  <c:v>81.599999999999994</c:v>
                </c:pt>
                <c:pt idx="4" formatCode="0.0_ ">
                  <c:v>87.8</c:v>
                </c:pt>
              </c:numCache>
            </c:numRef>
          </c:val>
          <c:smooth val="0"/>
          <c:extLst>
            <c:ext xmlns:c16="http://schemas.microsoft.com/office/drawing/2014/chart" uri="{C3380CC4-5D6E-409C-BE32-E72D297353CC}">
              <c16:uniqueId val="{00000001-3F08-4DDF-B18A-D5BC8A9208E5}"/>
            </c:ext>
          </c:extLst>
        </c:ser>
        <c:ser>
          <c:idx val="2"/>
          <c:order val="2"/>
          <c:tx>
            <c:strRef>
              <c:f>Sheet1!$D$1</c:f>
              <c:strCache>
                <c:ptCount val="1"/>
                <c:pt idx="0">
                  <c:v>大腸がん</c:v>
                </c:pt>
              </c:strCache>
            </c:strRef>
          </c:tx>
          <c:spPr>
            <a:ln w="28575" cap="rnd">
              <a:solidFill>
                <a:schemeClr val="accent3"/>
              </a:solidFill>
              <a:prstDash val="sysDash"/>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Sheet1!$D$2:$D$6</c:f>
              <c:numCache>
                <c:formatCode>General</c:formatCode>
                <c:ptCount val="5"/>
                <c:pt idx="0">
                  <c:v>56.7</c:v>
                </c:pt>
                <c:pt idx="1">
                  <c:v>54.9</c:v>
                </c:pt>
                <c:pt idx="2">
                  <c:v>65.2</c:v>
                </c:pt>
                <c:pt idx="3">
                  <c:v>66.2</c:v>
                </c:pt>
                <c:pt idx="4" formatCode="0.0_ ">
                  <c:v>66.400000000000006</c:v>
                </c:pt>
              </c:numCache>
            </c:numRef>
          </c:val>
          <c:smooth val="0"/>
          <c:extLst>
            <c:ext xmlns:c16="http://schemas.microsoft.com/office/drawing/2014/chart" uri="{C3380CC4-5D6E-409C-BE32-E72D297353CC}">
              <c16:uniqueId val="{00000002-3F08-4DDF-B18A-D5BC8A9208E5}"/>
            </c:ext>
          </c:extLst>
        </c:ser>
        <c:dLbls>
          <c:showLegendKey val="0"/>
          <c:showVal val="0"/>
          <c:showCatName val="0"/>
          <c:showSerName val="0"/>
          <c:showPercent val="0"/>
          <c:showBubbleSize val="0"/>
        </c:dLbls>
        <c:marker val="1"/>
        <c:smooth val="0"/>
        <c:axId val="458575936"/>
        <c:axId val="458578560"/>
      </c:lineChart>
      <c:catAx>
        <c:axId val="45857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58578560"/>
        <c:crosses val="autoZero"/>
        <c:auto val="1"/>
        <c:lblAlgn val="ctr"/>
        <c:lblOffset val="100"/>
        <c:noMultiLvlLbl val="0"/>
      </c:catAx>
      <c:valAx>
        <c:axId val="458578560"/>
        <c:scaling>
          <c:orientation val="minMax"/>
          <c:min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585759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422996757758205E-2"/>
          <c:y val="0.12276889836016193"/>
          <c:w val="0.91192994441871233"/>
          <c:h val="0.69506336386063328"/>
        </c:manualLayout>
      </c:layout>
      <c:lineChart>
        <c:grouping val="standard"/>
        <c:varyColors val="0"/>
        <c:ser>
          <c:idx val="0"/>
          <c:order val="0"/>
          <c:tx>
            <c:strRef>
              <c:f>Sheet1!$B$1</c:f>
              <c:strCache>
                <c:ptCount val="1"/>
                <c:pt idx="0">
                  <c:v>子宮頸がん</c:v>
                </c:pt>
              </c:strCache>
            </c:strRef>
          </c:tx>
          <c:spPr>
            <a:ln w="28575" cap="rnd">
              <a:solidFill>
                <a:schemeClr val="accent1"/>
              </a:solidFill>
              <a:prstDash val="lgDash"/>
              <a:round/>
            </a:ln>
            <a:effectLst/>
          </c:spPr>
          <c:marker>
            <c:symbol val="circle"/>
            <c:size val="5"/>
            <c:spPr>
              <a:solidFill>
                <a:schemeClr val="accent1"/>
              </a:solidFill>
              <a:ln w="9525">
                <a:solidFill>
                  <a:schemeClr val="accent1"/>
                </a:solidFill>
                <a:prstDash val="lgDash"/>
              </a:ln>
              <a:effectLst/>
            </c:spPr>
          </c:marker>
          <c:dLbls>
            <c:dLbl>
              <c:idx val="0"/>
              <c:layout>
                <c:manualLayout>
                  <c:x val="-6.5797823066234398E-2"/>
                  <c:y val="3.45868676286708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0F6-49D7-94D6-73A672184863}"/>
                </c:ext>
              </c:extLst>
            </c:dLbl>
            <c:dLbl>
              <c:idx val="1"/>
              <c:layout>
                <c:manualLayout>
                  <c:x val="4.7437471051412688E-2"/>
                  <c:y val="-2.979081477476259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0F6-49D7-94D6-73A67218486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Sheet1!$B$2:$B$6</c:f>
              <c:numCache>
                <c:formatCode>General</c:formatCode>
                <c:ptCount val="5"/>
                <c:pt idx="0">
                  <c:v>72.400000000000006</c:v>
                </c:pt>
                <c:pt idx="1">
                  <c:v>41.5</c:v>
                </c:pt>
                <c:pt idx="2">
                  <c:v>76.599999999999994</c:v>
                </c:pt>
                <c:pt idx="3">
                  <c:v>88.3</c:v>
                </c:pt>
                <c:pt idx="4" formatCode="0.0_ ">
                  <c:v>64.900000000000006</c:v>
                </c:pt>
              </c:numCache>
            </c:numRef>
          </c:val>
          <c:smooth val="0"/>
          <c:extLst>
            <c:ext xmlns:c16="http://schemas.microsoft.com/office/drawing/2014/chart" uri="{C3380CC4-5D6E-409C-BE32-E72D297353CC}">
              <c16:uniqueId val="{00000000-3F08-4DDF-B18A-D5BC8A9208E5}"/>
            </c:ext>
          </c:extLst>
        </c:ser>
        <c:ser>
          <c:idx val="1"/>
          <c:order val="1"/>
          <c:tx>
            <c:strRef>
              <c:f>Sheet1!$C$1</c:f>
              <c:strCache>
                <c:ptCount val="1"/>
                <c:pt idx="0">
                  <c:v>乳がん</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6"/>
              <c:layout>
                <c:manualLayout>
                  <c:x val="-2.2095646132468734E-2"/>
                  <c:y val="3.88787131222331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26-467A-A5D7-1864F6B0A84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平成25年度</c:v>
                </c:pt>
                <c:pt idx="1">
                  <c:v>平成26年度</c:v>
                </c:pt>
                <c:pt idx="2">
                  <c:v>平成27年度</c:v>
                </c:pt>
                <c:pt idx="3">
                  <c:v>平成28年度</c:v>
                </c:pt>
                <c:pt idx="4">
                  <c:v>平成29年度</c:v>
                </c:pt>
              </c:strCache>
            </c:strRef>
          </c:cat>
          <c:val>
            <c:numRef>
              <c:f>Sheet1!$C$2:$C$6</c:f>
              <c:numCache>
                <c:formatCode>General</c:formatCode>
                <c:ptCount val="5"/>
                <c:pt idx="0">
                  <c:v>76.599999999999994</c:v>
                </c:pt>
                <c:pt idx="1">
                  <c:v>95.4</c:v>
                </c:pt>
                <c:pt idx="2">
                  <c:v>84.4</c:v>
                </c:pt>
                <c:pt idx="3">
                  <c:v>94.8</c:v>
                </c:pt>
                <c:pt idx="4" formatCode="0.0_ ">
                  <c:v>94.5</c:v>
                </c:pt>
              </c:numCache>
            </c:numRef>
          </c:val>
          <c:smooth val="0"/>
          <c:extLst>
            <c:ext xmlns:c16="http://schemas.microsoft.com/office/drawing/2014/chart" uri="{C3380CC4-5D6E-409C-BE32-E72D297353CC}">
              <c16:uniqueId val="{00000001-3F08-4DDF-B18A-D5BC8A9208E5}"/>
            </c:ext>
          </c:extLst>
        </c:ser>
        <c:dLbls>
          <c:showLegendKey val="0"/>
          <c:showVal val="0"/>
          <c:showCatName val="0"/>
          <c:showSerName val="0"/>
          <c:showPercent val="0"/>
          <c:showBubbleSize val="0"/>
        </c:dLbls>
        <c:marker val="1"/>
        <c:smooth val="0"/>
        <c:axId val="458575936"/>
        <c:axId val="458578560"/>
      </c:lineChart>
      <c:catAx>
        <c:axId val="45857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58578560"/>
        <c:crosses val="autoZero"/>
        <c:auto val="1"/>
        <c:lblAlgn val="ctr"/>
        <c:lblOffset val="100"/>
        <c:noMultiLvlLbl val="0"/>
      </c:catAx>
      <c:valAx>
        <c:axId val="458578560"/>
        <c:scaling>
          <c:orientation val="minMax"/>
          <c:min val="4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58575936"/>
        <c:crosses val="autoZero"/>
        <c:crossBetween val="between"/>
      </c:valAx>
      <c:spPr>
        <a:noFill/>
        <a:ln>
          <a:noFill/>
        </a:ln>
        <a:effectLst/>
      </c:spPr>
    </c:plotArea>
    <c:legend>
      <c:legendPos val="b"/>
      <c:layout>
        <c:manualLayout>
          <c:xMode val="edge"/>
          <c:yMode val="edge"/>
          <c:x val="0.32062355257063457"/>
          <c:y val="0.93550876955831164"/>
          <c:w val="0.29845877721167202"/>
          <c:h val="5.161569396100165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0.68293</cdr:x>
      <cdr:y>0.84554</cdr:y>
    </cdr:from>
    <cdr:to>
      <cdr:x>1</cdr:x>
      <cdr:y>1</cdr:y>
    </cdr:to>
    <cdr:sp macro="" textlink="">
      <cdr:nvSpPr>
        <cdr:cNvPr id="3" name="テキスト ボックス 1"/>
        <cdr:cNvSpPr txBox="1"/>
      </cdr:nvSpPr>
      <cdr:spPr>
        <a:xfrm xmlns:a="http://schemas.openxmlformats.org/drawingml/2006/main">
          <a:off x="5839182" y="3944333"/>
          <a:ext cx="2711009" cy="72053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400" dirty="0"/>
            <a:t>出典　事務報告書</a:t>
          </a:r>
          <a:endParaRPr lang="en-US" altLang="ja-JP" sz="1400" dirty="0"/>
        </a:p>
        <a:p xmlns:a="http://schemas.openxmlformats.org/drawingml/2006/main">
          <a:r>
            <a:rPr lang="ja-JP" altLang="en-US" sz="1600" dirty="0"/>
            <a:t>　　   </a:t>
          </a:r>
          <a:r>
            <a:rPr lang="ja-JP" altLang="en-US" sz="1200" dirty="0"/>
            <a:t>北多摩北部保健医療圏保健</a:t>
          </a:r>
          <a:endParaRPr lang="en-US" altLang="ja-JP" sz="1200" dirty="0"/>
        </a:p>
        <a:p xmlns:a="http://schemas.openxmlformats.org/drawingml/2006/main">
          <a:r>
            <a:rPr lang="ja-JP" altLang="en-US" sz="1200" dirty="0"/>
            <a:t>　　   　医療福祉データ集</a:t>
          </a:r>
        </a:p>
      </cdr:txBody>
    </cdr:sp>
  </cdr:relSizeAnchor>
</c:userShapes>
</file>

<file path=ppt/drawings/drawing2.xml><?xml version="1.0" encoding="utf-8"?>
<c:userShapes xmlns:c="http://schemas.openxmlformats.org/drawingml/2006/chart">
  <cdr:relSizeAnchor xmlns:cdr="http://schemas.openxmlformats.org/drawingml/2006/chartDrawing">
    <cdr:from>
      <cdr:x>0.72373</cdr:x>
      <cdr:y>0.5</cdr:y>
    </cdr:from>
    <cdr:to>
      <cdr:x>0.98302</cdr:x>
      <cdr:y>0.56206</cdr:y>
    </cdr:to>
    <cdr:sp macro="" textlink="">
      <cdr:nvSpPr>
        <cdr:cNvPr id="2" name="正方形/長方形 1"/>
        <cdr:cNvSpPr/>
      </cdr:nvSpPr>
      <cdr:spPr>
        <a:xfrm xmlns:a="http://schemas.openxmlformats.org/drawingml/2006/main">
          <a:off x="5128813" y="2479825"/>
          <a:ext cx="1837471" cy="307777"/>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defRPr sz="1862" b="0" i="0" u="none" strike="noStrike" kern="1200" spc="0" baseline="0">
              <a:solidFill>
                <a:srgbClr val="000000">
                  <a:lumMod val="65000"/>
                  <a:lumOff val="35000"/>
                </a:srgbClr>
              </a:solidFill>
              <a:latin typeface="+mn-lt"/>
              <a:ea typeface="+mn-ea"/>
              <a:cs typeface="+mn-cs"/>
            </a:defRPr>
          </a:pPr>
          <a:r>
            <a:rPr lang="ja-JP" altLang="en-US" sz="1400" dirty="0">
              <a:latin typeface="Meiryo UI" panose="020B0604030504040204" pitchFamily="50" charset="-128"/>
              <a:ea typeface="Meiryo UI" panose="020B0604030504040204" pitchFamily="50" charset="-128"/>
            </a:rPr>
            <a:t>中学校１年生　男子</a:t>
          </a:r>
        </a:p>
      </cdr:txBody>
    </cdr:sp>
  </cdr:relSizeAnchor>
</c:userShapes>
</file>

<file path=ppt/drawings/drawing3.xml><?xml version="1.0" encoding="utf-8"?>
<c:userShapes xmlns:c="http://schemas.openxmlformats.org/drawingml/2006/chart">
  <cdr:relSizeAnchor xmlns:cdr="http://schemas.openxmlformats.org/drawingml/2006/chartDrawing">
    <cdr:from>
      <cdr:x>0.72408</cdr:x>
      <cdr:y>0.05413</cdr:y>
    </cdr:from>
    <cdr:to>
      <cdr:x>1</cdr:x>
      <cdr:y>0.11575</cdr:y>
    </cdr:to>
    <cdr:sp macro="" textlink="">
      <cdr:nvSpPr>
        <cdr:cNvPr id="2" name="正方形/長方形 1"/>
        <cdr:cNvSpPr/>
      </cdr:nvSpPr>
      <cdr:spPr>
        <a:xfrm xmlns:a="http://schemas.openxmlformats.org/drawingml/2006/main">
          <a:off x="5131297" y="268471"/>
          <a:ext cx="1955303" cy="305610"/>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defRPr sz="1862" b="0" i="0" u="none" strike="noStrike" kern="1200" spc="0" baseline="0">
              <a:solidFill>
                <a:srgbClr val="000000">
                  <a:lumMod val="65000"/>
                  <a:lumOff val="35000"/>
                </a:srgbClr>
              </a:solidFill>
              <a:latin typeface="+mn-lt"/>
              <a:ea typeface="+mn-ea"/>
              <a:cs typeface="+mn-cs"/>
            </a:defRPr>
          </a:pPr>
          <a:r>
            <a:rPr lang="ja-JP" altLang="en-US" sz="1400" dirty="0">
              <a:latin typeface="Meiryo UI" panose="020B0604030504040204" pitchFamily="50" charset="-128"/>
              <a:ea typeface="Meiryo UI" panose="020B0604030504040204" pitchFamily="50" charset="-128"/>
            </a:rPr>
            <a:t>中学校１年生　女子</a:t>
          </a:r>
        </a:p>
      </cdr:txBody>
    </cdr:sp>
  </cdr:relSizeAnchor>
</c:userShapes>
</file>

<file path=ppt/drawings/drawing4.xml><?xml version="1.0" encoding="utf-8"?>
<c:userShapes xmlns:c="http://schemas.openxmlformats.org/drawingml/2006/chart">
  <cdr:relSizeAnchor xmlns:cdr="http://schemas.openxmlformats.org/drawingml/2006/chartDrawing">
    <cdr:from>
      <cdr:x>0.87556</cdr:x>
      <cdr:y>0.86805</cdr:y>
    </cdr:from>
    <cdr:to>
      <cdr:x>0.99578</cdr:x>
      <cdr:y>0.91311</cdr:y>
    </cdr:to>
    <cdr:sp macro="" textlink="">
      <cdr:nvSpPr>
        <cdr:cNvPr id="2" name="テキスト ボックス 1"/>
        <cdr:cNvSpPr txBox="1"/>
      </cdr:nvSpPr>
      <cdr:spPr>
        <a:xfrm xmlns:a="http://schemas.openxmlformats.org/drawingml/2006/main">
          <a:off x="7561351" y="4708727"/>
          <a:ext cx="1038220" cy="2444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b="1" dirty="0">
              <a:solidFill>
                <a:srgbClr val="FF0000"/>
              </a:solidFill>
            </a:rPr>
            <a:t>参考　速報値</a:t>
          </a:r>
        </a:p>
      </cdr:txBody>
    </cdr:sp>
  </cdr:relSizeAnchor>
</c:userShapes>
</file>

<file path=ppt/drawings/drawing5.xml><?xml version="1.0" encoding="utf-8"?>
<c:userShapes xmlns:c="http://schemas.openxmlformats.org/drawingml/2006/chart">
  <cdr:relSizeAnchor xmlns:cdr="http://schemas.openxmlformats.org/drawingml/2006/chartDrawing">
    <cdr:from>
      <cdr:x>0.85633</cdr:x>
      <cdr:y>0.90395</cdr:y>
    </cdr:from>
    <cdr:to>
      <cdr:x>0.97655</cdr:x>
      <cdr:y>0.94901</cdr:y>
    </cdr:to>
    <cdr:sp macro="" textlink="">
      <cdr:nvSpPr>
        <cdr:cNvPr id="2" name="テキスト ボックス 1"/>
        <cdr:cNvSpPr txBox="1"/>
      </cdr:nvSpPr>
      <cdr:spPr>
        <a:xfrm xmlns:a="http://schemas.openxmlformats.org/drawingml/2006/main">
          <a:off x="7395256" y="4864910"/>
          <a:ext cx="1038220" cy="2425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b="1" dirty="0">
              <a:solidFill>
                <a:srgbClr val="FF0000"/>
              </a:solidFill>
            </a:rPr>
            <a:t>参考　速報値</a:t>
          </a:r>
        </a:p>
      </cdr:txBody>
    </cdr:sp>
  </cdr:relSizeAnchor>
</c:userShapes>
</file>

<file path=ppt/drawings/drawing6.xml><?xml version="1.0" encoding="utf-8"?>
<c:userShapes xmlns:c="http://schemas.openxmlformats.org/drawingml/2006/chart">
  <cdr:relSizeAnchor xmlns:cdr="http://schemas.openxmlformats.org/drawingml/2006/chartDrawing">
    <cdr:from>
      <cdr:x>0.81109</cdr:x>
      <cdr:y>0.86962</cdr:y>
    </cdr:from>
    <cdr:to>
      <cdr:x>0.93131</cdr:x>
      <cdr:y>0.91468</cdr:y>
    </cdr:to>
    <cdr:sp macro="" textlink="">
      <cdr:nvSpPr>
        <cdr:cNvPr id="2" name="テキスト ボックス 1"/>
        <cdr:cNvSpPr txBox="1"/>
      </cdr:nvSpPr>
      <cdr:spPr>
        <a:xfrm xmlns:a="http://schemas.openxmlformats.org/drawingml/2006/main">
          <a:off x="7004556" y="4873204"/>
          <a:ext cx="1038220" cy="2525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b="1" dirty="0">
              <a:solidFill>
                <a:srgbClr val="FF0000"/>
              </a:solidFill>
            </a:rPr>
            <a:t>参考　速報値</a:t>
          </a:r>
        </a:p>
      </cdr:txBody>
    </cdr:sp>
  </cdr:relSizeAnchor>
  <cdr:relSizeAnchor xmlns:cdr="http://schemas.openxmlformats.org/drawingml/2006/chartDrawing">
    <cdr:from>
      <cdr:x>0.82692</cdr:x>
      <cdr:y>0</cdr:y>
    </cdr:from>
    <cdr:to>
      <cdr:x>1</cdr:x>
      <cdr:y>0.04832</cdr:y>
    </cdr:to>
    <cdr:sp macro="" textlink="">
      <cdr:nvSpPr>
        <cdr:cNvPr id="3" name="テキスト ボックス 7"/>
        <cdr:cNvSpPr txBox="1"/>
      </cdr:nvSpPr>
      <cdr:spPr>
        <a:xfrm xmlns:a="http://schemas.openxmlformats.org/drawingml/2006/main">
          <a:off x="7141256" y="-938551"/>
          <a:ext cx="1494744" cy="27075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400" dirty="0">
              <a:latin typeface="Meiryo UI" panose="020B0604030504040204" pitchFamily="50" charset="-128"/>
              <a:ea typeface="Meiryo UI" panose="020B0604030504040204" pitchFamily="50" charset="-128"/>
            </a:rPr>
            <a:t>単位（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7938" y="0"/>
            <a:ext cx="2919412" cy="495300"/>
          </a:xfrm>
          <a:prstGeom prst="rect">
            <a:avLst/>
          </a:prstGeom>
        </p:spPr>
        <p:txBody>
          <a:bodyPr vert="horz" lIns="91440" tIns="45720" rIns="91440" bIns="45720" rtlCol="0"/>
          <a:lstStyle>
            <a:lvl1pPr algn="r">
              <a:defRPr sz="1200"/>
            </a:lvl1pPr>
          </a:lstStyle>
          <a:p>
            <a:fld id="{47D54FF4-A273-4F62-A816-7EBEE34042DA}" type="datetimeFigureOut">
              <a:rPr kumimoji="1" lang="ja-JP" altLang="en-US" smtClean="0"/>
              <a:t>2019/3/19</a:t>
            </a:fld>
            <a:endParaRPr kumimoji="1" lang="ja-JP" altLang="en-US"/>
          </a:p>
        </p:txBody>
      </p:sp>
      <p:sp>
        <p:nvSpPr>
          <p:cNvPr id="4" name="フッター プレースホルダー 3"/>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7938" y="9377363"/>
            <a:ext cx="2919412" cy="495300"/>
          </a:xfrm>
          <a:prstGeom prst="rect">
            <a:avLst/>
          </a:prstGeom>
        </p:spPr>
        <p:txBody>
          <a:bodyPr vert="horz" lIns="91440" tIns="45720" rIns="91440" bIns="45720" rtlCol="0" anchor="b"/>
          <a:lstStyle>
            <a:lvl1pPr algn="r">
              <a:defRPr sz="1200"/>
            </a:lvl1pPr>
          </a:lstStyle>
          <a:p>
            <a:fld id="{3C7E1F32-A229-4BC8-84D9-183694AD5882}" type="slidenum">
              <a:rPr kumimoji="1" lang="ja-JP" altLang="en-US" smtClean="0"/>
              <a:t>‹#›</a:t>
            </a:fld>
            <a:endParaRPr kumimoji="1" lang="ja-JP" altLang="en-US"/>
          </a:p>
        </p:txBody>
      </p:sp>
    </p:spTree>
    <p:extLst>
      <p:ext uri="{BB962C8B-B14F-4D97-AF65-F5344CB8AC3E}">
        <p14:creationId xmlns:p14="http://schemas.microsoft.com/office/powerpoint/2010/main" val="30251385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938" y="0"/>
            <a:ext cx="2919412" cy="495300"/>
          </a:xfrm>
          <a:prstGeom prst="rect">
            <a:avLst/>
          </a:prstGeom>
        </p:spPr>
        <p:txBody>
          <a:bodyPr vert="horz" lIns="91440" tIns="45720" rIns="91440" bIns="45720" rtlCol="0"/>
          <a:lstStyle>
            <a:lvl1pPr algn="r">
              <a:defRPr sz="1200"/>
            </a:lvl1pPr>
          </a:lstStyle>
          <a:p>
            <a:fld id="{4F17B61E-AA24-4630-BBD7-00BD9E1366D7}" type="datetimeFigureOut">
              <a:rPr kumimoji="1" lang="ja-JP" altLang="en-US" smtClean="0"/>
              <a:t>2019/3/19</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41825"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688" y="4751388"/>
            <a:ext cx="5391150" cy="38877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63"/>
            <a:ext cx="29210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938" y="9377363"/>
            <a:ext cx="2919412" cy="495300"/>
          </a:xfrm>
          <a:prstGeom prst="rect">
            <a:avLst/>
          </a:prstGeom>
        </p:spPr>
        <p:txBody>
          <a:bodyPr vert="horz" lIns="91440" tIns="45720" rIns="91440" bIns="45720" rtlCol="0" anchor="b"/>
          <a:lstStyle>
            <a:lvl1pPr algn="r">
              <a:defRPr sz="1200"/>
            </a:lvl1pPr>
          </a:lstStyle>
          <a:p>
            <a:fld id="{8EA50D92-DE0E-4E1B-9744-B5139375132B}" type="slidenum">
              <a:rPr kumimoji="1" lang="ja-JP" altLang="en-US" smtClean="0"/>
              <a:t>‹#›</a:t>
            </a:fld>
            <a:endParaRPr kumimoji="1" lang="ja-JP" altLang="en-US"/>
          </a:p>
        </p:txBody>
      </p:sp>
    </p:spTree>
    <p:extLst>
      <p:ext uri="{BB962C8B-B14F-4D97-AF65-F5344CB8AC3E}">
        <p14:creationId xmlns:p14="http://schemas.microsoft.com/office/powerpoint/2010/main" val="4027050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a:t>
            </a:fld>
            <a:endParaRPr kumimoji="1" lang="ja-JP" altLang="en-US"/>
          </a:p>
        </p:txBody>
      </p:sp>
    </p:spTree>
    <p:extLst>
      <p:ext uri="{BB962C8B-B14F-4D97-AF65-F5344CB8AC3E}">
        <p14:creationId xmlns:p14="http://schemas.microsoft.com/office/powerpoint/2010/main" val="3159062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10</a:t>
            </a:r>
            <a:r>
              <a:rPr kumimoji="1" lang="ja-JP" altLang="en-US" dirty="0"/>
              <a:t>ページ以降は、平成</a:t>
            </a:r>
            <a:r>
              <a:rPr kumimoji="1" lang="en-US" altLang="ja-JP" dirty="0"/>
              <a:t>29</a:t>
            </a:r>
            <a:r>
              <a:rPr kumimoji="1" lang="ja-JP" altLang="en-US" dirty="0"/>
              <a:t>年度末に皆様のご意見等を参考に策定した後期計画に関するものです。</a:t>
            </a:r>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10</a:t>
            </a:fld>
            <a:endParaRPr kumimoji="1" lang="ja-JP" altLang="en-US"/>
          </a:p>
        </p:txBody>
      </p:sp>
    </p:spTree>
    <p:extLst>
      <p:ext uri="{BB962C8B-B14F-4D97-AF65-F5344CB8AC3E}">
        <p14:creationId xmlns:p14="http://schemas.microsoft.com/office/powerpoint/2010/main" val="1215559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まず、対策型のがん検診の受診率です。</a:t>
            </a:r>
            <a:endParaRPr kumimoji="1" lang="en-US" altLang="ja-JP" dirty="0"/>
          </a:p>
          <a:p>
            <a:r>
              <a:rPr lang="ja-JP" altLang="en-US" dirty="0"/>
              <a:t>当市の状況ですが、グラフで示した平成</a:t>
            </a:r>
            <a:r>
              <a:rPr lang="en-US" altLang="ja-JP" dirty="0"/>
              <a:t>23</a:t>
            </a:r>
            <a:r>
              <a:rPr lang="ja-JP" altLang="en-US" dirty="0"/>
              <a:t>年度と比較すると、乳がんは、</a:t>
            </a:r>
            <a:r>
              <a:rPr lang="en-US" altLang="ja-JP" dirty="0"/>
              <a:t>8.8</a:t>
            </a:r>
            <a:r>
              <a:rPr lang="ja-JP" altLang="en-US" dirty="0"/>
              <a:t>ポイントの増、その一方</a:t>
            </a:r>
            <a:r>
              <a:rPr lang="ja-JP" altLang="en-US" dirty="0" smtClean="0"/>
              <a:t>で、子宮頚がん検診は</a:t>
            </a:r>
            <a:r>
              <a:rPr lang="en-US" altLang="ja-JP" dirty="0" smtClean="0"/>
              <a:t>4.1</a:t>
            </a:r>
            <a:r>
              <a:rPr lang="ja-JP" altLang="en-US" dirty="0"/>
              <a:t>ポイントの減、その他の検診は、ほぼ横ばいの状況となっています。</a:t>
            </a:r>
            <a:endParaRPr lang="en-US" altLang="ja-JP" dirty="0"/>
          </a:p>
          <a:p>
            <a:r>
              <a:rPr kumimoji="1" lang="ja-JP" altLang="en-US" dirty="0"/>
              <a:t>受診率を少しでも向上させるために、女性特有のがんである乳がんや子宮頸がんの検診は、受診機会の拡大を図るため、これまで偶数年齢のみの女性を対象としていましたが、２年に１回の検診なので、前の年度に検診を受けていないのであれば、次の年度に受診ができるようにいたしました。</a:t>
            </a:r>
            <a:endParaRPr kumimoji="1" lang="en-US" altLang="ja-JP" dirty="0"/>
          </a:p>
          <a:p>
            <a:r>
              <a:rPr lang="ja-JP" altLang="en-US" dirty="0"/>
              <a:t>平成</a:t>
            </a:r>
            <a:r>
              <a:rPr lang="en-US" altLang="ja-JP" dirty="0"/>
              <a:t>30</a:t>
            </a:r>
            <a:r>
              <a:rPr lang="ja-JP" altLang="en-US" dirty="0"/>
              <a:t>年度の検診では、全体の</a:t>
            </a:r>
            <a:r>
              <a:rPr lang="en-US" altLang="ja-JP" dirty="0"/>
              <a:t>17.2</a:t>
            </a:r>
            <a:r>
              <a:rPr lang="ja-JP" altLang="en-US" dirty="0"/>
              <a:t>％の方が、今まででは受診ができなかった、いわゆる奇数年齢の方から申し込みをお受けいたしました。</a:t>
            </a:r>
            <a:endParaRPr lang="en-US" altLang="ja-JP" dirty="0"/>
          </a:p>
          <a:p>
            <a:endParaRPr kumimoji="1" lang="en-US" altLang="ja-JP" dirty="0"/>
          </a:p>
          <a:p>
            <a:r>
              <a:rPr lang="ja-JP" altLang="en-US" dirty="0"/>
              <a:t>　なお、平成</a:t>
            </a:r>
            <a:r>
              <a:rPr lang="en-US" altLang="ja-JP" dirty="0"/>
              <a:t>29</a:t>
            </a:r>
            <a:r>
              <a:rPr lang="ja-JP" altLang="en-US" dirty="0"/>
              <a:t>年度のがん検診によるがんの発見者数は、胃がんで３名、肺がんで６名、大腸がんで</a:t>
            </a:r>
            <a:r>
              <a:rPr lang="en-US" altLang="ja-JP" dirty="0"/>
              <a:t>44</a:t>
            </a:r>
            <a:r>
              <a:rPr lang="ja-JP" altLang="en-US" dirty="0"/>
              <a:t>名、乳がん　</a:t>
            </a:r>
            <a:r>
              <a:rPr lang="en-US" altLang="ja-JP" dirty="0"/>
              <a:t>11</a:t>
            </a:r>
            <a:r>
              <a:rPr lang="ja-JP" altLang="en-US" dirty="0"/>
              <a:t>名、子宮頸がん　２名でした。</a:t>
            </a:r>
            <a:endParaRPr lang="en-US" altLang="ja-JP" dirty="0"/>
          </a:p>
          <a:p>
            <a:r>
              <a:rPr kumimoji="1" lang="ja-JP" altLang="en-US" dirty="0"/>
              <a:t>　がん検診は、早期発見・早期治療が目的であり、乳がんで</a:t>
            </a:r>
            <a:r>
              <a:rPr kumimoji="1" lang="en-US" altLang="ja-JP" dirty="0"/>
              <a:t>40</a:t>
            </a:r>
            <a:r>
              <a:rPr kumimoji="1" lang="ja-JP" altLang="en-US" dirty="0"/>
              <a:t>歳代・</a:t>
            </a:r>
            <a:r>
              <a:rPr kumimoji="1" lang="en-US" altLang="ja-JP" dirty="0"/>
              <a:t>50</a:t>
            </a:r>
            <a:r>
              <a:rPr kumimoji="1" lang="ja-JP" altLang="en-US" dirty="0"/>
              <a:t>歳代でそれぞれ２名の発見、大腸がんでも</a:t>
            </a:r>
            <a:r>
              <a:rPr kumimoji="1" lang="en-US" altLang="ja-JP" dirty="0"/>
              <a:t>44</a:t>
            </a:r>
            <a:r>
              <a:rPr kumimoji="1" lang="ja-JP" altLang="en-US" dirty="0"/>
              <a:t>名のうち、</a:t>
            </a:r>
            <a:r>
              <a:rPr kumimoji="1" lang="en-US" altLang="ja-JP" dirty="0"/>
              <a:t>40</a:t>
            </a:r>
            <a:r>
              <a:rPr kumimoji="1" lang="ja-JP" altLang="en-US" dirty="0"/>
              <a:t>歳代で１名、</a:t>
            </a:r>
            <a:r>
              <a:rPr kumimoji="1" lang="en-US" altLang="ja-JP" dirty="0"/>
              <a:t>50</a:t>
            </a:r>
            <a:r>
              <a:rPr kumimoji="1" lang="ja-JP" altLang="en-US" dirty="0"/>
              <a:t>歳代で２名の発見がありました。</a:t>
            </a:r>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11</a:t>
            </a:fld>
            <a:endParaRPr kumimoji="1" lang="ja-JP" altLang="en-US" dirty="0"/>
          </a:p>
        </p:txBody>
      </p:sp>
    </p:spTree>
    <p:extLst>
      <p:ext uri="{BB962C8B-B14F-4D97-AF65-F5344CB8AC3E}">
        <p14:creationId xmlns:p14="http://schemas.microsoft.com/office/powerpoint/2010/main" val="212894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12</a:t>
            </a:fld>
            <a:endParaRPr kumimoji="1" lang="ja-JP" altLang="en-US"/>
          </a:p>
        </p:txBody>
      </p:sp>
    </p:spTree>
    <p:extLst>
      <p:ext uri="{BB962C8B-B14F-4D97-AF65-F5344CB8AC3E}">
        <p14:creationId xmlns:p14="http://schemas.microsoft.com/office/powerpoint/2010/main" val="694735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13</a:t>
            </a:fld>
            <a:endParaRPr kumimoji="1" lang="ja-JP" altLang="en-US"/>
          </a:p>
        </p:txBody>
      </p:sp>
    </p:spTree>
    <p:extLst>
      <p:ext uri="{BB962C8B-B14F-4D97-AF65-F5344CB8AC3E}">
        <p14:creationId xmlns:p14="http://schemas.microsoft.com/office/powerpoint/2010/main" val="22045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14</a:t>
            </a:fld>
            <a:endParaRPr kumimoji="1" lang="ja-JP" altLang="en-US"/>
          </a:p>
        </p:txBody>
      </p:sp>
    </p:spTree>
    <p:extLst>
      <p:ext uri="{BB962C8B-B14F-4D97-AF65-F5344CB8AC3E}">
        <p14:creationId xmlns:p14="http://schemas.microsoft.com/office/powerpoint/2010/main" val="1822268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15</a:t>
            </a:r>
            <a:r>
              <a:rPr kumimoji="1" lang="ja-JP" altLang="en-US" dirty="0"/>
              <a:t>ページの表です。</a:t>
            </a:r>
            <a:endParaRPr kumimoji="1" lang="en-US" altLang="ja-JP" dirty="0"/>
          </a:p>
          <a:p>
            <a:r>
              <a:rPr kumimoji="1" lang="ja-JP" altLang="en-US" dirty="0"/>
              <a:t>この表は、壮年期のがんの死亡率です。</a:t>
            </a:r>
            <a:endParaRPr kumimoji="1" lang="en-US" altLang="ja-JP" dirty="0"/>
          </a:p>
          <a:p>
            <a:r>
              <a:rPr lang="ja-JP" altLang="en-US" dirty="0"/>
              <a:t>特に女性については、平成</a:t>
            </a:r>
            <a:r>
              <a:rPr lang="en-US" altLang="ja-JP" dirty="0"/>
              <a:t>23</a:t>
            </a:r>
            <a:r>
              <a:rPr lang="ja-JP" altLang="en-US" dirty="0"/>
              <a:t>年以降、死亡率が減少しており、都内自治体の中でも死亡率が低い状況となっています。</a:t>
            </a:r>
            <a:endParaRPr lang="en-US" altLang="ja-JP" dirty="0"/>
          </a:p>
          <a:p>
            <a:endParaRPr kumimoji="1" lang="en-US" altLang="ja-JP" dirty="0"/>
          </a:p>
          <a:p>
            <a:r>
              <a:rPr lang="ja-JP" altLang="en-US" dirty="0"/>
              <a:t>　市のがん検診だけが要因であるとは言えませんが、検診の目標でもある死亡率の減少につながっている状況にあります。</a:t>
            </a:r>
            <a:endParaRPr kumimoji="1" lang="ja-JP" altLang="en-US" dirty="0"/>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15</a:t>
            </a:fld>
            <a:endParaRPr kumimoji="1" lang="ja-JP" altLang="en-US"/>
          </a:p>
        </p:txBody>
      </p:sp>
    </p:spTree>
    <p:extLst>
      <p:ext uri="{BB962C8B-B14F-4D97-AF65-F5344CB8AC3E}">
        <p14:creationId xmlns:p14="http://schemas.microsoft.com/office/powerpoint/2010/main" val="2645528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16</a:t>
            </a:r>
            <a:r>
              <a:rPr kumimoji="1" lang="ja-JP" altLang="en-US" dirty="0"/>
              <a:t>ページ</a:t>
            </a:r>
            <a:endParaRPr kumimoji="1" lang="en-US" altLang="ja-JP" dirty="0"/>
          </a:p>
          <a:p>
            <a:endParaRPr lang="en-US" altLang="ja-JP" dirty="0"/>
          </a:p>
          <a:p>
            <a:r>
              <a:rPr kumimoji="1" lang="ja-JP" altLang="en-US" dirty="0"/>
              <a:t>　市が実施しています国民健康保険加入者を対象にした特定健康診査の状況です。</a:t>
            </a:r>
            <a:endParaRPr kumimoji="1" lang="en-US" altLang="ja-JP" dirty="0"/>
          </a:p>
          <a:p>
            <a:endParaRPr lang="en-US" altLang="ja-JP" dirty="0"/>
          </a:p>
          <a:p>
            <a:r>
              <a:rPr kumimoji="1" lang="ja-JP" altLang="en-US" dirty="0"/>
              <a:t>　受診者数は、減少しておりますが、健診対象者も総じて減少していることから、受診率自体はやや増加の状況にあります。</a:t>
            </a:r>
            <a:endParaRPr kumimoji="1" lang="en-US" altLang="ja-JP" dirty="0"/>
          </a:p>
          <a:p>
            <a:endParaRPr lang="en-US" altLang="ja-JP" dirty="0"/>
          </a:p>
          <a:p>
            <a:r>
              <a:rPr kumimoji="1" lang="ja-JP" altLang="en-US" dirty="0"/>
              <a:t>　</a:t>
            </a:r>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16</a:t>
            </a:fld>
            <a:endParaRPr kumimoji="1" lang="ja-JP" altLang="en-US"/>
          </a:p>
        </p:txBody>
      </p:sp>
    </p:spTree>
    <p:extLst>
      <p:ext uri="{BB962C8B-B14F-4D97-AF65-F5344CB8AC3E}">
        <p14:creationId xmlns:p14="http://schemas.microsoft.com/office/powerpoint/2010/main" val="1041013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17</a:t>
            </a:fld>
            <a:endParaRPr kumimoji="1" lang="ja-JP" altLang="en-US"/>
          </a:p>
        </p:txBody>
      </p:sp>
    </p:spTree>
    <p:extLst>
      <p:ext uri="{BB962C8B-B14F-4D97-AF65-F5344CB8AC3E}">
        <p14:creationId xmlns:p14="http://schemas.microsoft.com/office/powerpoint/2010/main" val="1270629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18</a:t>
            </a:r>
            <a:r>
              <a:rPr lang="ja-JP" altLang="en-US" dirty="0"/>
              <a:t>ページ　</a:t>
            </a:r>
            <a:endParaRPr lang="en-US" altLang="ja-JP" dirty="0"/>
          </a:p>
          <a:p>
            <a:r>
              <a:rPr lang="ja-JP" altLang="en-US" dirty="0"/>
              <a:t>平成</a:t>
            </a:r>
            <a:r>
              <a:rPr lang="en-US" altLang="ja-JP" dirty="0"/>
              <a:t>29</a:t>
            </a:r>
            <a:r>
              <a:rPr lang="ja-JP" altLang="en-US" dirty="0"/>
              <a:t>年度の健診においては、メタボ該当者は、</a:t>
            </a:r>
            <a:r>
              <a:rPr lang="en-US" altLang="ja-JP" dirty="0"/>
              <a:t>2,439</a:t>
            </a:r>
            <a:r>
              <a:rPr lang="ja-JP" altLang="en-US" dirty="0"/>
              <a:t>名、受診者</a:t>
            </a:r>
            <a:r>
              <a:rPr lang="en-US" altLang="ja-JP" dirty="0"/>
              <a:t>13,919</a:t>
            </a:r>
            <a:r>
              <a:rPr lang="ja-JP" altLang="en-US" dirty="0"/>
              <a:t>名ですので、該当率</a:t>
            </a:r>
            <a:r>
              <a:rPr lang="en-US" altLang="ja-JP" dirty="0"/>
              <a:t>17.5</a:t>
            </a:r>
            <a:r>
              <a:rPr lang="ja-JP" altLang="en-US" dirty="0"/>
              <a:t>％でありました。</a:t>
            </a:r>
          </a:p>
          <a:p>
            <a:r>
              <a:rPr lang="ja-JP" altLang="en-US" dirty="0"/>
              <a:t>　男女内訳で申しますと　男性該当率　</a:t>
            </a:r>
            <a:r>
              <a:rPr lang="en-US" altLang="ja-JP" dirty="0"/>
              <a:t>29.3</a:t>
            </a:r>
            <a:r>
              <a:rPr lang="ja-JP" altLang="en-US" dirty="0"/>
              <a:t>％　女性該当率　</a:t>
            </a:r>
            <a:r>
              <a:rPr lang="en-US" altLang="ja-JP" dirty="0"/>
              <a:t>9.1</a:t>
            </a:r>
            <a:r>
              <a:rPr lang="ja-JP" altLang="en-US" dirty="0"/>
              <a:t>％ですので、男性の３人に１人が、女性の</a:t>
            </a:r>
            <a:r>
              <a:rPr lang="en-US" altLang="ja-JP" dirty="0"/>
              <a:t>10</a:t>
            </a:r>
            <a:r>
              <a:rPr lang="ja-JP" altLang="en-US" dirty="0"/>
              <a:t>人に</a:t>
            </a:r>
            <a:r>
              <a:rPr lang="en-US" altLang="ja-JP" dirty="0"/>
              <a:t>1</a:t>
            </a:r>
            <a:r>
              <a:rPr lang="ja-JP" altLang="en-US" dirty="0"/>
              <a:t>人がメタボ該当者ということになります。</a:t>
            </a:r>
          </a:p>
          <a:p>
            <a:endParaRPr lang="ja-JP" altLang="en-US" dirty="0"/>
          </a:p>
          <a:p>
            <a:r>
              <a:rPr lang="ja-JP" altLang="en-US" dirty="0"/>
              <a:t>＜参考　平成</a:t>
            </a:r>
            <a:r>
              <a:rPr lang="en-US" altLang="ja-JP" dirty="0"/>
              <a:t>28</a:t>
            </a:r>
            <a:r>
              <a:rPr lang="ja-JP" altLang="en-US" dirty="0"/>
              <a:t>年度＞</a:t>
            </a:r>
          </a:p>
          <a:p>
            <a:r>
              <a:rPr lang="ja-JP" altLang="en-US" dirty="0"/>
              <a:t>　メタボ該当　男性　</a:t>
            </a:r>
            <a:r>
              <a:rPr lang="en-US" altLang="ja-JP" dirty="0"/>
              <a:t>28.2</a:t>
            </a:r>
            <a:r>
              <a:rPr lang="ja-JP" altLang="en-US" dirty="0"/>
              <a:t>％　女性　</a:t>
            </a:r>
            <a:r>
              <a:rPr lang="en-US" altLang="ja-JP" dirty="0"/>
              <a:t>8.7</a:t>
            </a:r>
            <a:r>
              <a:rPr lang="ja-JP" altLang="en-US" dirty="0"/>
              <a:t>％　全体　</a:t>
            </a:r>
            <a:r>
              <a:rPr lang="en-US" altLang="ja-JP" dirty="0"/>
              <a:t>16.7</a:t>
            </a:r>
            <a:r>
              <a:rPr lang="ja-JP" altLang="en-US" dirty="0"/>
              <a:t>％</a:t>
            </a:r>
          </a:p>
          <a:p>
            <a:endParaRPr kumimoji="1" lang="ja-JP" altLang="en-US" dirty="0"/>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18</a:t>
            </a:fld>
            <a:endParaRPr kumimoji="1" lang="ja-JP" altLang="en-US"/>
          </a:p>
        </p:txBody>
      </p:sp>
    </p:spTree>
    <p:extLst>
      <p:ext uri="{BB962C8B-B14F-4D97-AF65-F5344CB8AC3E}">
        <p14:creationId xmlns:p14="http://schemas.microsoft.com/office/powerpoint/2010/main" val="18925927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19</a:t>
            </a:r>
            <a:r>
              <a:rPr kumimoji="1" lang="ja-JP" altLang="en-US" dirty="0"/>
              <a:t>ページ　３歳児のむし歯の状況（むし歯のない３歳児のグラフ）</a:t>
            </a:r>
            <a:endParaRPr kumimoji="1" lang="en-US" altLang="ja-JP" dirty="0"/>
          </a:p>
          <a:p>
            <a:r>
              <a:rPr lang="ja-JP" altLang="en-US" dirty="0"/>
              <a:t>　平成</a:t>
            </a:r>
            <a:r>
              <a:rPr lang="en-US" altLang="ja-JP" dirty="0"/>
              <a:t>29</a:t>
            </a:r>
            <a:r>
              <a:rPr lang="ja-JP" altLang="en-US" dirty="0"/>
              <a:t>年度は受診者　</a:t>
            </a:r>
            <a:r>
              <a:rPr lang="en-US" altLang="ja-JP" dirty="0"/>
              <a:t>1,481</a:t>
            </a:r>
            <a:r>
              <a:rPr lang="ja-JP" altLang="en-US" dirty="0"/>
              <a:t>人のうち、むし歯のあった３歳児は</a:t>
            </a:r>
            <a:r>
              <a:rPr lang="en-US" altLang="ja-JP" dirty="0"/>
              <a:t>137</a:t>
            </a:r>
            <a:r>
              <a:rPr lang="ja-JP" altLang="en-US" dirty="0"/>
              <a:t>人、割合で</a:t>
            </a:r>
            <a:r>
              <a:rPr lang="en-US" altLang="ja-JP" dirty="0"/>
              <a:t>9.7</a:t>
            </a:r>
            <a:r>
              <a:rPr lang="ja-JP" altLang="en-US" dirty="0"/>
              <a:t>％でありました。年々、むし歯のある児童は減少にあります。</a:t>
            </a:r>
            <a:endParaRPr lang="en-US" altLang="ja-JP" dirty="0"/>
          </a:p>
          <a:p>
            <a:r>
              <a:rPr kumimoji="1" lang="ja-JP" altLang="en-US" dirty="0"/>
              <a:t>　</a:t>
            </a:r>
            <a:r>
              <a:rPr lang="ja-JP" altLang="en-US" dirty="0"/>
              <a:t>５本以上のむし歯があった児童は、</a:t>
            </a:r>
            <a:r>
              <a:rPr lang="en-US" altLang="ja-JP" dirty="0"/>
              <a:t>14</a:t>
            </a:r>
            <a:r>
              <a:rPr lang="ja-JP" altLang="en-US" dirty="0"/>
              <a:t>人、むし歯のある児童の約１割（</a:t>
            </a:r>
            <a:r>
              <a:rPr lang="en-US" altLang="ja-JP" dirty="0"/>
              <a:t>10.2</a:t>
            </a:r>
            <a:r>
              <a:rPr lang="ja-JP" altLang="en-US" dirty="0"/>
              <a:t>％）は５本以上のむし歯があったことになります。</a:t>
            </a:r>
            <a:endParaRPr lang="en-US" altLang="ja-JP" dirty="0"/>
          </a:p>
          <a:p>
            <a:r>
              <a:rPr kumimoji="1" lang="ja-JP" altLang="en-US" dirty="0"/>
              <a:t>　重症者の割合も昨年は</a:t>
            </a:r>
            <a:r>
              <a:rPr kumimoji="1" lang="en-US" altLang="ja-JP" dirty="0"/>
              <a:t>16.8</a:t>
            </a:r>
            <a:r>
              <a:rPr kumimoji="1" lang="ja-JP" altLang="en-US" dirty="0"/>
              <a:t>％でしたので、減少しています。</a:t>
            </a:r>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19</a:t>
            </a:fld>
            <a:endParaRPr kumimoji="1" lang="ja-JP" altLang="en-US"/>
          </a:p>
        </p:txBody>
      </p:sp>
    </p:spTree>
    <p:extLst>
      <p:ext uri="{BB962C8B-B14F-4D97-AF65-F5344CB8AC3E}">
        <p14:creationId xmlns:p14="http://schemas.microsoft.com/office/powerpoint/2010/main" val="1156580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2</a:t>
            </a:fld>
            <a:endParaRPr kumimoji="1" lang="ja-JP" altLang="en-US"/>
          </a:p>
        </p:txBody>
      </p:sp>
    </p:spTree>
    <p:extLst>
      <p:ext uri="{BB962C8B-B14F-4D97-AF65-F5344CB8AC3E}">
        <p14:creationId xmlns:p14="http://schemas.microsoft.com/office/powerpoint/2010/main" val="3691862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20</a:t>
            </a:r>
            <a:r>
              <a:rPr kumimoji="1" lang="ja-JP" altLang="en-US" dirty="0"/>
              <a:t>ページ</a:t>
            </a:r>
            <a:endParaRPr kumimoji="1" lang="en-US" altLang="ja-JP" dirty="0"/>
          </a:p>
          <a:p>
            <a:endParaRPr lang="en-US" altLang="ja-JP" dirty="0"/>
          </a:p>
          <a:p>
            <a:r>
              <a:rPr kumimoji="1" lang="ja-JP" altLang="en-US" dirty="0"/>
              <a:t>　　</a:t>
            </a:r>
            <a:r>
              <a:rPr kumimoji="1" lang="en-US" altLang="ja-JP" dirty="0"/>
              <a:t>12</a:t>
            </a:r>
            <a:r>
              <a:rPr kumimoji="1" lang="ja-JP" altLang="en-US" dirty="0"/>
              <a:t>歳児の一人当たりの平均むし歯の本数の経年変化のグラフです。</a:t>
            </a:r>
            <a:endParaRPr kumimoji="1" lang="en-US" altLang="ja-JP" dirty="0"/>
          </a:p>
          <a:p>
            <a:r>
              <a:rPr lang="ja-JP" altLang="en-US" dirty="0"/>
              <a:t>　　年度のよって増減がありますが、東京都全体では減少傾向、西東京市も　平成</a:t>
            </a:r>
            <a:r>
              <a:rPr lang="en-US" altLang="ja-JP" dirty="0"/>
              <a:t>29</a:t>
            </a:r>
            <a:r>
              <a:rPr lang="ja-JP" altLang="en-US" dirty="0"/>
              <a:t>年度は、前年度比較で減少しております。</a:t>
            </a:r>
            <a:endParaRPr lang="en-US" altLang="ja-JP" dirty="0"/>
          </a:p>
          <a:p>
            <a:endParaRPr kumimoji="1" lang="en-US" altLang="ja-JP" dirty="0"/>
          </a:p>
          <a:p>
            <a:r>
              <a:rPr lang="ja-JP" altLang="en-US" dirty="0"/>
              <a:t>　</a:t>
            </a:r>
            <a:r>
              <a:rPr lang="en-US" altLang="ja-JP" dirty="0"/>
              <a:t>DMFT</a:t>
            </a:r>
            <a:r>
              <a:rPr lang="ja-JP" altLang="en-US" dirty="0"/>
              <a:t>指数　</a:t>
            </a:r>
            <a:endParaRPr lang="en-US" altLang="ja-JP" dirty="0"/>
          </a:p>
          <a:p>
            <a:r>
              <a:rPr lang="en-US" altLang="ja-JP" dirty="0"/>
              <a:t>DMFT</a:t>
            </a:r>
            <a:r>
              <a:rPr lang="ja-JP" altLang="en-US" dirty="0"/>
              <a:t>とは、一人あたりのむし歯（</a:t>
            </a:r>
            <a:r>
              <a:rPr lang="en-US" altLang="ja-JP" dirty="0"/>
              <a:t>D</a:t>
            </a:r>
            <a:r>
              <a:rPr lang="ja-JP" altLang="en-US" dirty="0"/>
              <a:t>）、むし歯で抜いた歯（</a:t>
            </a:r>
            <a:r>
              <a:rPr lang="en-US" altLang="ja-JP" dirty="0"/>
              <a:t>M</a:t>
            </a:r>
            <a:r>
              <a:rPr lang="ja-JP" altLang="en-US" dirty="0"/>
              <a:t>）、むし歯で修復した歯（</a:t>
            </a:r>
            <a:r>
              <a:rPr lang="en-US" altLang="ja-JP" dirty="0"/>
              <a:t>F</a:t>
            </a:r>
            <a:r>
              <a:rPr lang="ja-JP" altLang="en-US" dirty="0"/>
              <a:t>）の合計で、集団の</a:t>
            </a:r>
            <a:r>
              <a:rPr lang="ja-JP" altLang="en-US" dirty="0" err="1"/>
              <a:t>う蝕</a:t>
            </a:r>
            <a:r>
              <a:rPr lang="ja-JP" altLang="en-US" dirty="0"/>
              <a:t>経験を表す指数。とくに永久歯が生えそろった直後の</a:t>
            </a:r>
            <a:r>
              <a:rPr lang="en-US" altLang="ja-JP" dirty="0"/>
              <a:t>12</a:t>
            </a:r>
            <a:r>
              <a:rPr lang="ja-JP" altLang="en-US" dirty="0"/>
              <a:t>歳（中学校</a:t>
            </a:r>
            <a:r>
              <a:rPr lang="en-US" altLang="ja-JP" dirty="0"/>
              <a:t>1</a:t>
            </a:r>
            <a:r>
              <a:rPr lang="ja-JP" altLang="en-US" dirty="0"/>
              <a:t>年生）の</a:t>
            </a:r>
            <a:r>
              <a:rPr lang="en-US" altLang="ja-JP" dirty="0"/>
              <a:t>DMFT</a:t>
            </a:r>
            <a:r>
              <a:rPr lang="ja-JP" altLang="en-US" dirty="0"/>
              <a:t>が、世界的に</a:t>
            </a:r>
            <a:r>
              <a:rPr lang="ja-JP" altLang="en-US" dirty="0" err="1"/>
              <a:t>う蝕</a:t>
            </a:r>
            <a:r>
              <a:rPr lang="ja-JP" altLang="en-US" dirty="0"/>
              <a:t>経験を評価する標準的な指標となっている。</a:t>
            </a:r>
            <a:endParaRPr kumimoji="1" lang="en-US" altLang="ja-JP" dirty="0"/>
          </a:p>
          <a:p>
            <a:r>
              <a:rPr lang="ja-JP" altLang="en-US"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20</a:t>
            </a:fld>
            <a:endParaRPr kumimoji="1" lang="ja-JP" altLang="en-US"/>
          </a:p>
        </p:txBody>
      </p:sp>
    </p:spTree>
    <p:extLst>
      <p:ext uri="{BB962C8B-B14F-4D97-AF65-F5344CB8AC3E}">
        <p14:creationId xmlns:p14="http://schemas.microsoft.com/office/powerpoint/2010/main" val="362680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21</a:t>
            </a:fld>
            <a:endParaRPr kumimoji="1" lang="ja-JP" altLang="en-US"/>
          </a:p>
        </p:txBody>
      </p:sp>
    </p:spTree>
    <p:extLst>
      <p:ext uri="{BB962C8B-B14F-4D97-AF65-F5344CB8AC3E}">
        <p14:creationId xmlns:p14="http://schemas.microsoft.com/office/powerpoint/2010/main" val="2297729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Wingdings" panose="05000000000000000000" pitchFamily="2" charset="2"/>
              <a:buChar char="ü"/>
            </a:pPr>
            <a:r>
              <a:rPr kumimoji="1" lang="ja-JP" altLang="en-US" dirty="0"/>
              <a:t>元気高齢者の定義</a:t>
            </a:r>
            <a:endParaRPr kumimoji="1" lang="en-US" altLang="ja-JP" dirty="0"/>
          </a:p>
          <a:p>
            <a:pPr marL="171450" indent="-171450">
              <a:buFont typeface="Wingdings" panose="05000000000000000000" pitchFamily="2" charset="2"/>
              <a:buChar char="ü"/>
            </a:pPr>
            <a:r>
              <a:rPr lang="ja-JP" altLang="en-US" dirty="0"/>
              <a:t>介護認定の結果が反映される</a:t>
            </a:r>
            <a:endParaRPr lang="en-US" altLang="ja-JP" dirty="0"/>
          </a:p>
          <a:p>
            <a:pPr marL="171450" indent="-171450">
              <a:buFont typeface="Wingdings" panose="05000000000000000000" pitchFamily="2" charset="2"/>
              <a:buChar char="ü"/>
            </a:pPr>
            <a:r>
              <a:rPr lang="ja-JP" altLang="en-US" dirty="0"/>
              <a:t>現時点で公表されている東京都の介護保険事業状況報告（月例報告）の平成</a:t>
            </a:r>
            <a:r>
              <a:rPr lang="en-US" altLang="ja-JP" dirty="0"/>
              <a:t>30</a:t>
            </a:r>
            <a:r>
              <a:rPr lang="ja-JP" altLang="en-US" dirty="0"/>
              <a:t>年</a:t>
            </a:r>
            <a:r>
              <a:rPr lang="en-US" altLang="ja-JP" dirty="0"/>
              <a:t>11</a:t>
            </a:r>
            <a:r>
              <a:rPr lang="ja-JP" altLang="en-US" dirty="0"/>
              <a:t>月では、第１号被保険者数は、</a:t>
            </a:r>
            <a:r>
              <a:rPr lang="en-US" altLang="ja-JP" dirty="0"/>
              <a:t>48,443</a:t>
            </a:r>
            <a:r>
              <a:rPr lang="ja-JP" altLang="en-US" dirty="0"/>
              <a:t>人、要支援１，２を含む要介護５までの方は、合計で</a:t>
            </a:r>
            <a:r>
              <a:rPr lang="en-US" altLang="ja-JP" dirty="0"/>
              <a:t>10,300</a:t>
            </a:r>
            <a:r>
              <a:rPr lang="ja-JP" altLang="en-US" dirty="0"/>
              <a:t>人　被保険者数に対する割合は、</a:t>
            </a:r>
            <a:r>
              <a:rPr lang="en-US" altLang="ja-JP" dirty="0"/>
              <a:t>21.3</a:t>
            </a:r>
            <a:r>
              <a:rPr lang="ja-JP" altLang="en-US" dirty="0"/>
              <a:t>％であります。「元気高齢者」の定義に当てはめ、要支援者を除き要介護者のみで計算すると、その率は</a:t>
            </a:r>
            <a:r>
              <a:rPr lang="en-US" altLang="ja-JP" dirty="0"/>
              <a:t>17.7</a:t>
            </a:r>
            <a:r>
              <a:rPr lang="ja-JP" altLang="en-US" dirty="0"/>
              <a:t>％　よって、元気高齢者の割合は、</a:t>
            </a:r>
            <a:r>
              <a:rPr lang="en-US" altLang="ja-JP" dirty="0"/>
              <a:t>82.3</a:t>
            </a:r>
            <a:r>
              <a:rPr lang="ja-JP" altLang="en-US" dirty="0"/>
              <a:t>％となります。</a:t>
            </a:r>
            <a:endParaRPr lang="en-US" altLang="ja-JP" dirty="0"/>
          </a:p>
          <a:p>
            <a:pPr marL="171450" indent="-171450">
              <a:buFont typeface="Wingdings" panose="05000000000000000000" pitchFamily="2" charset="2"/>
              <a:buChar char="ü"/>
            </a:pPr>
            <a:r>
              <a:rPr lang="ja-JP" altLang="en-US" dirty="0"/>
              <a:t>なお、参考に近隣の小平市は、被保険者に対する割合は、</a:t>
            </a:r>
            <a:r>
              <a:rPr lang="en-US" altLang="ja-JP" dirty="0"/>
              <a:t>13.3</a:t>
            </a:r>
            <a:r>
              <a:rPr lang="ja-JP" altLang="en-US" dirty="0"/>
              <a:t>％、東久留米市が</a:t>
            </a:r>
            <a:r>
              <a:rPr lang="en-US" altLang="ja-JP" dirty="0"/>
              <a:t>12.8</a:t>
            </a:r>
            <a:r>
              <a:rPr lang="ja-JP" altLang="en-US" dirty="0"/>
              <a:t>％、武蔵野市が</a:t>
            </a:r>
            <a:r>
              <a:rPr lang="en-US" altLang="ja-JP" dirty="0"/>
              <a:t>16.9</a:t>
            </a:r>
            <a:r>
              <a:rPr lang="ja-JP" altLang="en-US" dirty="0"/>
              <a:t>％、練馬区が</a:t>
            </a:r>
            <a:r>
              <a:rPr lang="en-US" altLang="ja-JP" dirty="0"/>
              <a:t>14</a:t>
            </a:r>
            <a:r>
              <a:rPr lang="ja-JP" altLang="en-US" dirty="0"/>
              <a:t>％となっており、西東京市が</a:t>
            </a:r>
            <a:r>
              <a:rPr lang="en-US" altLang="ja-JP" dirty="0"/>
              <a:t>17.7</a:t>
            </a:r>
            <a:r>
              <a:rPr lang="ja-JP" altLang="en-US" dirty="0"/>
              <a:t>％で一番、介護認定の比率が高い状況にあります。</a:t>
            </a:r>
            <a:endParaRPr lang="en-US" altLang="ja-JP" dirty="0"/>
          </a:p>
          <a:p>
            <a:pPr marL="171450" indent="-171450">
              <a:buFont typeface="Wingdings" panose="05000000000000000000" pitchFamily="2" charset="2"/>
              <a:buChar char="ü"/>
            </a:pPr>
            <a:r>
              <a:rPr lang="ja-JP" altLang="en-US" dirty="0"/>
              <a:t>平成</a:t>
            </a:r>
            <a:r>
              <a:rPr lang="en-US" altLang="ja-JP" dirty="0"/>
              <a:t>29</a:t>
            </a:r>
            <a:r>
              <a:rPr lang="ja-JP" altLang="en-US" dirty="0"/>
              <a:t>年度末に策定しました第７期の高齢者保健福祉計画・介護保険事業計画では、介護認定率（要支援・要介護）が、平成</a:t>
            </a:r>
            <a:r>
              <a:rPr lang="en-US" altLang="ja-JP" dirty="0"/>
              <a:t>29</a:t>
            </a:r>
            <a:r>
              <a:rPr lang="ja-JP" altLang="en-US" dirty="0"/>
              <a:t>年度で</a:t>
            </a:r>
            <a:r>
              <a:rPr lang="en-US" altLang="ja-JP" dirty="0"/>
              <a:t>20.8</a:t>
            </a:r>
            <a:r>
              <a:rPr lang="ja-JP" altLang="en-US" dirty="0"/>
              <a:t>％であったものが、計画上の見込みといたしまして、平成</a:t>
            </a:r>
            <a:r>
              <a:rPr lang="en-US" altLang="ja-JP" dirty="0"/>
              <a:t>32</a:t>
            </a:r>
            <a:r>
              <a:rPr lang="ja-JP" altLang="en-US" dirty="0"/>
              <a:t>年度（</a:t>
            </a:r>
            <a:r>
              <a:rPr lang="en-US" altLang="ja-JP" dirty="0"/>
              <a:t>2020</a:t>
            </a:r>
            <a:r>
              <a:rPr lang="ja-JP" altLang="en-US" dirty="0"/>
              <a:t>年度）には</a:t>
            </a:r>
            <a:r>
              <a:rPr lang="en-US" altLang="ja-JP" dirty="0"/>
              <a:t>23.1</a:t>
            </a:r>
            <a:r>
              <a:rPr lang="ja-JP" altLang="en-US" dirty="0"/>
              <a:t>％となる予測となっています（直近　</a:t>
            </a:r>
            <a:r>
              <a:rPr lang="en-US" altLang="ja-JP" dirty="0"/>
              <a:t>11</a:t>
            </a:r>
            <a:r>
              <a:rPr lang="ja-JP" altLang="en-US" dirty="0"/>
              <a:t>月で</a:t>
            </a:r>
            <a:r>
              <a:rPr lang="en-US" altLang="ja-JP" dirty="0"/>
              <a:t>21.3</a:t>
            </a:r>
            <a:r>
              <a:rPr lang="ja-JP" altLang="en-US" dirty="0"/>
              <a:t>％）。</a:t>
            </a:r>
            <a:endParaRPr lang="en-US" altLang="ja-JP" dirty="0"/>
          </a:p>
          <a:p>
            <a:pPr marL="171450" indent="-171450">
              <a:buFont typeface="Wingdings" panose="05000000000000000000" pitchFamily="2" charset="2"/>
              <a:buChar char="ü"/>
            </a:pPr>
            <a:endParaRPr kumimoji="1" lang="ja-JP" altLang="en-US" dirty="0"/>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3</a:t>
            </a:fld>
            <a:endParaRPr kumimoji="1" lang="ja-JP" altLang="en-US" dirty="0"/>
          </a:p>
        </p:txBody>
      </p:sp>
    </p:spTree>
    <p:extLst>
      <p:ext uri="{BB962C8B-B14F-4D97-AF65-F5344CB8AC3E}">
        <p14:creationId xmlns:p14="http://schemas.microsoft.com/office/powerpoint/2010/main" val="3069283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a:t>
            </a:r>
            <a:r>
              <a:rPr kumimoji="1" lang="en-US" altLang="ja-JP" dirty="0"/>
              <a:t>65</a:t>
            </a:r>
            <a:r>
              <a:rPr kumimoji="1" lang="ja-JP" altLang="en-US" dirty="0"/>
              <a:t>歳以上健康寿命の数値であります。</a:t>
            </a:r>
            <a:endParaRPr kumimoji="1" lang="en-US" altLang="ja-JP" dirty="0"/>
          </a:p>
          <a:p>
            <a:endParaRPr lang="en-US" altLang="ja-JP" dirty="0"/>
          </a:p>
          <a:p>
            <a:r>
              <a:rPr kumimoji="1" lang="ja-JP" altLang="en-US" dirty="0"/>
              <a:t>　推進プランの目標は、計画年次の基本数値（正　平成</a:t>
            </a:r>
            <a:r>
              <a:rPr kumimoji="1" lang="en-US" altLang="ja-JP" dirty="0"/>
              <a:t>22</a:t>
            </a:r>
            <a:r>
              <a:rPr kumimoji="1" lang="ja-JP" altLang="en-US" dirty="0"/>
              <a:t>）年が、資料右上に記載のとおり、男性</a:t>
            </a:r>
            <a:r>
              <a:rPr kumimoji="1" lang="en-US" altLang="ja-JP" dirty="0"/>
              <a:t>82.83</a:t>
            </a:r>
            <a:r>
              <a:rPr kumimoji="1" lang="ja-JP" altLang="en-US" dirty="0"/>
              <a:t>歳、女性</a:t>
            </a:r>
            <a:r>
              <a:rPr kumimoji="1" lang="en-US" altLang="ja-JP" dirty="0"/>
              <a:t>85.46</a:t>
            </a:r>
            <a:r>
              <a:rPr kumimoji="1" lang="ja-JP" altLang="en-US" dirty="0"/>
              <a:t>歳であり、この健康寿命を上げることを目標にしています。</a:t>
            </a:r>
            <a:endParaRPr kumimoji="1" lang="en-US" altLang="ja-JP" dirty="0"/>
          </a:p>
          <a:p>
            <a:endParaRPr lang="en-US" altLang="ja-JP" dirty="0"/>
          </a:p>
          <a:p>
            <a:r>
              <a:rPr kumimoji="1" lang="ja-JP" altLang="en-US" dirty="0"/>
              <a:t>　結果として、現在公表されている健康寿命は平成</a:t>
            </a:r>
            <a:r>
              <a:rPr kumimoji="1" lang="en-US" altLang="ja-JP" dirty="0"/>
              <a:t>28</a:t>
            </a:r>
            <a:r>
              <a:rPr kumimoji="1" lang="ja-JP" altLang="en-US" dirty="0"/>
              <a:t>年のものでございまして、これによると、男性が</a:t>
            </a:r>
            <a:r>
              <a:rPr kumimoji="1" lang="en-US" altLang="ja-JP" dirty="0"/>
              <a:t>82.8</a:t>
            </a:r>
            <a:r>
              <a:rPr kumimoji="1" lang="ja-JP" altLang="en-US" dirty="0"/>
              <a:t>歳、女性が</a:t>
            </a:r>
            <a:r>
              <a:rPr kumimoji="1" lang="en-US" altLang="ja-JP" dirty="0"/>
              <a:t>85.39</a:t>
            </a:r>
            <a:r>
              <a:rPr kumimoji="1" lang="ja-JP" altLang="en-US" dirty="0"/>
              <a:t>歳、いずれも基準年より下がっている状況にあります。</a:t>
            </a:r>
            <a:endParaRPr kumimoji="1" lang="en-US" altLang="ja-JP" dirty="0"/>
          </a:p>
          <a:p>
            <a:endParaRPr lang="en-US" altLang="ja-JP" dirty="0"/>
          </a:p>
          <a:p>
            <a:r>
              <a:rPr kumimoji="1" lang="ja-JP" altLang="en-US" dirty="0"/>
              <a:t>　この健康寿命も介護認定をもとに計算して</a:t>
            </a:r>
            <a:r>
              <a:rPr lang="ja-JP" altLang="en-US" dirty="0"/>
              <a:t>いることから、先ほどの認定率と同じ状況にあると言えます。</a:t>
            </a:r>
            <a:endParaRPr lang="en-US" altLang="ja-JP" dirty="0"/>
          </a:p>
          <a:p>
            <a:endParaRPr kumimoji="1" lang="en-US" altLang="ja-JP" dirty="0"/>
          </a:p>
          <a:p>
            <a:r>
              <a:rPr lang="ja-JP" altLang="en-US" dirty="0"/>
              <a:t>　＜参考＞</a:t>
            </a:r>
            <a:endParaRPr lang="en-US" altLang="ja-JP" dirty="0"/>
          </a:p>
          <a:p>
            <a:r>
              <a:rPr kumimoji="1" lang="ja-JP" altLang="en-US" dirty="0"/>
              <a:t>　　男女とも多摩市の健康寿命が第１位（平成</a:t>
            </a:r>
            <a:r>
              <a:rPr kumimoji="1" lang="en-US" altLang="ja-JP" dirty="0"/>
              <a:t>28</a:t>
            </a:r>
            <a:r>
              <a:rPr kumimoji="1" lang="ja-JP" altLang="en-US" dirty="0"/>
              <a:t>年）</a:t>
            </a:r>
            <a:endParaRPr kumimoji="1" lang="en-US" altLang="ja-JP" dirty="0"/>
          </a:p>
          <a:p>
            <a:r>
              <a:rPr lang="ja-JP" altLang="en-US" dirty="0"/>
              <a:t>　　　　　　男性　</a:t>
            </a:r>
            <a:r>
              <a:rPr lang="en-US" altLang="ja-JP" dirty="0"/>
              <a:t>83.84</a:t>
            </a:r>
            <a:r>
              <a:rPr lang="ja-JP" altLang="en-US" dirty="0"/>
              <a:t>歳　　女性　</a:t>
            </a:r>
            <a:r>
              <a:rPr lang="en-US" altLang="ja-JP" dirty="0"/>
              <a:t>86.53</a:t>
            </a:r>
            <a:r>
              <a:rPr lang="ja-JP" altLang="en-US" dirty="0"/>
              <a:t>歳</a:t>
            </a:r>
            <a:endParaRPr lang="en-US" altLang="ja-JP" dirty="0"/>
          </a:p>
          <a:p>
            <a:endParaRPr kumimoji="1" lang="en-US" altLang="ja-JP" dirty="0"/>
          </a:p>
          <a:p>
            <a:r>
              <a:rPr lang="ja-JP" altLang="en-US" dirty="0"/>
              <a:t>　　平成</a:t>
            </a:r>
            <a:r>
              <a:rPr lang="en-US" altLang="ja-JP" dirty="0"/>
              <a:t>24</a:t>
            </a:r>
            <a:r>
              <a:rPr lang="ja-JP" altLang="en-US" dirty="0"/>
              <a:t>年　多摩市　男性　</a:t>
            </a:r>
            <a:r>
              <a:rPr lang="en-US" altLang="ja-JP" dirty="0"/>
              <a:t>83.07</a:t>
            </a:r>
            <a:r>
              <a:rPr lang="ja-JP" altLang="en-US" dirty="0"/>
              <a:t>歳　　女性　</a:t>
            </a:r>
            <a:r>
              <a:rPr lang="en-US" altLang="ja-JP" dirty="0"/>
              <a:t>86.15</a:t>
            </a:r>
            <a:r>
              <a:rPr lang="ja-JP" altLang="en-US" dirty="0"/>
              <a:t>歳</a:t>
            </a:r>
            <a:endParaRPr kumimoji="1" lang="ja-JP" altLang="en-US" dirty="0"/>
          </a:p>
        </p:txBody>
      </p:sp>
      <p:sp>
        <p:nvSpPr>
          <p:cNvPr id="4" name="スライド番号プレースホルダー 3"/>
          <p:cNvSpPr>
            <a:spLocks noGrp="1"/>
          </p:cNvSpPr>
          <p:nvPr>
            <p:ph type="sldNum" sz="quarter" idx="5"/>
          </p:nvPr>
        </p:nvSpPr>
        <p:spPr>
          <a:xfrm>
            <a:off x="3845234" y="9404659"/>
            <a:ext cx="2919412" cy="495300"/>
          </a:xfrm>
        </p:spPr>
        <p:txBody>
          <a:bodyPr/>
          <a:lstStyle/>
          <a:p>
            <a:fld id="{8EA50D92-DE0E-4E1B-9744-B5139375132B}" type="slidenum">
              <a:rPr kumimoji="1" lang="ja-JP" altLang="en-US" smtClean="0"/>
              <a:t>4</a:t>
            </a:fld>
            <a:endParaRPr kumimoji="1" lang="ja-JP" altLang="en-US" dirty="0"/>
          </a:p>
        </p:txBody>
      </p:sp>
    </p:spTree>
    <p:extLst>
      <p:ext uri="{BB962C8B-B14F-4D97-AF65-F5344CB8AC3E}">
        <p14:creationId xmlns:p14="http://schemas.microsoft.com/office/powerpoint/2010/main" val="342609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5</a:t>
            </a:fld>
            <a:endParaRPr kumimoji="1" lang="ja-JP" altLang="en-US"/>
          </a:p>
        </p:txBody>
      </p:sp>
    </p:spTree>
    <p:extLst>
      <p:ext uri="{BB962C8B-B14F-4D97-AF65-F5344CB8AC3E}">
        <p14:creationId xmlns:p14="http://schemas.microsoft.com/office/powerpoint/2010/main" val="1351347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6</a:t>
            </a:fld>
            <a:endParaRPr kumimoji="1" lang="ja-JP" altLang="en-US"/>
          </a:p>
        </p:txBody>
      </p:sp>
    </p:spTree>
    <p:extLst>
      <p:ext uri="{BB962C8B-B14F-4D97-AF65-F5344CB8AC3E}">
        <p14:creationId xmlns:p14="http://schemas.microsoft.com/office/powerpoint/2010/main" val="1914118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Wingdings" panose="05000000000000000000" pitchFamily="2" charset="2"/>
              <a:buChar char="ü"/>
            </a:pPr>
            <a:r>
              <a:rPr kumimoji="1" lang="en-US" altLang="ja-JP" dirty="0"/>
              <a:t>7</a:t>
            </a:r>
            <a:r>
              <a:rPr lang="ja-JP" altLang="en-US" dirty="0"/>
              <a:t>ページをお願いします。</a:t>
            </a:r>
            <a:endParaRPr kumimoji="1" lang="en-US" altLang="ja-JP" dirty="0"/>
          </a:p>
          <a:p>
            <a:pPr marL="171450" indent="-171450">
              <a:buFont typeface="Wingdings" panose="05000000000000000000" pitchFamily="2" charset="2"/>
              <a:buChar char="ü"/>
            </a:pPr>
            <a:r>
              <a:rPr kumimoji="1" lang="ja-JP" altLang="en-US" dirty="0"/>
              <a:t>健康づくり推進プランの目標は「適正体重の子供の割合を増やす」ものであります。</a:t>
            </a:r>
            <a:endParaRPr kumimoji="1" lang="en-US" altLang="ja-JP" dirty="0"/>
          </a:p>
          <a:p>
            <a:pPr marL="171450" indent="-171450">
              <a:buFont typeface="Wingdings" panose="05000000000000000000" pitchFamily="2" charset="2"/>
              <a:buChar char="ü"/>
            </a:pPr>
            <a:r>
              <a:rPr lang="ja-JP" altLang="en-US" dirty="0"/>
              <a:t>グラフは、肥満傾向にある児童・生徒の割合です。次のページの女子も含めて、各年度によってバラツキがあります。</a:t>
            </a:r>
            <a:endParaRPr lang="en-US" altLang="ja-JP" dirty="0"/>
          </a:p>
          <a:p>
            <a:pPr marL="171450" indent="-171450">
              <a:buFont typeface="Wingdings" panose="05000000000000000000" pitchFamily="2" charset="2"/>
              <a:buChar char="ü"/>
            </a:pPr>
            <a:r>
              <a:rPr kumimoji="1" lang="ja-JP" altLang="en-US" dirty="0"/>
              <a:t>例えば、７ページの平成</a:t>
            </a:r>
            <a:r>
              <a:rPr kumimoji="1" lang="en-US" altLang="ja-JP" dirty="0"/>
              <a:t>28</a:t>
            </a:r>
            <a:r>
              <a:rPr kumimoji="1" lang="ja-JP" altLang="en-US" dirty="0"/>
              <a:t>年度の中学校１年生の男子は指数が「</a:t>
            </a:r>
            <a:r>
              <a:rPr kumimoji="1" lang="en-US" altLang="ja-JP" dirty="0"/>
              <a:t>1.54</a:t>
            </a:r>
            <a:r>
              <a:rPr kumimoji="1" lang="ja-JP" altLang="en-US" dirty="0"/>
              <a:t>」であります。</a:t>
            </a:r>
            <a:endParaRPr kumimoji="1" lang="en-US" altLang="ja-JP" dirty="0"/>
          </a:p>
          <a:p>
            <a:pPr marL="171450" indent="-171450">
              <a:buFont typeface="Wingdings" panose="05000000000000000000" pitchFamily="2" charset="2"/>
              <a:buChar char="ü"/>
            </a:pPr>
            <a:r>
              <a:rPr kumimoji="1" lang="ja-JP" altLang="en-US" dirty="0"/>
              <a:t>肥満の指数は低い数値となっていますが、この男子が、小学校４年生であった平成</a:t>
            </a:r>
            <a:r>
              <a:rPr kumimoji="1" lang="en-US" altLang="ja-JP" dirty="0"/>
              <a:t>25</a:t>
            </a:r>
            <a:r>
              <a:rPr kumimoji="1" lang="ja-JP" altLang="en-US" dirty="0"/>
              <a:t>年度も同様に低い数値（</a:t>
            </a:r>
            <a:r>
              <a:rPr kumimoji="1" lang="en-US" altLang="ja-JP" dirty="0"/>
              <a:t>0.76</a:t>
            </a:r>
            <a:r>
              <a:rPr kumimoji="1" lang="ja-JP" altLang="en-US" dirty="0"/>
              <a:t>）となっていますが、一方、平成</a:t>
            </a:r>
            <a:r>
              <a:rPr kumimoji="1" lang="en-US" altLang="ja-JP" dirty="0"/>
              <a:t>27</a:t>
            </a:r>
            <a:r>
              <a:rPr kumimoji="1" lang="ja-JP" altLang="en-US" dirty="0"/>
              <a:t>年度の中学校１年生男子は、</a:t>
            </a:r>
            <a:r>
              <a:rPr kumimoji="1" lang="en-US" altLang="ja-JP" dirty="0"/>
              <a:t>1.59</a:t>
            </a:r>
            <a:r>
              <a:rPr kumimoji="1" lang="ja-JP" altLang="en-US" dirty="0"/>
              <a:t>に対し、この男子が小学校４年生であった平成</a:t>
            </a:r>
            <a:r>
              <a:rPr kumimoji="1" lang="en-US" altLang="ja-JP" dirty="0"/>
              <a:t>24</a:t>
            </a:r>
            <a:r>
              <a:rPr kumimoji="1" lang="ja-JP" altLang="en-US" dirty="0"/>
              <a:t>年度は、</a:t>
            </a:r>
            <a:r>
              <a:rPr kumimoji="1" lang="en-US" altLang="ja-JP" dirty="0"/>
              <a:t>2.69</a:t>
            </a:r>
            <a:r>
              <a:rPr kumimoji="1" lang="ja-JP" altLang="en-US" dirty="0"/>
              <a:t>と高い数値になっています。</a:t>
            </a:r>
            <a:endParaRPr kumimoji="1" lang="en-US" altLang="ja-JP" dirty="0"/>
          </a:p>
          <a:p>
            <a:pPr marL="171450" indent="-171450">
              <a:buFont typeface="Wingdings" panose="05000000000000000000" pitchFamily="2" charset="2"/>
              <a:buChar char="ü"/>
            </a:pPr>
            <a:r>
              <a:rPr lang="ja-JP" altLang="en-US" dirty="0"/>
              <a:t>一概に、小学校４年生で肥満傾向が高くとも、引き続き中学校で指数が高く出るとは必ずしも言い切れない傾向にあります（転入・転出も多い）。</a:t>
            </a:r>
            <a:endParaRPr kumimoji="1" lang="en-US" altLang="ja-JP" dirty="0"/>
          </a:p>
          <a:p>
            <a:pPr marL="171450" indent="-171450">
              <a:buFont typeface="Wingdings" panose="05000000000000000000" pitchFamily="2" charset="2"/>
              <a:buChar char="ü"/>
            </a:pPr>
            <a:r>
              <a:rPr kumimoji="1" lang="ja-JP" altLang="en-US" dirty="0"/>
              <a:t>なお、平成</a:t>
            </a:r>
            <a:r>
              <a:rPr kumimoji="1" lang="en-US" altLang="ja-JP" dirty="0"/>
              <a:t>28</a:t>
            </a:r>
            <a:r>
              <a:rPr kumimoji="1" lang="ja-JP" altLang="en-US" dirty="0"/>
              <a:t>年度　西東京市の小学校４年生男子の指数は、</a:t>
            </a:r>
            <a:r>
              <a:rPr kumimoji="1" lang="en-US" altLang="ja-JP" dirty="0"/>
              <a:t>1.79</a:t>
            </a:r>
            <a:r>
              <a:rPr kumimoji="1" lang="ja-JP" altLang="en-US" dirty="0"/>
              <a:t>ですが</a:t>
            </a:r>
            <a:r>
              <a:rPr kumimoji="1" lang="ja-JP" altLang="en-US" dirty="0" smtClean="0"/>
              <a:t>、東京都</a:t>
            </a:r>
            <a:r>
              <a:rPr kumimoji="1" lang="ja-JP" altLang="en-US" dirty="0"/>
              <a:t>平均は</a:t>
            </a:r>
            <a:r>
              <a:rPr kumimoji="1" lang="en-US" altLang="ja-JP" dirty="0"/>
              <a:t>1.93</a:t>
            </a:r>
            <a:r>
              <a:rPr kumimoji="1" lang="ja-JP" altLang="en-US" dirty="0" err="1"/>
              <a:t>、</a:t>
            </a:r>
            <a:r>
              <a:rPr lang="ja-JP" altLang="en-US" dirty="0"/>
              <a:t>同様に女子は、西東京市が</a:t>
            </a:r>
            <a:r>
              <a:rPr lang="en-US" altLang="ja-JP" dirty="0"/>
              <a:t>0.94</a:t>
            </a:r>
            <a:r>
              <a:rPr lang="ja-JP" altLang="en-US" dirty="0"/>
              <a:t>　東京都平均は</a:t>
            </a:r>
            <a:r>
              <a:rPr lang="en-US" altLang="ja-JP" dirty="0"/>
              <a:t>1.22</a:t>
            </a:r>
            <a:r>
              <a:rPr lang="ja-JP" altLang="en-US" dirty="0"/>
              <a:t>であります。いずれも東京都平均より肥満傾向指数は低い傾向でありました。</a:t>
            </a:r>
            <a:endParaRPr kumimoji="1" lang="en-US" altLang="ja-JP" dirty="0"/>
          </a:p>
          <a:p>
            <a:pPr marL="171450" indent="-171450">
              <a:buFont typeface="Wingdings" panose="05000000000000000000" pitchFamily="2" charset="2"/>
              <a:buChar char="ü"/>
            </a:pPr>
            <a:endParaRPr kumimoji="1" lang="ja-JP" altLang="en-US" dirty="0"/>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7</a:t>
            </a:fld>
            <a:endParaRPr kumimoji="1" lang="ja-JP" altLang="en-US"/>
          </a:p>
        </p:txBody>
      </p:sp>
    </p:spTree>
    <p:extLst>
      <p:ext uri="{BB962C8B-B14F-4D97-AF65-F5344CB8AC3E}">
        <p14:creationId xmlns:p14="http://schemas.microsoft.com/office/powerpoint/2010/main" val="327383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8</a:t>
            </a:fld>
            <a:endParaRPr kumimoji="1" lang="ja-JP" altLang="en-US"/>
          </a:p>
        </p:txBody>
      </p:sp>
    </p:spTree>
    <p:extLst>
      <p:ext uri="{BB962C8B-B14F-4D97-AF65-F5344CB8AC3E}">
        <p14:creationId xmlns:p14="http://schemas.microsoft.com/office/powerpoint/2010/main" val="3681046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9</a:t>
            </a:r>
            <a:r>
              <a:rPr lang="ja-JP" altLang="en-US" dirty="0"/>
              <a:t>ページは出生率の表です。</a:t>
            </a:r>
            <a:endParaRPr lang="en-US" altLang="ja-JP" dirty="0"/>
          </a:p>
          <a:p>
            <a:r>
              <a:rPr lang="ja-JP" altLang="en-US" dirty="0"/>
              <a:t>出生率は減少傾向にあります。</a:t>
            </a:r>
            <a:endParaRPr lang="en-US" altLang="ja-JP" dirty="0"/>
          </a:p>
          <a:p>
            <a:r>
              <a:rPr kumimoji="1" lang="ja-JP" altLang="en-US" dirty="0"/>
              <a:t>近隣の小平市は、西東京市が</a:t>
            </a:r>
            <a:r>
              <a:rPr kumimoji="1" lang="en-US" altLang="ja-JP" dirty="0"/>
              <a:t>7.6</a:t>
            </a:r>
            <a:r>
              <a:rPr kumimoji="1" lang="ja-JP" altLang="en-US" dirty="0"/>
              <a:t>のところ、出生率</a:t>
            </a:r>
            <a:r>
              <a:rPr kumimoji="1" lang="en-US" altLang="ja-JP" dirty="0"/>
              <a:t>8.2</a:t>
            </a:r>
            <a:r>
              <a:rPr kumimoji="1" lang="ja-JP" altLang="en-US" dirty="0"/>
              <a:t>であり、全国平均の</a:t>
            </a:r>
            <a:r>
              <a:rPr kumimoji="1" lang="en-US" altLang="ja-JP" dirty="0"/>
              <a:t>7.8</a:t>
            </a:r>
            <a:r>
              <a:rPr kumimoji="1" lang="ja-JP" altLang="en-US" dirty="0"/>
              <a:t>を上回っています。</a:t>
            </a:r>
            <a:r>
              <a:rPr kumimoji="1" lang="en-US" altLang="ja-JP" dirty="0"/>
              <a:t>※</a:t>
            </a:r>
            <a:r>
              <a:rPr kumimoji="1" lang="ja-JP" altLang="en-US" dirty="0"/>
              <a:t>東京都平均　</a:t>
            </a:r>
            <a:r>
              <a:rPr kumimoji="1" lang="en-US" altLang="ja-JP" dirty="0"/>
              <a:t>8.5</a:t>
            </a:r>
            <a:endParaRPr kumimoji="1" lang="ja-JP" altLang="en-US" dirty="0"/>
          </a:p>
        </p:txBody>
      </p:sp>
      <p:sp>
        <p:nvSpPr>
          <p:cNvPr id="4" name="スライド番号プレースホルダー 3"/>
          <p:cNvSpPr>
            <a:spLocks noGrp="1"/>
          </p:cNvSpPr>
          <p:nvPr>
            <p:ph type="sldNum" sz="quarter" idx="5"/>
          </p:nvPr>
        </p:nvSpPr>
        <p:spPr/>
        <p:txBody>
          <a:bodyPr/>
          <a:lstStyle/>
          <a:p>
            <a:fld id="{8EA50D92-DE0E-4E1B-9744-B5139375132B}" type="slidenum">
              <a:rPr kumimoji="1" lang="ja-JP" altLang="en-US" smtClean="0"/>
              <a:t>9</a:t>
            </a:fld>
            <a:endParaRPr kumimoji="1" lang="ja-JP" altLang="en-US" dirty="0"/>
          </a:p>
        </p:txBody>
      </p:sp>
    </p:spTree>
    <p:extLst>
      <p:ext uri="{BB962C8B-B14F-4D97-AF65-F5344CB8AC3E}">
        <p14:creationId xmlns:p14="http://schemas.microsoft.com/office/powerpoint/2010/main" val="2301847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5092C6C-9393-488B-B317-C0A2C89C8286}" type="datetime1">
              <a:rPr kumimoji="1" lang="ja-JP" altLang="en-US" smtClean="0"/>
              <a:t>2019/3/19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39606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751C6A-F39D-46CF-B900-C6AF2BD71EFF}" type="datetime1">
              <a:rPr kumimoji="1" lang="ja-JP" altLang="en-US" smtClean="0"/>
              <a:t>2019/3/19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933605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10728D-9B9C-4572-B8D5-487D73A9DB06}" type="datetime1">
              <a:rPr kumimoji="1" lang="ja-JP" altLang="en-US" smtClean="0"/>
              <a:t>2019/3/19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146513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0FF7FF-E255-48CF-86D7-087311D6200E}" type="datetime1">
              <a:rPr kumimoji="1" lang="ja-JP" altLang="en-US" smtClean="0"/>
              <a:t>2019/3/19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48787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468E10B-A2BD-4CEE-9538-05F77832F647}" type="datetime1">
              <a:rPr kumimoji="1" lang="ja-JP" altLang="en-US" smtClean="0"/>
              <a:t>2019/3/19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2323608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90952D-8531-4089-93F6-D16E6A832DFC}" type="datetime1">
              <a:rPr kumimoji="1" lang="ja-JP" altLang="en-US" smtClean="0"/>
              <a:t>2019/3/19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112890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203985-9E40-4D02-9E5D-7B3CBDCCAC36}" type="datetime1">
              <a:rPr kumimoji="1" lang="ja-JP" altLang="en-US" smtClean="0"/>
              <a:t>2019/3/19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405425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57E7BD-ED2E-4C8A-B103-C18C9C00F591}" type="datetime1">
              <a:rPr kumimoji="1" lang="ja-JP" altLang="en-US" smtClean="0"/>
              <a:t>2019/3/19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1379941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B29C02-B630-4B35-81D9-108B85316F5D}" type="datetime1">
              <a:rPr kumimoji="1" lang="ja-JP" altLang="en-US" smtClean="0"/>
              <a:t>2019/3/19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2066257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99C2B2-8337-4836-A86D-3293E6B34857}" type="datetime1">
              <a:rPr kumimoji="1" lang="ja-JP" altLang="en-US" smtClean="0"/>
              <a:t>2019/3/19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1290983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B8F11-142C-4955-9CED-D2648E68EE28}" type="datetime1">
              <a:rPr kumimoji="1" lang="ja-JP" altLang="en-US" smtClean="0"/>
              <a:t>2019/3/19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2008013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1D343-3C90-49ED-B360-48701E675EDC}" type="datetime1">
              <a:rPr kumimoji="1" lang="ja-JP" altLang="en-US" smtClean="0"/>
              <a:t>2019/3/19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9296B-C8F5-42B7-B355-36DC6C591C5F}" type="slidenum">
              <a:rPr kumimoji="1" lang="ja-JP" altLang="en-US" smtClean="0"/>
              <a:t>‹#›</a:t>
            </a:fld>
            <a:endParaRPr kumimoji="1" lang="ja-JP" altLang="en-US"/>
          </a:p>
        </p:txBody>
      </p:sp>
    </p:spTree>
    <p:extLst>
      <p:ext uri="{BB962C8B-B14F-4D97-AF65-F5344CB8AC3E}">
        <p14:creationId xmlns:p14="http://schemas.microsoft.com/office/powerpoint/2010/main" val="3033462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32FB2EF-7B49-437C-A3AA-6E6342D83678}"/>
              </a:ext>
            </a:extLst>
          </p:cNvPr>
          <p:cNvSpPr>
            <a:spLocks noGrp="1"/>
          </p:cNvSpPr>
          <p:nvPr>
            <p:ph type="ctrTitle"/>
          </p:nvPr>
        </p:nvSpPr>
        <p:spPr/>
        <p:txBody>
          <a:bodyPr>
            <a:normAutofit/>
          </a:bodyPr>
          <a:lstStyle/>
          <a:p>
            <a:r>
              <a:rPr lang="ja-JP" altLang="en-US" sz="2800" dirty="0">
                <a:latin typeface="Meiryo UI" panose="020B0604030504040204" pitchFamily="50" charset="-128"/>
                <a:ea typeface="Meiryo UI" panose="020B0604030504040204" pitchFamily="50" charset="-128"/>
              </a:rPr>
              <a:t>第２次西東京市健康づくり推進プラン</a:t>
            </a:r>
            <a:r>
              <a:rPr lang="en-US" altLang="ja-JP" sz="2800" dirty="0">
                <a:latin typeface="Meiryo UI" panose="020B0604030504040204" pitchFamily="50" charset="-128"/>
                <a:ea typeface="Meiryo UI" panose="020B0604030504040204" pitchFamily="50" charset="-128"/>
              </a:rPr>
              <a:t/>
            </a:r>
            <a:br>
              <a:rPr lang="en-US" altLang="ja-JP" sz="2800" dirty="0">
                <a:latin typeface="Meiryo UI" panose="020B0604030504040204" pitchFamily="50" charset="-128"/>
                <a:ea typeface="Meiryo UI" panose="020B0604030504040204" pitchFamily="50" charset="-128"/>
              </a:rPr>
            </a:br>
            <a:r>
              <a:rPr lang="ja-JP" altLang="en-US" sz="2800" dirty="0">
                <a:latin typeface="Meiryo UI" panose="020B0604030504040204" pitchFamily="50" charset="-128"/>
                <a:ea typeface="Meiryo UI" panose="020B0604030504040204" pitchFamily="50" charset="-128"/>
              </a:rPr>
              <a:t>総合目標等　進捗状況</a:t>
            </a:r>
            <a:br>
              <a:rPr lang="ja-JP" altLang="en-US" sz="2800" dirty="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sp>
        <p:nvSpPr>
          <p:cNvPr id="5" name="字幕 4">
            <a:extLst>
              <a:ext uri="{FF2B5EF4-FFF2-40B4-BE49-F238E27FC236}">
                <a16:creationId xmlns:a16="http://schemas.microsoft.com/office/drawing/2014/main" id="{21565EE4-0941-4FB0-9B5C-313A3788D2B9}"/>
              </a:ext>
            </a:extLst>
          </p:cNvPr>
          <p:cNvSpPr>
            <a:spLocks noGrp="1"/>
          </p:cNvSpPr>
          <p:nvPr>
            <p:ph type="subTitle" idx="1"/>
          </p:nvPr>
        </p:nvSpPr>
        <p:spPr>
          <a:xfrm>
            <a:off x="1270262" y="4384462"/>
            <a:ext cx="6858000" cy="1655762"/>
          </a:xfrm>
        </p:spPr>
        <p:txBody>
          <a:bodyPr/>
          <a:lstStyle/>
          <a:p>
            <a:r>
              <a:rPr kumimoji="1" lang="ja-JP" altLang="en-US" dirty="0">
                <a:latin typeface="Meiryo UI" panose="020B0604030504040204" pitchFamily="50" charset="-128"/>
                <a:ea typeface="Meiryo UI" panose="020B0604030504040204" pitchFamily="50" charset="-128"/>
              </a:rPr>
              <a:t>平成</a:t>
            </a:r>
            <a:r>
              <a:rPr kumimoji="1" lang="en-US" altLang="ja-JP" dirty="0">
                <a:latin typeface="Meiryo UI" panose="020B0604030504040204" pitchFamily="50" charset="-128"/>
                <a:ea typeface="Meiryo UI" panose="020B0604030504040204" pitchFamily="50" charset="-128"/>
              </a:rPr>
              <a:t>31</a:t>
            </a:r>
            <a:r>
              <a:rPr kumimoji="1" lang="ja-JP" altLang="en-US" dirty="0">
                <a:latin typeface="Meiryo UI" panose="020B0604030504040204" pitchFamily="50" charset="-128"/>
                <a:ea typeface="Meiryo UI" panose="020B0604030504040204" pitchFamily="50" charset="-128"/>
              </a:rPr>
              <a:t>年３月</a:t>
            </a:r>
            <a:r>
              <a:rPr kumimoji="1" lang="en-US" altLang="ja-JP" dirty="0">
                <a:latin typeface="Meiryo UI" panose="020B0604030504040204" pitchFamily="50" charset="-128"/>
                <a:ea typeface="Meiryo UI" panose="020B0604030504040204" pitchFamily="50" charset="-128"/>
              </a:rPr>
              <a:t>8</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西東京市健康づくり推進協議会</a:t>
            </a:r>
            <a:endParaRPr kumimoji="1" lang="en-US" altLang="ja-JP"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事務局：健康福祉部健康課</a:t>
            </a:r>
            <a:endParaRPr kumimoji="1" lang="ja-JP" altLang="en-US" sz="2000" dirty="0">
              <a:latin typeface="Meiryo UI" panose="020B0604030504040204" pitchFamily="50" charset="-128"/>
              <a:ea typeface="Meiryo UI" panose="020B0604030504040204" pitchFamily="50" charset="-128"/>
            </a:endParaRPr>
          </a:p>
        </p:txBody>
      </p:sp>
      <p:cxnSp>
        <p:nvCxnSpPr>
          <p:cNvPr id="7" name="直線コネクタ 6">
            <a:extLst>
              <a:ext uri="{FF2B5EF4-FFF2-40B4-BE49-F238E27FC236}">
                <a16:creationId xmlns:a16="http://schemas.microsoft.com/office/drawing/2014/main" id="{BB4F2420-516C-4272-9720-262B0B82EBDB}"/>
              </a:ext>
            </a:extLst>
          </p:cNvPr>
          <p:cNvCxnSpPr/>
          <p:nvPr/>
        </p:nvCxnSpPr>
        <p:spPr>
          <a:xfrm>
            <a:off x="1027522" y="3429000"/>
            <a:ext cx="734348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6" name="図 5">
            <a:extLst>
              <a:ext uri="{FF2B5EF4-FFF2-40B4-BE49-F238E27FC236}">
                <a16:creationId xmlns:a16="http://schemas.microsoft.com/office/drawing/2014/main" id="{1132409D-CF5E-45C0-BF8F-5461B1D5AAD2}"/>
              </a:ext>
            </a:extLst>
          </p:cNvPr>
          <p:cNvPicPr>
            <a:picLocks noChangeAspect="1"/>
          </p:cNvPicPr>
          <p:nvPr/>
        </p:nvPicPr>
        <p:blipFill>
          <a:blip r:embed="rId3"/>
          <a:stretch>
            <a:fillRect/>
          </a:stretch>
        </p:blipFill>
        <p:spPr>
          <a:xfrm>
            <a:off x="6876256" y="4956206"/>
            <a:ext cx="1633870" cy="1322947"/>
          </a:xfrm>
          <a:prstGeom prst="rect">
            <a:avLst/>
          </a:prstGeom>
        </p:spPr>
      </p:pic>
      <p:sp>
        <p:nvSpPr>
          <p:cNvPr id="8" name="テキスト ボックス 7"/>
          <p:cNvSpPr txBox="1"/>
          <p:nvPr/>
        </p:nvSpPr>
        <p:spPr>
          <a:xfrm>
            <a:off x="7464926" y="698699"/>
            <a:ext cx="1494744" cy="4001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2000" dirty="0">
                <a:latin typeface="Meiryo UI" panose="020B0604030504040204" pitchFamily="50" charset="-128"/>
                <a:ea typeface="Meiryo UI" panose="020B0604030504040204" pitchFamily="50" charset="-128"/>
              </a:rPr>
              <a:t>資料　１</a:t>
            </a:r>
          </a:p>
        </p:txBody>
      </p:sp>
      <p:sp>
        <p:nvSpPr>
          <p:cNvPr id="9" name="スライド番号プレースホルダー 8"/>
          <p:cNvSpPr>
            <a:spLocks noGrp="1"/>
          </p:cNvSpPr>
          <p:nvPr>
            <p:ph type="sldNum" sz="quarter" idx="12"/>
          </p:nvPr>
        </p:nvSpPr>
        <p:spPr/>
        <p:txBody>
          <a:bodyPr/>
          <a:lstStyle/>
          <a:p>
            <a:fld id="{CD59296B-C8F5-42B7-B355-36DC6C591C5F}" type="slidenum">
              <a:rPr kumimoji="1" lang="ja-JP" altLang="en-US" sz="2000" smtClean="0">
                <a:solidFill>
                  <a:schemeClr val="tx1"/>
                </a:solidFill>
              </a:rPr>
              <a:t>1</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59CE023B-F1D5-4713-A535-6EDC7AF316E8}"/>
              </a:ext>
            </a:extLst>
          </p:cNvPr>
          <p:cNvSpPr>
            <a:spLocks noGrp="1"/>
          </p:cNvSpPr>
          <p:nvPr>
            <p:ph type="dt" sz="half" idx="10"/>
          </p:nvPr>
        </p:nvSpPr>
        <p:spPr/>
        <p:txBody>
          <a:bodyPr/>
          <a:lstStyle/>
          <a:p>
            <a:fld id="{CCC4CD88-F310-417B-802F-FFF5B0285D49}" type="datetime1">
              <a:rPr kumimoji="1" lang="ja-JP" altLang="en-US" smtClean="0"/>
              <a:t>2019/3/19</a:t>
            </a:fld>
            <a:endParaRPr kumimoji="1" lang="ja-JP" altLang="en-US"/>
          </a:p>
        </p:txBody>
      </p:sp>
    </p:spTree>
    <p:extLst>
      <p:ext uri="{BB962C8B-B14F-4D97-AF65-F5344CB8AC3E}">
        <p14:creationId xmlns:p14="http://schemas.microsoft.com/office/powerpoint/2010/main" val="1684217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BFEF552-1A8D-4BC1-91DD-FEF54AFF75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7324" y="1090612"/>
            <a:ext cx="2981325" cy="4099322"/>
          </a:xfrm>
          <a:prstGeom prst="rect">
            <a:avLst/>
          </a:prstGeom>
        </p:spPr>
      </p:pic>
      <p:sp>
        <p:nvSpPr>
          <p:cNvPr id="4" name="テキスト ボックス 3">
            <a:extLst>
              <a:ext uri="{FF2B5EF4-FFF2-40B4-BE49-F238E27FC236}">
                <a16:creationId xmlns:a16="http://schemas.microsoft.com/office/drawing/2014/main" id="{6D8307F2-77DC-45E8-A0E4-F96B3AF2D2CC}"/>
              </a:ext>
            </a:extLst>
          </p:cNvPr>
          <p:cNvSpPr txBox="1"/>
          <p:nvPr/>
        </p:nvSpPr>
        <p:spPr>
          <a:xfrm>
            <a:off x="552450" y="2562225"/>
            <a:ext cx="4248150" cy="1692771"/>
          </a:xfrm>
          <a:prstGeom prst="rect">
            <a:avLst/>
          </a:prstGeom>
          <a:noFill/>
        </p:spPr>
        <p:txBody>
          <a:bodyPr wrap="square" rtlCol="0">
            <a:spAutoFit/>
          </a:bodyPr>
          <a:lstStyle/>
          <a:p>
            <a:pPr algn="ctr"/>
            <a:r>
              <a:rPr kumimoji="1" lang="ja-JP" altLang="en-US" sz="2800" dirty="0">
                <a:latin typeface="Meiryo UI" panose="020B0604030504040204" pitchFamily="50" charset="-128"/>
                <a:ea typeface="Meiryo UI" panose="020B0604030504040204" pitchFamily="50" charset="-128"/>
              </a:rPr>
              <a:t>第</a:t>
            </a:r>
            <a:r>
              <a:rPr kumimoji="1" lang="en-US" altLang="ja-JP" sz="2800" dirty="0">
                <a:latin typeface="Meiryo UI" panose="020B0604030504040204" pitchFamily="50" charset="-128"/>
                <a:ea typeface="Meiryo UI" panose="020B0604030504040204" pitchFamily="50" charset="-128"/>
              </a:rPr>
              <a:t>2</a:t>
            </a:r>
            <a:r>
              <a:rPr kumimoji="1" lang="ja-JP" altLang="en-US" sz="2800" dirty="0">
                <a:latin typeface="Meiryo UI" panose="020B0604030504040204" pitchFamily="50" charset="-128"/>
                <a:ea typeface="Meiryo UI" panose="020B0604030504040204" pitchFamily="50" charset="-128"/>
              </a:rPr>
              <a:t>次健康づくり推進プラン後期計画</a:t>
            </a:r>
            <a:endParaRPr kumimoji="1" lang="en-US" altLang="ja-JP" sz="2800" dirty="0">
              <a:latin typeface="Meiryo UI" panose="020B0604030504040204" pitchFamily="50" charset="-128"/>
              <a:ea typeface="Meiryo UI" panose="020B0604030504040204" pitchFamily="50" charset="-128"/>
            </a:endParaRPr>
          </a:p>
          <a:p>
            <a:pPr algn="ctr"/>
            <a:r>
              <a:rPr kumimoji="1" lang="ja-JP" altLang="en-US" sz="2800" dirty="0">
                <a:latin typeface="Meiryo UI" panose="020B0604030504040204" pitchFamily="50" charset="-128"/>
                <a:ea typeface="Meiryo UI" panose="020B0604030504040204" pitchFamily="50" charset="-128"/>
              </a:rPr>
              <a:t>（健康都市プログラム）</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目標指標</a:t>
            </a:r>
          </a:p>
        </p:txBody>
      </p:sp>
      <p:sp>
        <p:nvSpPr>
          <p:cNvPr id="5" name="テキスト ボックス 4">
            <a:extLst>
              <a:ext uri="{FF2B5EF4-FFF2-40B4-BE49-F238E27FC236}">
                <a16:creationId xmlns:a16="http://schemas.microsoft.com/office/drawing/2014/main" id="{D4DDFDC5-415D-4EAF-B20C-7407B20644F5}"/>
              </a:ext>
            </a:extLst>
          </p:cNvPr>
          <p:cNvSpPr txBox="1"/>
          <p:nvPr/>
        </p:nvSpPr>
        <p:spPr>
          <a:xfrm>
            <a:off x="4714876" y="5367278"/>
            <a:ext cx="4248150" cy="400110"/>
          </a:xfrm>
          <a:prstGeom prst="rect">
            <a:avLst/>
          </a:prstGeom>
          <a:noFill/>
        </p:spPr>
        <p:txBody>
          <a:bodyPr wrap="square" rtlCol="0">
            <a:spAutoFit/>
          </a:bodyPr>
          <a:lstStyle/>
          <a:p>
            <a:pPr algn="ctr"/>
            <a:r>
              <a:rPr kumimoji="1" lang="ja-JP" altLang="en-US" sz="2000" dirty="0">
                <a:latin typeface="Meiryo UI" panose="020B0604030504040204" pitchFamily="50" charset="-128"/>
                <a:ea typeface="Meiryo UI" panose="020B0604030504040204" pitchFamily="50" charset="-128"/>
              </a:rPr>
              <a:t>平成</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2018</a:t>
            </a:r>
            <a:r>
              <a:rPr kumimoji="1" lang="ja-JP" altLang="en-US" sz="2000" dirty="0">
                <a:latin typeface="Meiryo UI" panose="020B0604030504040204" pitchFamily="50" charset="-128"/>
                <a:ea typeface="Meiryo UI" panose="020B0604030504040204" pitchFamily="50" charset="-128"/>
              </a:rPr>
              <a:t>）年３月　策定</a:t>
            </a:r>
          </a:p>
        </p:txBody>
      </p:sp>
      <p:sp>
        <p:nvSpPr>
          <p:cNvPr id="7" name="スライド番号プレースホルダー 6"/>
          <p:cNvSpPr>
            <a:spLocks noGrp="1"/>
          </p:cNvSpPr>
          <p:nvPr>
            <p:ph type="sldNum" sz="quarter" idx="12"/>
          </p:nvPr>
        </p:nvSpPr>
        <p:spPr/>
        <p:txBody>
          <a:bodyPr/>
          <a:lstStyle/>
          <a:p>
            <a:fld id="{CD59296B-C8F5-42B7-B355-36DC6C591C5F}" type="slidenum">
              <a:rPr kumimoji="1" lang="ja-JP" altLang="en-US" sz="2000" smtClean="0">
                <a:solidFill>
                  <a:schemeClr val="tx1"/>
                </a:solidFill>
              </a:rPr>
              <a:t>10</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2D33819B-2CDD-4D2D-84F7-BE78BAF9B39E}"/>
              </a:ext>
            </a:extLst>
          </p:cNvPr>
          <p:cNvSpPr>
            <a:spLocks noGrp="1"/>
          </p:cNvSpPr>
          <p:nvPr>
            <p:ph type="dt" sz="half" idx="10"/>
          </p:nvPr>
        </p:nvSpPr>
        <p:spPr/>
        <p:txBody>
          <a:bodyPr/>
          <a:lstStyle/>
          <a:p>
            <a:fld id="{8B36F33C-30BE-474A-994E-24319B3E70FB}" type="datetime1">
              <a:rPr kumimoji="1" lang="ja-JP" altLang="en-US" smtClean="0"/>
              <a:t>2019/3/19</a:t>
            </a:fld>
            <a:endParaRPr kumimoji="1" lang="ja-JP" altLang="en-US"/>
          </a:p>
        </p:txBody>
      </p:sp>
    </p:spTree>
    <p:extLst>
      <p:ext uri="{BB962C8B-B14F-4D97-AF65-F5344CB8AC3E}">
        <p14:creationId xmlns:p14="http://schemas.microsoft.com/office/powerpoint/2010/main" val="1839276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FE6806F5-92D0-4DD1-8476-C8C68927D2E5}"/>
              </a:ext>
            </a:extLst>
          </p:cNvPr>
          <p:cNvGraphicFramePr/>
          <p:nvPr>
            <p:extLst>
              <p:ext uri="{D42A27DB-BD31-4B8C-83A1-F6EECF244321}">
                <p14:modId xmlns:p14="http://schemas.microsoft.com/office/powerpoint/2010/main" val="55154658"/>
              </p:ext>
            </p:extLst>
          </p:nvPr>
        </p:nvGraphicFramePr>
        <p:xfrm>
          <a:off x="254000" y="773112"/>
          <a:ext cx="8636000" cy="5424487"/>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EF1E5ECC-E618-454E-A806-61D6A676432D}"/>
              </a:ext>
            </a:extLst>
          </p:cNvPr>
          <p:cNvSpPr txBox="1"/>
          <p:nvPr/>
        </p:nvSpPr>
        <p:spPr>
          <a:xfrm>
            <a:off x="7986372" y="1536715"/>
            <a:ext cx="10287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大腸がん</a:t>
            </a:r>
          </a:p>
        </p:txBody>
      </p:sp>
      <p:sp>
        <p:nvSpPr>
          <p:cNvPr id="6" name="テキスト ボックス 5">
            <a:extLst>
              <a:ext uri="{FF2B5EF4-FFF2-40B4-BE49-F238E27FC236}">
                <a16:creationId xmlns:a16="http://schemas.microsoft.com/office/drawing/2014/main" id="{596D02CC-B26A-4B02-B2B5-0B9FB455005E}"/>
              </a:ext>
            </a:extLst>
          </p:cNvPr>
          <p:cNvSpPr txBox="1"/>
          <p:nvPr/>
        </p:nvSpPr>
        <p:spPr>
          <a:xfrm>
            <a:off x="7988300" y="2212312"/>
            <a:ext cx="102870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乳</a:t>
            </a:r>
            <a:r>
              <a:rPr kumimoji="1" lang="ja-JP" altLang="en-US" sz="1400" dirty="0">
                <a:latin typeface="Meiryo UI" panose="020B0604030504040204" pitchFamily="50" charset="-128"/>
                <a:ea typeface="Meiryo UI" panose="020B0604030504040204" pitchFamily="50" charset="-128"/>
              </a:rPr>
              <a:t>がん</a:t>
            </a:r>
          </a:p>
        </p:txBody>
      </p:sp>
      <p:sp>
        <p:nvSpPr>
          <p:cNvPr id="7" name="テキスト ボックス 6">
            <a:extLst>
              <a:ext uri="{FF2B5EF4-FFF2-40B4-BE49-F238E27FC236}">
                <a16:creationId xmlns:a16="http://schemas.microsoft.com/office/drawing/2014/main" id="{6625C4FF-D574-4454-AC45-701F4C462656}"/>
              </a:ext>
            </a:extLst>
          </p:cNvPr>
          <p:cNvSpPr txBox="1"/>
          <p:nvPr/>
        </p:nvSpPr>
        <p:spPr>
          <a:xfrm>
            <a:off x="7904413" y="3414809"/>
            <a:ext cx="102870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子宮頸</a:t>
            </a:r>
            <a:r>
              <a:rPr kumimoji="1" lang="ja-JP" altLang="en-US" sz="1400" dirty="0">
                <a:latin typeface="Meiryo UI" panose="020B0604030504040204" pitchFamily="50" charset="-128"/>
                <a:ea typeface="Meiryo UI" panose="020B0604030504040204" pitchFamily="50" charset="-128"/>
              </a:rPr>
              <a:t>がん</a:t>
            </a:r>
          </a:p>
        </p:txBody>
      </p:sp>
      <p:sp>
        <p:nvSpPr>
          <p:cNvPr id="8" name="テキスト ボックス 7">
            <a:extLst>
              <a:ext uri="{FF2B5EF4-FFF2-40B4-BE49-F238E27FC236}">
                <a16:creationId xmlns:a16="http://schemas.microsoft.com/office/drawing/2014/main" id="{CCF93389-8177-4C79-BDCF-5709B8AE82FE}"/>
              </a:ext>
            </a:extLst>
          </p:cNvPr>
          <p:cNvSpPr txBox="1"/>
          <p:nvPr/>
        </p:nvSpPr>
        <p:spPr>
          <a:xfrm>
            <a:off x="8111444" y="3830342"/>
            <a:ext cx="102870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肺</a:t>
            </a:r>
            <a:r>
              <a:rPr kumimoji="1" lang="ja-JP" altLang="en-US" sz="1400" dirty="0">
                <a:latin typeface="Meiryo UI" panose="020B0604030504040204" pitchFamily="50" charset="-128"/>
                <a:ea typeface="Meiryo UI" panose="020B0604030504040204" pitchFamily="50" charset="-128"/>
              </a:rPr>
              <a:t>がん</a:t>
            </a:r>
          </a:p>
        </p:txBody>
      </p:sp>
      <p:sp>
        <p:nvSpPr>
          <p:cNvPr id="9" name="テキスト ボックス 8">
            <a:extLst>
              <a:ext uri="{FF2B5EF4-FFF2-40B4-BE49-F238E27FC236}">
                <a16:creationId xmlns:a16="http://schemas.microsoft.com/office/drawing/2014/main" id="{CC2CC1FF-6139-40C0-82B8-D2BDD7D94973}"/>
              </a:ext>
            </a:extLst>
          </p:cNvPr>
          <p:cNvSpPr txBox="1"/>
          <p:nvPr/>
        </p:nvSpPr>
        <p:spPr>
          <a:xfrm>
            <a:off x="7988300" y="4778304"/>
            <a:ext cx="102870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胃</a:t>
            </a:r>
            <a:r>
              <a:rPr kumimoji="1" lang="ja-JP" altLang="en-US" sz="1400" dirty="0">
                <a:latin typeface="Meiryo UI" panose="020B0604030504040204" pitchFamily="50" charset="-128"/>
                <a:ea typeface="Meiryo UI" panose="020B0604030504040204" pitchFamily="50" charset="-128"/>
              </a:rPr>
              <a:t>がん</a:t>
            </a:r>
          </a:p>
        </p:txBody>
      </p:sp>
      <p:sp>
        <p:nvSpPr>
          <p:cNvPr id="10" name="テキスト ボックス 9">
            <a:extLst>
              <a:ext uri="{FF2B5EF4-FFF2-40B4-BE49-F238E27FC236}">
                <a16:creationId xmlns:a16="http://schemas.microsoft.com/office/drawing/2014/main" id="{1EF6B861-89B1-458E-A9D1-B0EF4A06F70E}"/>
              </a:ext>
            </a:extLst>
          </p:cNvPr>
          <p:cNvSpPr txBox="1"/>
          <p:nvPr/>
        </p:nvSpPr>
        <p:spPr>
          <a:xfrm>
            <a:off x="1356972" y="6433586"/>
            <a:ext cx="6629400" cy="307777"/>
          </a:xfrm>
          <a:prstGeom prst="rect">
            <a:avLst/>
          </a:prstGeom>
          <a:noFill/>
        </p:spPr>
        <p:txBody>
          <a:bodyPr wrap="square" rtlCol="0">
            <a:spAutoFit/>
          </a:bodyPr>
          <a:lstStyle/>
          <a:p>
            <a:pPr algn="r"/>
            <a:r>
              <a:rPr kumimoji="1" lang="ja-JP" altLang="en-US" sz="1400" dirty="0">
                <a:latin typeface="Meiryo UI" panose="020B0604030504040204" pitchFamily="50" charset="-128"/>
                <a:ea typeface="Meiryo UI" panose="020B0604030504040204" pitchFamily="50" charset="-128"/>
              </a:rPr>
              <a:t>出典　東京都精度管理評価事業報告</a:t>
            </a:r>
          </a:p>
        </p:txBody>
      </p:sp>
      <p:sp>
        <p:nvSpPr>
          <p:cNvPr id="12" name="テキスト ボックス 7"/>
          <p:cNvSpPr txBox="1"/>
          <p:nvPr/>
        </p:nvSpPr>
        <p:spPr>
          <a:xfrm>
            <a:off x="7645400" y="850064"/>
            <a:ext cx="1494744" cy="27075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p>
        </p:txBody>
      </p:sp>
      <p:sp>
        <p:nvSpPr>
          <p:cNvPr id="13" name="テキスト ボックス 12">
            <a:extLst>
              <a:ext uri="{FF2B5EF4-FFF2-40B4-BE49-F238E27FC236}">
                <a16:creationId xmlns:a16="http://schemas.microsoft.com/office/drawing/2014/main" id="{C07A5FF0-E7F6-477D-8777-2D7A4ED4DCD0}"/>
              </a:ext>
            </a:extLst>
          </p:cNvPr>
          <p:cNvSpPr txBox="1"/>
          <p:nvPr/>
        </p:nvSpPr>
        <p:spPr>
          <a:xfrm>
            <a:off x="660067" y="273635"/>
            <a:ext cx="5636461"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対策型がん検診受診率</a:t>
            </a:r>
            <a:endParaRPr kumimoji="1" lang="en-US" altLang="ja-JP" sz="2000" dirty="0">
              <a:latin typeface="Meiryo UI" panose="020B0604030504040204" pitchFamily="50" charset="-128"/>
              <a:ea typeface="Meiryo UI" panose="020B0604030504040204" pitchFamily="50" charset="-128"/>
            </a:endParaRPr>
          </a:p>
        </p:txBody>
      </p:sp>
      <p:sp>
        <p:nvSpPr>
          <p:cNvPr id="11" name="スライド番号プレースホルダー 10"/>
          <p:cNvSpPr>
            <a:spLocks noGrp="1"/>
          </p:cNvSpPr>
          <p:nvPr>
            <p:ph type="sldNum" sz="quarter" idx="12"/>
          </p:nvPr>
        </p:nvSpPr>
        <p:spPr/>
        <p:txBody>
          <a:bodyPr/>
          <a:lstStyle/>
          <a:p>
            <a:fld id="{CD59296B-C8F5-42B7-B355-36DC6C591C5F}" type="slidenum">
              <a:rPr kumimoji="1" lang="ja-JP" altLang="en-US" sz="2000" smtClean="0">
                <a:solidFill>
                  <a:schemeClr val="tx1"/>
                </a:solidFill>
              </a:rPr>
              <a:t>11</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3DABE2A6-4AFF-439E-BD91-3B75D7044449}"/>
              </a:ext>
            </a:extLst>
          </p:cNvPr>
          <p:cNvSpPr>
            <a:spLocks noGrp="1"/>
          </p:cNvSpPr>
          <p:nvPr>
            <p:ph type="dt" sz="half" idx="10"/>
          </p:nvPr>
        </p:nvSpPr>
        <p:spPr/>
        <p:txBody>
          <a:bodyPr/>
          <a:lstStyle/>
          <a:p>
            <a:fld id="{A391B621-75C4-4A23-A7F6-A56BBF7AFB9B}" type="datetime1">
              <a:rPr kumimoji="1" lang="ja-JP" altLang="en-US" smtClean="0"/>
              <a:t>2019/3/19</a:t>
            </a:fld>
            <a:endParaRPr kumimoji="1" lang="ja-JP" altLang="en-US"/>
          </a:p>
        </p:txBody>
      </p:sp>
    </p:spTree>
    <p:extLst>
      <p:ext uri="{BB962C8B-B14F-4D97-AF65-F5344CB8AC3E}">
        <p14:creationId xmlns:p14="http://schemas.microsoft.com/office/powerpoint/2010/main" val="2859516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FE6806F5-92D0-4DD1-8476-C8C68927D2E5}"/>
              </a:ext>
            </a:extLst>
          </p:cNvPr>
          <p:cNvGraphicFramePr/>
          <p:nvPr>
            <p:extLst>
              <p:ext uri="{D42A27DB-BD31-4B8C-83A1-F6EECF244321}">
                <p14:modId xmlns:p14="http://schemas.microsoft.com/office/powerpoint/2010/main" val="2480394673"/>
              </p:ext>
            </p:extLst>
          </p:nvPr>
        </p:nvGraphicFramePr>
        <p:xfrm>
          <a:off x="254000" y="815776"/>
          <a:ext cx="8636000" cy="5381823"/>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EF1E5ECC-E618-454E-A806-61D6A676432D}"/>
              </a:ext>
            </a:extLst>
          </p:cNvPr>
          <p:cNvSpPr txBox="1"/>
          <p:nvPr/>
        </p:nvSpPr>
        <p:spPr>
          <a:xfrm>
            <a:off x="7988300" y="3352798"/>
            <a:ext cx="10287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大腸がん</a:t>
            </a:r>
          </a:p>
        </p:txBody>
      </p:sp>
      <p:sp>
        <p:nvSpPr>
          <p:cNvPr id="8" name="テキスト ボックス 7">
            <a:extLst>
              <a:ext uri="{FF2B5EF4-FFF2-40B4-BE49-F238E27FC236}">
                <a16:creationId xmlns:a16="http://schemas.microsoft.com/office/drawing/2014/main" id="{CCF93389-8177-4C79-BDCF-5709B8AE82FE}"/>
              </a:ext>
            </a:extLst>
          </p:cNvPr>
          <p:cNvSpPr txBox="1"/>
          <p:nvPr/>
        </p:nvSpPr>
        <p:spPr>
          <a:xfrm>
            <a:off x="7988300" y="2500684"/>
            <a:ext cx="102870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肺</a:t>
            </a:r>
            <a:r>
              <a:rPr kumimoji="1" lang="ja-JP" altLang="en-US" sz="1400" dirty="0">
                <a:latin typeface="Meiryo UI" panose="020B0604030504040204" pitchFamily="50" charset="-128"/>
                <a:ea typeface="Meiryo UI" panose="020B0604030504040204" pitchFamily="50" charset="-128"/>
              </a:rPr>
              <a:t>がん</a:t>
            </a:r>
          </a:p>
        </p:txBody>
      </p:sp>
      <p:sp>
        <p:nvSpPr>
          <p:cNvPr id="9" name="テキスト ボックス 8">
            <a:extLst>
              <a:ext uri="{FF2B5EF4-FFF2-40B4-BE49-F238E27FC236}">
                <a16:creationId xmlns:a16="http://schemas.microsoft.com/office/drawing/2014/main" id="{CC2CC1FF-6139-40C0-82B8-D2BDD7D94973}"/>
              </a:ext>
            </a:extLst>
          </p:cNvPr>
          <p:cNvSpPr txBox="1"/>
          <p:nvPr/>
        </p:nvSpPr>
        <p:spPr>
          <a:xfrm>
            <a:off x="7988300" y="1866091"/>
            <a:ext cx="102870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胃</a:t>
            </a:r>
            <a:r>
              <a:rPr kumimoji="1" lang="ja-JP" altLang="en-US" sz="1400" dirty="0">
                <a:latin typeface="Meiryo UI" panose="020B0604030504040204" pitchFamily="50" charset="-128"/>
                <a:ea typeface="Meiryo UI" panose="020B0604030504040204" pitchFamily="50" charset="-128"/>
              </a:rPr>
              <a:t>がん</a:t>
            </a:r>
          </a:p>
        </p:txBody>
      </p:sp>
      <p:sp>
        <p:nvSpPr>
          <p:cNvPr id="10" name="テキスト ボックス 9">
            <a:extLst>
              <a:ext uri="{FF2B5EF4-FFF2-40B4-BE49-F238E27FC236}">
                <a16:creationId xmlns:a16="http://schemas.microsoft.com/office/drawing/2014/main" id="{1EF6B861-89B1-458E-A9D1-B0EF4A06F70E}"/>
              </a:ext>
            </a:extLst>
          </p:cNvPr>
          <p:cNvSpPr txBox="1"/>
          <p:nvPr/>
        </p:nvSpPr>
        <p:spPr>
          <a:xfrm>
            <a:off x="1358900" y="6356351"/>
            <a:ext cx="6629400" cy="307777"/>
          </a:xfrm>
          <a:prstGeom prst="rect">
            <a:avLst/>
          </a:prstGeom>
          <a:noFill/>
        </p:spPr>
        <p:txBody>
          <a:bodyPr wrap="square" rtlCol="0">
            <a:spAutoFit/>
          </a:bodyPr>
          <a:lstStyle/>
          <a:p>
            <a:pPr algn="r"/>
            <a:r>
              <a:rPr kumimoji="1" lang="ja-JP" altLang="en-US" sz="1400" dirty="0">
                <a:latin typeface="Meiryo UI" panose="020B0604030504040204" pitchFamily="50" charset="-128"/>
                <a:ea typeface="Meiryo UI" panose="020B0604030504040204" pitchFamily="50" charset="-128"/>
              </a:rPr>
              <a:t>出典　東京都精度管理評価事業報告</a:t>
            </a:r>
          </a:p>
        </p:txBody>
      </p:sp>
      <p:sp>
        <p:nvSpPr>
          <p:cNvPr id="12" name="テキスト ボックス 11">
            <a:extLst>
              <a:ext uri="{FF2B5EF4-FFF2-40B4-BE49-F238E27FC236}">
                <a16:creationId xmlns:a16="http://schemas.microsoft.com/office/drawing/2014/main" id="{C07A5FF0-E7F6-477D-8777-2D7A4ED4DCD0}"/>
              </a:ext>
            </a:extLst>
          </p:cNvPr>
          <p:cNvSpPr txBox="1"/>
          <p:nvPr/>
        </p:nvSpPr>
        <p:spPr>
          <a:xfrm>
            <a:off x="-133350" y="469921"/>
            <a:ext cx="6280150" cy="400110"/>
          </a:xfrm>
          <a:prstGeom prst="rect">
            <a:avLst/>
          </a:prstGeom>
          <a:noFill/>
        </p:spPr>
        <p:txBody>
          <a:bodyPr wrap="square" rtlCol="0">
            <a:spAutoFit/>
          </a:bodyPr>
          <a:lstStyle/>
          <a:p>
            <a:pPr algn="ctr"/>
            <a:r>
              <a:rPr kumimoji="1" lang="ja-JP" altLang="en-US" sz="2000" dirty="0">
                <a:latin typeface="Meiryo UI" panose="020B0604030504040204" pitchFamily="50" charset="-128"/>
                <a:ea typeface="Meiryo UI" panose="020B0604030504040204" pitchFamily="50" charset="-128"/>
              </a:rPr>
              <a:t>がん検診精密検査受診率（胃・肺・大腸がん）</a:t>
            </a:r>
            <a:endParaRPr kumimoji="1" lang="en-US" altLang="ja-JP" sz="2000" dirty="0">
              <a:latin typeface="Meiryo UI" panose="020B0604030504040204" pitchFamily="50" charset="-128"/>
              <a:ea typeface="Meiryo UI" panose="020B0604030504040204" pitchFamily="50" charset="-128"/>
            </a:endParaRPr>
          </a:p>
        </p:txBody>
      </p:sp>
      <p:sp>
        <p:nvSpPr>
          <p:cNvPr id="13" name="テキスト ボックス 7"/>
          <p:cNvSpPr txBox="1"/>
          <p:nvPr/>
        </p:nvSpPr>
        <p:spPr>
          <a:xfrm>
            <a:off x="7649256" y="934809"/>
            <a:ext cx="1494744" cy="27075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p>
        </p:txBody>
      </p:sp>
      <p:sp>
        <p:nvSpPr>
          <p:cNvPr id="6" name="スライド番号プレースホルダー 5"/>
          <p:cNvSpPr>
            <a:spLocks noGrp="1"/>
          </p:cNvSpPr>
          <p:nvPr>
            <p:ph type="sldNum" sz="quarter" idx="12"/>
          </p:nvPr>
        </p:nvSpPr>
        <p:spPr/>
        <p:txBody>
          <a:bodyPr/>
          <a:lstStyle/>
          <a:p>
            <a:fld id="{CD59296B-C8F5-42B7-B355-36DC6C591C5F}" type="slidenum">
              <a:rPr kumimoji="1" lang="ja-JP" altLang="en-US" sz="2000" smtClean="0">
                <a:solidFill>
                  <a:schemeClr val="tx1"/>
                </a:solidFill>
              </a:rPr>
              <a:t>12</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0B8DF577-2F47-4B1E-9EBD-E1E5AF68B826}"/>
              </a:ext>
            </a:extLst>
          </p:cNvPr>
          <p:cNvSpPr>
            <a:spLocks noGrp="1"/>
          </p:cNvSpPr>
          <p:nvPr>
            <p:ph type="dt" sz="half" idx="10"/>
          </p:nvPr>
        </p:nvSpPr>
        <p:spPr/>
        <p:txBody>
          <a:bodyPr/>
          <a:lstStyle/>
          <a:p>
            <a:fld id="{D48C44DB-455B-42AD-95C8-7651D58D28D2}" type="datetime1">
              <a:rPr kumimoji="1" lang="ja-JP" altLang="en-US" smtClean="0"/>
              <a:t>2019/3/19</a:t>
            </a:fld>
            <a:endParaRPr kumimoji="1" lang="ja-JP" altLang="en-US"/>
          </a:p>
        </p:txBody>
      </p:sp>
    </p:spTree>
    <p:extLst>
      <p:ext uri="{BB962C8B-B14F-4D97-AF65-F5344CB8AC3E}">
        <p14:creationId xmlns:p14="http://schemas.microsoft.com/office/powerpoint/2010/main" val="918952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FE6806F5-92D0-4DD1-8476-C8C68927D2E5}"/>
              </a:ext>
            </a:extLst>
          </p:cNvPr>
          <p:cNvGraphicFramePr/>
          <p:nvPr>
            <p:extLst>
              <p:ext uri="{D42A27DB-BD31-4B8C-83A1-F6EECF244321}">
                <p14:modId xmlns:p14="http://schemas.microsoft.com/office/powerpoint/2010/main" val="888542482"/>
              </p:ext>
            </p:extLst>
          </p:nvPr>
        </p:nvGraphicFramePr>
        <p:xfrm>
          <a:off x="254000" y="938551"/>
          <a:ext cx="8636000" cy="5603846"/>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CCF93389-8177-4C79-BDCF-5709B8AE82FE}"/>
              </a:ext>
            </a:extLst>
          </p:cNvPr>
          <p:cNvSpPr txBox="1"/>
          <p:nvPr/>
        </p:nvSpPr>
        <p:spPr>
          <a:xfrm>
            <a:off x="7723271" y="1361252"/>
            <a:ext cx="10287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乳がん</a:t>
            </a:r>
          </a:p>
        </p:txBody>
      </p:sp>
      <p:sp>
        <p:nvSpPr>
          <p:cNvPr id="9" name="テキスト ボックス 8">
            <a:extLst>
              <a:ext uri="{FF2B5EF4-FFF2-40B4-BE49-F238E27FC236}">
                <a16:creationId xmlns:a16="http://schemas.microsoft.com/office/drawing/2014/main" id="{CC2CC1FF-6139-40C0-82B8-D2BDD7D94973}"/>
              </a:ext>
            </a:extLst>
          </p:cNvPr>
          <p:cNvSpPr txBox="1"/>
          <p:nvPr/>
        </p:nvSpPr>
        <p:spPr>
          <a:xfrm>
            <a:off x="7410450" y="2561258"/>
            <a:ext cx="10287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子宮頸がん</a:t>
            </a:r>
          </a:p>
        </p:txBody>
      </p:sp>
      <p:sp>
        <p:nvSpPr>
          <p:cNvPr id="10" name="テキスト ボックス 9">
            <a:extLst>
              <a:ext uri="{FF2B5EF4-FFF2-40B4-BE49-F238E27FC236}">
                <a16:creationId xmlns:a16="http://schemas.microsoft.com/office/drawing/2014/main" id="{1EF6B861-89B1-458E-A9D1-B0EF4A06F70E}"/>
              </a:ext>
            </a:extLst>
          </p:cNvPr>
          <p:cNvSpPr txBox="1"/>
          <p:nvPr/>
        </p:nvSpPr>
        <p:spPr>
          <a:xfrm>
            <a:off x="1257300" y="6385024"/>
            <a:ext cx="6629400" cy="307777"/>
          </a:xfrm>
          <a:prstGeom prst="rect">
            <a:avLst/>
          </a:prstGeom>
          <a:noFill/>
        </p:spPr>
        <p:txBody>
          <a:bodyPr wrap="square" rtlCol="0">
            <a:spAutoFit/>
          </a:bodyPr>
          <a:lstStyle/>
          <a:p>
            <a:pPr algn="r"/>
            <a:r>
              <a:rPr kumimoji="1" lang="ja-JP" altLang="en-US" sz="1400" dirty="0">
                <a:latin typeface="Meiryo UI" panose="020B0604030504040204" pitchFamily="50" charset="-128"/>
                <a:ea typeface="Meiryo UI" panose="020B0604030504040204" pitchFamily="50" charset="-128"/>
              </a:rPr>
              <a:t>出典　東京都精度管理評価事業報告</a:t>
            </a:r>
          </a:p>
        </p:txBody>
      </p:sp>
      <p:sp>
        <p:nvSpPr>
          <p:cNvPr id="12" name="テキスト ボックス 11">
            <a:extLst>
              <a:ext uri="{FF2B5EF4-FFF2-40B4-BE49-F238E27FC236}">
                <a16:creationId xmlns:a16="http://schemas.microsoft.com/office/drawing/2014/main" id="{C07A5FF0-E7F6-477D-8777-2D7A4ED4DCD0}"/>
              </a:ext>
            </a:extLst>
          </p:cNvPr>
          <p:cNvSpPr txBox="1"/>
          <p:nvPr/>
        </p:nvSpPr>
        <p:spPr>
          <a:xfrm>
            <a:off x="347245" y="393699"/>
            <a:ext cx="5636461" cy="400110"/>
          </a:xfrm>
          <a:prstGeom prst="rect">
            <a:avLst/>
          </a:prstGeom>
          <a:noFill/>
        </p:spPr>
        <p:txBody>
          <a:bodyPr wrap="square" rtlCol="0">
            <a:spAutoFit/>
          </a:bodyPr>
          <a:lstStyle/>
          <a:p>
            <a:pPr algn="ctr"/>
            <a:r>
              <a:rPr kumimoji="1" lang="ja-JP" altLang="en-US" sz="2000" dirty="0">
                <a:latin typeface="Meiryo UI" panose="020B0604030504040204" pitchFamily="50" charset="-128"/>
                <a:ea typeface="Meiryo UI" panose="020B0604030504040204" pitchFamily="50" charset="-128"/>
              </a:rPr>
              <a:t>がん検診精密検査受診率（子宮頸がん・乳がん）</a:t>
            </a:r>
            <a:endParaRPr kumimoji="1" lang="en-US" altLang="ja-JP" sz="20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CD59296B-C8F5-42B7-B355-36DC6C591C5F}" type="slidenum">
              <a:rPr kumimoji="1" lang="ja-JP" altLang="en-US" sz="2000" smtClean="0">
                <a:solidFill>
                  <a:schemeClr val="tx1"/>
                </a:solidFill>
              </a:rPr>
              <a:t>13</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E27D693C-0DFE-4DCE-AF5C-48898E76CDEC}"/>
              </a:ext>
            </a:extLst>
          </p:cNvPr>
          <p:cNvSpPr>
            <a:spLocks noGrp="1"/>
          </p:cNvSpPr>
          <p:nvPr>
            <p:ph type="dt" sz="half" idx="10"/>
          </p:nvPr>
        </p:nvSpPr>
        <p:spPr/>
        <p:txBody>
          <a:bodyPr/>
          <a:lstStyle/>
          <a:p>
            <a:fld id="{FE9C7E4F-ACCF-459C-B533-F7DE01F295FE}" type="datetime1">
              <a:rPr kumimoji="1" lang="ja-JP" altLang="en-US" smtClean="0"/>
              <a:t>2019/3/19</a:t>
            </a:fld>
            <a:endParaRPr kumimoji="1" lang="ja-JP" altLang="en-US"/>
          </a:p>
        </p:txBody>
      </p:sp>
    </p:spTree>
    <p:extLst>
      <p:ext uri="{BB962C8B-B14F-4D97-AF65-F5344CB8AC3E}">
        <p14:creationId xmlns:p14="http://schemas.microsoft.com/office/powerpoint/2010/main" val="2506284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D59296B-C8F5-42B7-B355-36DC6C591C5F}" type="slidenum">
              <a:rPr kumimoji="1" lang="ja-JP" altLang="en-US" sz="2000" smtClean="0">
                <a:solidFill>
                  <a:schemeClr val="tx1"/>
                </a:solidFill>
              </a:rPr>
              <a:t>14</a:t>
            </a:fld>
            <a:endParaRPr kumimoji="1" lang="ja-JP" altLang="en-US" sz="2000" dirty="0">
              <a:solidFill>
                <a:schemeClr val="tx1"/>
              </a:solidFill>
            </a:endParaRPr>
          </a:p>
        </p:txBody>
      </p:sp>
      <p:sp>
        <p:nvSpPr>
          <p:cNvPr id="3" name="テキスト ボックス 2">
            <a:extLst>
              <a:ext uri="{FF2B5EF4-FFF2-40B4-BE49-F238E27FC236}">
                <a16:creationId xmlns:a16="http://schemas.microsoft.com/office/drawing/2014/main" id="{2C1B0D4F-EC05-4D51-9A5E-DF53CE39A8CD}"/>
              </a:ext>
            </a:extLst>
          </p:cNvPr>
          <p:cNvSpPr txBox="1"/>
          <p:nvPr/>
        </p:nvSpPr>
        <p:spPr>
          <a:xfrm>
            <a:off x="197891" y="217807"/>
            <a:ext cx="7308378" cy="369332"/>
          </a:xfrm>
          <a:prstGeom prst="rect">
            <a:avLst/>
          </a:prstGeom>
          <a:noFill/>
        </p:spPr>
        <p:txBody>
          <a:bodyPr wrap="square" rtlCol="0">
            <a:spAutoFit/>
          </a:bodyPr>
          <a:lstStyle/>
          <a:p>
            <a:r>
              <a:rPr lang="en-US" altLang="ja-JP" b="1" dirty="0">
                <a:latin typeface="Meiryo UI" panose="020B0604030504040204" pitchFamily="50" charset="-128"/>
                <a:ea typeface="Meiryo UI" panose="020B0604030504040204" pitchFamily="50" charset="-128"/>
              </a:rPr>
              <a:t>75</a:t>
            </a:r>
            <a:r>
              <a:rPr lang="ja-JP" altLang="en-US" b="1" dirty="0">
                <a:latin typeface="Meiryo UI" panose="020B0604030504040204" pitchFamily="50" charset="-128"/>
                <a:ea typeface="Meiryo UI" panose="020B0604030504040204" pitchFamily="50" charset="-128"/>
              </a:rPr>
              <a:t>歳未満年齢調整死亡率（西東京市　部位別　全がん　男性）</a:t>
            </a:r>
            <a:endParaRPr kumimoji="1" lang="ja-JP" altLang="en-US" b="1" dirty="0">
              <a:latin typeface="Meiryo UI" panose="020B0604030504040204" pitchFamily="50" charset="-128"/>
              <a:ea typeface="Meiryo UI" panose="020B0604030504040204" pitchFamily="50" charset="-128"/>
            </a:endParaRPr>
          </a:p>
        </p:txBody>
      </p:sp>
      <p:graphicFrame>
        <p:nvGraphicFramePr>
          <p:cNvPr id="4" name="グラフ 3">
            <a:extLst>
              <a:ext uri="{FF2B5EF4-FFF2-40B4-BE49-F238E27FC236}">
                <a16:creationId xmlns:a16="http://schemas.microsoft.com/office/drawing/2014/main" id="{912BD720-D4AB-492A-841D-A5D8ABB00A63}"/>
              </a:ext>
            </a:extLst>
          </p:cNvPr>
          <p:cNvGraphicFramePr/>
          <p:nvPr>
            <p:extLst>
              <p:ext uri="{D42A27DB-BD31-4B8C-83A1-F6EECF244321}">
                <p14:modId xmlns:p14="http://schemas.microsoft.com/office/powerpoint/2010/main" val="1760881004"/>
              </p:ext>
            </p:extLst>
          </p:nvPr>
        </p:nvGraphicFramePr>
        <p:xfrm>
          <a:off x="308113" y="1239254"/>
          <a:ext cx="8597348"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CF372500-76FB-4CDD-B744-F03E1650424D}"/>
              </a:ext>
            </a:extLst>
          </p:cNvPr>
          <p:cNvSpPr txBox="1"/>
          <p:nvPr/>
        </p:nvSpPr>
        <p:spPr>
          <a:xfrm>
            <a:off x="6827659" y="903636"/>
            <a:ext cx="1798983"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単位　</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万対</a:t>
            </a:r>
          </a:p>
        </p:txBody>
      </p:sp>
      <p:sp>
        <p:nvSpPr>
          <p:cNvPr id="6" name="テキスト ボックス 5">
            <a:extLst>
              <a:ext uri="{FF2B5EF4-FFF2-40B4-BE49-F238E27FC236}">
                <a16:creationId xmlns:a16="http://schemas.microsoft.com/office/drawing/2014/main" id="{666152ED-DB83-44AB-AF6F-162E5A543E05}"/>
              </a:ext>
            </a:extLst>
          </p:cNvPr>
          <p:cNvSpPr txBox="1"/>
          <p:nvPr/>
        </p:nvSpPr>
        <p:spPr>
          <a:xfrm>
            <a:off x="646043" y="6414970"/>
            <a:ext cx="7351545" cy="276999"/>
          </a:xfrm>
          <a:prstGeom prst="rect">
            <a:avLst/>
          </a:prstGeom>
          <a:noFill/>
        </p:spPr>
        <p:txBody>
          <a:bodyPr wrap="square" rtlCol="0">
            <a:spAutoFit/>
          </a:bodyPr>
          <a:lstStyle/>
          <a:p>
            <a:pPr algn="r"/>
            <a:r>
              <a:rPr kumimoji="1" lang="ja-JP" altLang="en-US" sz="1200" dirty="0"/>
              <a:t>　　　　　　　　　　　　　　　　　　　　　</a:t>
            </a:r>
            <a:r>
              <a:rPr kumimoji="1" lang="ja-JP" altLang="en-US" sz="1200" dirty="0">
                <a:solidFill>
                  <a:srgbClr val="002060"/>
                </a:solidFill>
                <a:latin typeface="Meiryo UI" panose="020B0604030504040204" pitchFamily="50" charset="-128"/>
                <a:ea typeface="Meiryo UI" panose="020B0604030504040204" pitchFamily="50" charset="-128"/>
              </a:rPr>
              <a:t>出典　</a:t>
            </a:r>
            <a:r>
              <a:rPr lang="ja-JP" altLang="en-US" sz="1200" dirty="0">
                <a:solidFill>
                  <a:srgbClr val="002060"/>
                </a:solidFill>
                <a:latin typeface="Meiryo UI" panose="020B0604030504040204" pitchFamily="50" charset="-128"/>
                <a:ea typeface="Meiryo UI" panose="020B0604030504040204" pitchFamily="50" charset="-128"/>
              </a:rPr>
              <a:t>とうきょう健康ステーション（東京都ホームページ）</a:t>
            </a:r>
            <a:endParaRPr kumimoji="1" lang="ja-JP" altLang="en-US" sz="1200" dirty="0">
              <a:solidFill>
                <a:srgbClr val="002060"/>
              </a:solidFill>
              <a:latin typeface="Meiryo UI" panose="020B0604030504040204" pitchFamily="50" charset="-128"/>
              <a:ea typeface="Meiryo UI" panose="020B0604030504040204" pitchFamily="50" charset="-128"/>
            </a:endParaRPr>
          </a:p>
        </p:txBody>
      </p:sp>
      <p:sp>
        <p:nvSpPr>
          <p:cNvPr id="7" name="日付プレースホルダー 6">
            <a:extLst>
              <a:ext uri="{FF2B5EF4-FFF2-40B4-BE49-F238E27FC236}">
                <a16:creationId xmlns:a16="http://schemas.microsoft.com/office/drawing/2014/main" id="{727A88E6-9A5F-41C0-85A2-6138C437A37C}"/>
              </a:ext>
            </a:extLst>
          </p:cNvPr>
          <p:cNvSpPr>
            <a:spLocks noGrp="1"/>
          </p:cNvSpPr>
          <p:nvPr>
            <p:ph type="dt" sz="half" idx="10"/>
          </p:nvPr>
        </p:nvSpPr>
        <p:spPr/>
        <p:txBody>
          <a:bodyPr/>
          <a:lstStyle/>
          <a:p>
            <a:fld id="{9CAB2687-8AE7-41BE-8F0F-2ADBA6B1A962}" type="datetime1">
              <a:rPr kumimoji="1" lang="ja-JP" altLang="en-US" smtClean="0"/>
              <a:t>2019/3/19</a:t>
            </a:fld>
            <a:endParaRPr kumimoji="1" lang="ja-JP" altLang="en-US"/>
          </a:p>
        </p:txBody>
      </p:sp>
    </p:spTree>
    <p:extLst>
      <p:ext uri="{BB962C8B-B14F-4D97-AF65-F5344CB8AC3E}">
        <p14:creationId xmlns:p14="http://schemas.microsoft.com/office/powerpoint/2010/main" val="3496747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D59296B-C8F5-42B7-B355-36DC6C591C5F}" type="slidenum">
              <a:rPr kumimoji="1" lang="ja-JP" altLang="en-US" sz="2000" smtClean="0">
                <a:solidFill>
                  <a:schemeClr val="tx1"/>
                </a:solidFill>
              </a:rPr>
              <a:t>15</a:t>
            </a:fld>
            <a:endParaRPr kumimoji="1" lang="ja-JP" altLang="en-US" sz="2000" dirty="0">
              <a:solidFill>
                <a:schemeClr val="tx1"/>
              </a:solidFill>
            </a:endParaRPr>
          </a:p>
        </p:txBody>
      </p:sp>
      <p:sp>
        <p:nvSpPr>
          <p:cNvPr id="3" name="テキスト ボックス 2">
            <a:extLst>
              <a:ext uri="{FF2B5EF4-FFF2-40B4-BE49-F238E27FC236}">
                <a16:creationId xmlns:a16="http://schemas.microsoft.com/office/drawing/2014/main" id="{2C1B0D4F-EC05-4D51-9A5E-DF53CE39A8CD}"/>
              </a:ext>
            </a:extLst>
          </p:cNvPr>
          <p:cNvSpPr txBox="1"/>
          <p:nvPr/>
        </p:nvSpPr>
        <p:spPr>
          <a:xfrm>
            <a:off x="197891" y="217807"/>
            <a:ext cx="7308378" cy="369332"/>
          </a:xfrm>
          <a:prstGeom prst="rect">
            <a:avLst/>
          </a:prstGeom>
          <a:noFill/>
        </p:spPr>
        <p:txBody>
          <a:bodyPr wrap="square" rtlCol="0">
            <a:spAutoFit/>
          </a:bodyPr>
          <a:lstStyle/>
          <a:p>
            <a:r>
              <a:rPr lang="en-US" altLang="ja-JP" b="1" dirty="0">
                <a:latin typeface="Meiryo UI" panose="020B0604030504040204" pitchFamily="50" charset="-128"/>
                <a:ea typeface="Meiryo UI" panose="020B0604030504040204" pitchFamily="50" charset="-128"/>
              </a:rPr>
              <a:t>75</a:t>
            </a:r>
            <a:r>
              <a:rPr lang="ja-JP" altLang="en-US" b="1" dirty="0">
                <a:latin typeface="Meiryo UI" panose="020B0604030504040204" pitchFamily="50" charset="-128"/>
                <a:ea typeface="Meiryo UI" panose="020B0604030504040204" pitchFamily="50" charset="-128"/>
              </a:rPr>
              <a:t>歳未満年齢調整死亡率（西東京市　部位別　全がん　女性）</a:t>
            </a:r>
            <a:endParaRPr kumimoji="1" lang="ja-JP" altLang="en-US" b="1" dirty="0">
              <a:latin typeface="Meiryo UI" panose="020B0604030504040204" pitchFamily="50" charset="-128"/>
              <a:ea typeface="Meiryo UI" panose="020B0604030504040204" pitchFamily="50" charset="-128"/>
            </a:endParaRPr>
          </a:p>
        </p:txBody>
      </p:sp>
      <p:graphicFrame>
        <p:nvGraphicFramePr>
          <p:cNvPr id="4" name="グラフ 3">
            <a:extLst>
              <a:ext uri="{FF2B5EF4-FFF2-40B4-BE49-F238E27FC236}">
                <a16:creationId xmlns:a16="http://schemas.microsoft.com/office/drawing/2014/main" id="{912BD720-D4AB-492A-841D-A5D8ABB00A63}"/>
              </a:ext>
            </a:extLst>
          </p:cNvPr>
          <p:cNvGraphicFramePr/>
          <p:nvPr>
            <p:extLst>
              <p:ext uri="{D42A27DB-BD31-4B8C-83A1-F6EECF244321}">
                <p14:modId xmlns:p14="http://schemas.microsoft.com/office/powerpoint/2010/main" val="689313109"/>
              </p:ext>
            </p:extLst>
          </p:nvPr>
        </p:nvGraphicFramePr>
        <p:xfrm>
          <a:off x="308113" y="1263316"/>
          <a:ext cx="8597348" cy="4884821"/>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0EA44D4D-FED1-446A-BF52-C1987513CC35}"/>
              </a:ext>
            </a:extLst>
          </p:cNvPr>
          <p:cNvSpPr txBox="1"/>
          <p:nvPr/>
        </p:nvSpPr>
        <p:spPr>
          <a:xfrm>
            <a:off x="6960006" y="1094039"/>
            <a:ext cx="1798983"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単位　</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万対</a:t>
            </a:r>
          </a:p>
        </p:txBody>
      </p:sp>
      <p:sp>
        <p:nvSpPr>
          <p:cNvPr id="6" name="テキスト ボックス 5">
            <a:extLst>
              <a:ext uri="{FF2B5EF4-FFF2-40B4-BE49-F238E27FC236}">
                <a16:creationId xmlns:a16="http://schemas.microsoft.com/office/drawing/2014/main" id="{666152ED-DB83-44AB-AF6F-162E5A543E05}"/>
              </a:ext>
            </a:extLst>
          </p:cNvPr>
          <p:cNvSpPr txBox="1"/>
          <p:nvPr/>
        </p:nvSpPr>
        <p:spPr>
          <a:xfrm>
            <a:off x="646043" y="6414970"/>
            <a:ext cx="7351545" cy="276999"/>
          </a:xfrm>
          <a:prstGeom prst="rect">
            <a:avLst/>
          </a:prstGeom>
          <a:noFill/>
        </p:spPr>
        <p:txBody>
          <a:bodyPr wrap="square" rtlCol="0">
            <a:spAutoFit/>
          </a:bodyPr>
          <a:lstStyle/>
          <a:p>
            <a:pPr algn="r"/>
            <a:r>
              <a:rPr kumimoji="1" lang="ja-JP" altLang="en-US" sz="1200" dirty="0"/>
              <a:t>　　　　　　　　　　　　　　　　　　　　　</a:t>
            </a:r>
            <a:r>
              <a:rPr kumimoji="1" lang="ja-JP" altLang="en-US" sz="1200" dirty="0">
                <a:solidFill>
                  <a:srgbClr val="002060"/>
                </a:solidFill>
                <a:latin typeface="Meiryo UI" panose="020B0604030504040204" pitchFamily="50" charset="-128"/>
                <a:ea typeface="Meiryo UI" panose="020B0604030504040204" pitchFamily="50" charset="-128"/>
              </a:rPr>
              <a:t>出典　</a:t>
            </a:r>
            <a:r>
              <a:rPr lang="ja-JP" altLang="en-US" sz="1200" dirty="0">
                <a:solidFill>
                  <a:srgbClr val="002060"/>
                </a:solidFill>
                <a:latin typeface="Meiryo UI" panose="020B0604030504040204" pitchFamily="50" charset="-128"/>
                <a:ea typeface="Meiryo UI" panose="020B0604030504040204" pitchFamily="50" charset="-128"/>
              </a:rPr>
              <a:t>とうきょう健康ステーション（東京都ホームページ）</a:t>
            </a:r>
            <a:endParaRPr kumimoji="1" lang="ja-JP" altLang="en-US" sz="1200" dirty="0">
              <a:solidFill>
                <a:srgbClr val="002060"/>
              </a:solidFill>
              <a:latin typeface="Meiryo UI" panose="020B0604030504040204" pitchFamily="50" charset="-128"/>
              <a:ea typeface="Meiryo UI" panose="020B0604030504040204" pitchFamily="50" charset="-128"/>
            </a:endParaRPr>
          </a:p>
        </p:txBody>
      </p:sp>
      <p:sp>
        <p:nvSpPr>
          <p:cNvPr id="7" name="日付プレースホルダー 6">
            <a:extLst>
              <a:ext uri="{FF2B5EF4-FFF2-40B4-BE49-F238E27FC236}">
                <a16:creationId xmlns:a16="http://schemas.microsoft.com/office/drawing/2014/main" id="{CDDD556F-9512-4743-9F8C-375ED73FD8AD}"/>
              </a:ext>
            </a:extLst>
          </p:cNvPr>
          <p:cNvSpPr>
            <a:spLocks noGrp="1"/>
          </p:cNvSpPr>
          <p:nvPr>
            <p:ph type="dt" sz="half" idx="10"/>
          </p:nvPr>
        </p:nvSpPr>
        <p:spPr/>
        <p:txBody>
          <a:bodyPr/>
          <a:lstStyle/>
          <a:p>
            <a:fld id="{3BD40B3D-2A81-4624-9BCA-24D003D2BF5F}" type="datetime1">
              <a:rPr kumimoji="1" lang="ja-JP" altLang="en-US" smtClean="0"/>
              <a:t>2019/3/19</a:t>
            </a:fld>
            <a:endParaRPr kumimoji="1" lang="ja-JP" altLang="en-US"/>
          </a:p>
        </p:txBody>
      </p:sp>
    </p:spTree>
    <p:extLst>
      <p:ext uri="{BB962C8B-B14F-4D97-AF65-F5344CB8AC3E}">
        <p14:creationId xmlns:p14="http://schemas.microsoft.com/office/powerpoint/2010/main" val="3541458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4" y="271019"/>
            <a:ext cx="691927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特定健康診査受診率・受診者数推移（西東京市）</a:t>
            </a:r>
          </a:p>
        </p:txBody>
      </p:sp>
      <p:graphicFrame>
        <p:nvGraphicFramePr>
          <p:cNvPr id="7" name="グラフ 6">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1383973072"/>
              </p:ext>
            </p:extLst>
          </p:nvPr>
        </p:nvGraphicFramePr>
        <p:xfrm>
          <a:off x="281624" y="895546"/>
          <a:ext cx="8443276" cy="5390954"/>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980C9B5C-6D1D-413B-A242-57A8FCB7EE21}"/>
              </a:ext>
            </a:extLst>
          </p:cNvPr>
          <p:cNvSpPr txBox="1"/>
          <p:nvPr/>
        </p:nvSpPr>
        <p:spPr>
          <a:xfrm>
            <a:off x="3308685" y="6372417"/>
            <a:ext cx="4833222"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特定健康診査・特定保健指導実施結果総括表（法定報告）</a:t>
            </a:r>
          </a:p>
        </p:txBody>
      </p:sp>
      <p:sp>
        <p:nvSpPr>
          <p:cNvPr id="5" name="スライド番号プレースホルダー 4"/>
          <p:cNvSpPr>
            <a:spLocks noGrp="1"/>
          </p:cNvSpPr>
          <p:nvPr>
            <p:ph type="sldNum" sz="quarter" idx="12"/>
          </p:nvPr>
        </p:nvSpPr>
        <p:spPr/>
        <p:txBody>
          <a:bodyPr/>
          <a:lstStyle/>
          <a:p>
            <a:fld id="{CD59296B-C8F5-42B7-B355-36DC6C591C5F}" type="slidenum">
              <a:rPr kumimoji="1" lang="ja-JP" altLang="en-US" sz="2000" smtClean="0">
                <a:solidFill>
                  <a:schemeClr val="tx1"/>
                </a:solidFill>
              </a:rPr>
              <a:t>16</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9078C7F6-1A6A-4080-9597-E0D5821471BC}"/>
              </a:ext>
            </a:extLst>
          </p:cNvPr>
          <p:cNvSpPr>
            <a:spLocks noGrp="1"/>
          </p:cNvSpPr>
          <p:nvPr>
            <p:ph type="dt" sz="half" idx="10"/>
          </p:nvPr>
        </p:nvSpPr>
        <p:spPr/>
        <p:txBody>
          <a:bodyPr/>
          <a:lstStyle/>
          <a:p>
            <a:fld id="{34DD2942-5C2B-4644-9454-225F8FC05367}" type="datetime1">
              <a:rPr kumimoji="1" lang="ja-JP" altLang="en-US" smtClean="0"/>
              <a:t>2019/3/19</a:t>
            </a:fld>
            <a:endParaRPr kumimoji="1" lang="ja-JP" altLang="en-US"/>
          </a:p>
        </p:txBody>
      </p:sp>
    </p:spTree>
    <p:extLst>
      <p:ext uri="{BB962C8B-B14F-4D97-AF65-F5344CB8AC3E}">
        <p14:creationId xmlns:p14="http://schemas.microsoft.com/office/powerpoint/2010/main" val="3566815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4" y="271019"/>
            <a:ext cx="691927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特定健康指導実施率・指導者数推移（西東京市）</a:t>
            </a:r>
          </a:p>
        </p:txBody>
      </p:sp>
      <p:graphicFrame>
        <p:nvGraphicFramePr>
          <p:cNvPr id="7" name="グラフ 6">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328472450"/>
              </p:ext>
            </p:extLst>
          </p:nvPr>
        </p:nvGraphicFramePr>
        <p:xfrm>
          <a:off x="281624" y="895546"/>
          <a:ext cx="8443276" cy="5390954"/>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980C9B5C-6D1D-413B-A242-57A8FCB7EE21}"/>
              </a:ext>
            </a:extLst>
          </p:cNvPr>
          <p:cNvSpPr txBox="1"/>
          <p:nvPr/>
        </p:nvSpPr>
        <p:spPr>
          <a:xfrm>
            <a:off x="2935705" y="6444477"/>
            <a:ext cx="494497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特定健康診査・特定保健指導実施結果総括表（法定報告）</a:t>
            </a:r>
          </a:p>
        </p:txBody>
      </p:sp>
      <p:sp>
        <p:nvSpPr>
          <p:cNvPr id="5" name="スライド番号プレースホルダー 4"/>
          <p:cNvSpPr>
            <a:spLocks noGrp="1"/>
          </p:cNvSpPr>
          <p:nvPr>
            <p:ph type="sldNum" sz="quarter" idx="12"/>
          </p:nvPr>
        </p:nvSpPr>
        <p:spPr/>
        <p:txBody>
          <a:bodyPr/>
          <a:lstStyle/>
          <a:p>
            <a:fld id="{CD59296B-C8F5-42B7-B355-36DC6C591C5F}" type="slidenum">
              <a:rPr kumimoji="1" lang="ja-JP" altLang="en-US" sz="2000" smtClean="0">
                <a:solidFill>
                  <a:schemeClr val="tx1"/>
                </a:solidFill>
              </a:rPr>
              <a:t>17</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48A3C976-D851-4FAF-9394-DE3C17272198}"/>
              </a:ext>
            </a:extLst>
          </p:cNvPr>
          <p:cNvSpPr>
            <a:spLocks noGrp="1"/>
          </p:cNvSpPr>
          <p:nvPr>
            <p:ph type="dt" sz="half" idx="10"/>
          </p:nvPr>
        </p:nvSpPr>
        <p:spPr/>
        <p:txBody>
          <a:bodyPr/>
          <a:lstStyle/>
          <a:p>
            <a:fld id="{DE0842CD-4D4B-4164-A00D-0EA53998D537}" type="datetime1">
              <a:rPr kumimoji="1" lang="ja-JP" altLang="en-US" smtClean="0"/>
              <a:t>2019/3/19</a:t>
            </a:fld>
            <a:endParaRPr kumimoji="1" lang="ja-JP" altLang="en-US"/>
          </a:p>
        </p:txBody>
      </p:sp>
    </p:spTree>
    <p:extLst>
      <p:ext uri="{BB962C8B-B14F-4D97-AF65-F5344CB8AC3E}">
        <p14:creationId xmlns:p14="http://schemas.microsoft.com/office/powerpoint/2010/main" val="388890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4" y="271019"/>
            <a:ext cx="691927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メタボリックシンドロームの該当者・予備軍の割合（西東京市）</a:t>
            </a:r>
          </a:p>
        </p:txBody>
      </p:sp>
      <p:sp>
        <p:nvSpPr>
          <p:cNvPr id="8" name="テキスト ボックス 7">
            <a:extLst>
              <a:ext uri="{FF2B5EF4-FFF2-40B4-BE49-F238E27FC236}">
                <a16:creationId xmlns:a16="http://schemas.microsoft.com/office/drawing/2014/main" id="{980C9B5C-6D1D-413B-A242-57A8FCB7EE21}"/>
              </a:ext>
            </a:extLst>
          </p:cNvPr>
          <p:cNvSpPr txBox="1"/>
          <p:nvPr/>
        </p:nvSpPr>
        <p:spPr>
          <a:xfrm>
            <a:off x="3260558" y="6444477"/>
            <a:ext cx="5005137"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特定健康診査・特定保健指導実施結果総括表（法定報告）</a:t>
            </a:r>
          </a:p>
        </p:txBody>
      </p:sp>
      <p:graphicFrame>
        <p:nvGraphicFramePr>
          <p:cNvPr id="9" name="グラフ 8">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155693708"/>
              </p:ext>
            </p:extLst>
          </p:nvPr>
        </p:nvGraphicFramePr>
        <p:xfrm>
          <a:off x="281624" y="895546"/>
          <a:ext cx="8443276" cy="5390954"/>
        </p:xfrm>
        <a:graphic>
          <a:graphicData uri="http://schemas.openxmlformats.org/drawingml/2006/chart">
            <c:chart xmlns:c="http://schemas.openxmlformats.org/drawingml/2006/chart" xmlns:r="http://schemas.openxmlformats.org/officeDocument/2006/relationships" r:id="rId3"/>
          </a:graphicData>
        </a:graphic>
      </p:graphicFrame>
      <p:sp>
        <p:nvSpPr>
          <p:cNvPr id="5" name="スライド番号プレースホルダー 4"/>
          <p:cNvSpPr>
            <a:spLocks noGrp="1"/>
          </p:cNvSpPr>
          <p:nvPr>
            <p:ph type="sldNum" sz="quarter" idx="12"/>
          </p:nvPr>
        </p:nvSpPr>
        <p:spPr/>
        <p:txBody>
          <a:bodyPr/>
          <a:lstStyle/>
          <a:p>
            <a:fld id="{CD59296B-C8F5-42B7-B355-36DC6C591C5F}" type="slidenum">
              <a:rPr kumimoji="1" lang="ja-JP" altLang="en-US" sz="2000" smtClean="0">
                <a:solidFill>
                  <a:schemeClr val="tx1"/>
                </a:solidFill>
              </a:rPr>
              <a:t>18</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3FBF6569-324C-4D66-9888-8E748B00FAEE}"/>
              </a:ext>
            </a:extLst>
          </p:cNvPr>
          <p:cNvSpPr>
            <a:spLocks noGrp="1"/>
          </p:cNvSpPr>
          <p:nvPr>
            <p:ph type="dt" sz="half" idx="10"/>
          </p:nvPr>
        </p:nvSpPr>
        <p:spPr/>
        <p:txBody>
          <a:bodyPr/>
          <a:lstStyle/>
          <a:p>
            <a:fld id="{079BC2E3-2F7D-4739-AE9F-96EA748F6370}" type="datetime1">
              <a:rPr kumimoji="1" lang="ja-JP" altLang="en-US" smtClean="0"/>
              <a:t>2019/3/19</a:t>
            </a:fld>
            <a:endParaRPr kumimoji="1" lang="ja-JP" altLang="en-US"/>
          </a:p>
        </p:txBody>
      </p:sp>
    </p:spTree>
    <p:extLst>
      <p:ext uri="{BB962C8B-B14F-4D97-AF65-F5344CB8AC3E}">
        <p14:creationId xmlns:p14="http://schemas.microsoft.com/office/powerpoint/2010/main" val="2540542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EC9871D0-ECD5-492A-9092-230DF67BF989}"/>
              </a:ext>
            </a:extLst>
          </p:cNvPr>
          <p:cNvSpPr txBox="1"/>
          <p:nvPr/>
        </p:nvSpPr>
        <p:spPr>
          <a:xfrm>
            <a:off x="1578476" y="6350983"/>
            <a:ext cx="6629400" cy="307777"/>
          </a:xfrm>
          <a:prstGeom prst="rect">
            <a:avLst/>
          </a:prstGeom>
          <a:noFill/>
        </p:spPr>
        <p:txBody>
          <a:bodyPr wrap="square" rtlCol="0">
            <a:spAutoFit/>
          </a:bodyPr>
          <a:lstStyle/>
          <a:p>
            <a:pPr algn="r"/>
            <a:r>
              <a:rPr kumimoji="1" lang="ja-JP" altLang="en-US" sz="1400" dirty="0">
                <a:latin typeface="Meiryo UI" panose="020B0604030504040204" pitchFamily="50" charset="-128"/>
                <a:ea typeface="Meiryo UI" panose="020B0604030504040204" pitchFamily="50" charset="-128"/>
              </a:rPr>
              <a:t>出典　東京の歯科保健（東京都　平成</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p>
        </p:txBody>
      </p:sp>
      <p:graphicFrame>
        <p:nvGraphicFramePr>
          <p:cNvPr id="7" name="コンテンツ プレースホルダー 15"/>
          <p:cNvGraphicFramePr>
            <a:graphicFrameLocks/>
          </p:cNvGraphicFramePr>
          <p:nvPr>
            <p:extLst>
              <p:ext uri="{D42A27DB-BD31-4B8C-83A1-F6EECF244321}">
                <p14:modId xmlns:p14="http://schemas.microsoft.com/office/powerpoint/2010/main" val="698906114"/>
              </p:ext>
            </p:extLst>
          </p:nvPr>
        </p:nvGraphicFramePr>
        <p:xfrm>
          <a:off x="782053" y="1479884"/>
          <a:ext cx="7425823" cy="4504991"/>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48A4096E-05D0-4502-950A-6320D5D9BA95}"/>
              </a:ext>
            </a:extLst>
          </p:cNvPr>
          <p:cNvSpPr txBox="1"/>
          <p:nvPr/>
        </p:nvSpPr>
        <p:spPr>
          <a:xfrm>
            <a:off x="413971" y="559777"/>
            <a:ext cx="691927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むし歯（う歯）のない３歳児の割合</a:t>
            </a:r>
          </a:p>
        </p:txBody>
      </p:sp>
      <p:sp>
        <p:nvSpPr>
          <p:cNvPr id="9" name="テキスト ボックス 7"/>
          <p:cNvSpPr txBox="1"/>
          <p:nvPr/>
        </p:nvSpPr>
        <p:spPr>
          <a:xfrm>
            <a:off x="7079170" y="1209134"/>
            <a:ext cx="1494744" cy="27075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p>
        </p:txBody>
      </p:sp>
      <p:sp>
        <p:nvSpPr>
          <p:cNvPr id="4" name="スライド番号プレースホルダー 3"/>
          <p:cNvSpPr>
            <a:spLocks noGrp="1"/>
          </p:cNvSpPr>
          <p:nvPr>
            <p:ph type="sldNum" sz="quarter" idx="12"/>
          </p:nvPr>
        </p:nvSpPr>
        <p:spPr/>
        <p:txBody>
          <a:bodyPr/>
          <a:lstStyle/>
          <a:p>
            <a:fld id="{CD59296B-C8F5-42B7-B355-36DC6C591C5F}" type="slidenum">
              <a:rPr kumimoji="1" lang="ja-JP" altLang="en-US" sz="2000" smtClean="0">
                <a:solidFill>
                  <a:schemeClr val="tx1"/>
                </a:solidFill>
              </a:rPr>
              <a:t>19</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E756210C-8B52-4143-A676-5CD47B9096CC}"/>
              </a:ext>
            </a:extLst>
          </p:cNvPr>
          <p:cNvSpPr>
            <a:spLocks noGrp="1"/>
          </p:cNvSpPr>
          <p:nvPr>
            <p:ph type="dt" sz="half" idx="10"/>
          </p:nvPr>
        </p:nvSpPr>
        <p:spPr/>
        <p:txBody>
          <a:bodyPr/>
          <a:lstStyle/>
          <a:p>
            <a:fld id="{7078AE94-BFC6-4AF1-B450-35F54C6393E5}" type="datetime1">
              <a:rPr kumimoji="1" lang="ja-JP" altLang="en-US" smtClean="0"/>
              <a:t>2019/3/19</a:t>
            </a:fld>
            <a:endParaRPr kumimoji="1" lang="ja-JP" altLang="en-US"/>
          </a:p>
        </p:txBody>
      </p:sp>
    </p:spTree>
    <p:extLst>
      <p:ext uri="{BB962C8B-B14F-4D97-AF65-F5344CB8AC3E}">
        <p14:creationId xmlns:p14="http://schemas.microsoft.com/office/powerpoint/2010/main" val="3811077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9600"/>
            <a:ext cx="7886700" cy="1325563"/>
          </a:xfrm>
        </p:spPr>
        <p:txBody>
          <a:bodyPr>
            <a:normAutofit/>
          </a:bodyPr>
          <a:lstStyle/>
          <a:p>
            <a:r>
              <a:rPr kumimoji="1" lang="ja-JP" altLang="en-US" sz="2000" dirty="0">
                <a:latin typeface="Meiryo UI" panose="020B0604030504040204" pitchFamily="50" charset="-128"/>
                <a:ea typeface="Meiryo UI" panose="020B0604030504040204" pitchFamily="50" charset="-128"/>
              </a:rPr>
              <a:t>健康づくり推進プラン後期計画（健康都市プログラム）</a:t>
            </a:r>
            <a:r>
              <a:rPr kumimoji="1" lang="en-US" altLang="ja-JP" sz="2000" dirty="0">
                <a:latin typeface="Meiryo UI" panose="020B0604030504040204" pitchFamily="50" charset="-128"/>
                <a:ea typeface="Meiryo UI" panose="020B0604030504040204" pitchFamily="50" charset="-128"/>
              </a:rPr>
              <a:t/>
            </a:r>
            <a:br>
              <a:rPr kumimoji="1" lang="en-US" altLang="ja-JP" sz="2000" dirty="0">
                <a:latin typeface="Meiryo UI" panose="020B0604030504040204" pitchFamily="50" charset="-128"/>
                <a:ea typeface="Meiryo UI" panose="020B0604030504040204" pitchFamily="50" charset="-128"/>
              </a:rPr>
            </a:br>
            <a:r>
              <a:rPr kumimoji="1" lang="ja-JP" altLang="en-US" sz="2000" dirty="0">
                <a:latin typeface="Meiryo UI" panose="020B0604030504040204" pitchFamily="50" charset="-128"/>
                <a:ea typeface="Meiryo UI" panose="020B0604030504040204" pitchFamily="50" charset="-128"/>
              </a:rPr>
              <a:t>配布状況について</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104260334"/>
              </p:ext>
            </p:extLst>
          </p:nvPr>
        </p:nvGraphicFramePr>
        <p:xfrm>
          <a:off x="628650" y="968795"/>
          <a:ext cx="7886700" cy="2834640"/>
        </p:xfrm>
        <a:graphic>
          <a:graphicData uri="http://schemas.openxmlformats.org/drawingml/2006/table">
            <a:tbl>
              <a:tblPr firstRow="1" bandRow="1">
                <a:tableStyleId>{5C22544A-7EE6-4342-B048-85BDC9FD1C3A}</a:tableStyleId>
              </a:tblPr>
              <a:tblGrid>
                <a:gridCol w="6373729">
                  <a:extLst>
                    <a:ext uri="{9D8B030D-6E8A-4147-A177-3AD203B41FA5}">
                      <a16:colId xmlns:a16="http://schemas.microsoft.com/office/drawing/2014/main" val="99434762"/>
                    </a:ext>
                  </a:extLst>
                </a:gridCol>
                <a:gridCol w="1512971">
                  <a:extLst>
                    <a:ext uri="{9D8B030D-6E8A-4147-A177-3AD203B41FA5}">
                      <a16:colId xmlns:a16="http://schemas.microsoft.com/office/drawing/2014/main" val="1564255027"/>
                    </a:ext>
                  </a:extLst>
                </a:gridCol>
              </a:tblGrid>
              <a:tr h="356257">
                <a:tc>
                  <a:txBody>
                    <a:bodyPr/>
                    <a:lstStyle/>
                    <a:p>
                      <a:pPr algn="ctr"/>
                      <a:r>
                        <a:rPr kumimoji="1" lang="ja-JP" altLang="en-US" dirty="0"/>
                        <a:t>健康づくり推進プラン後期計画（健康都市プログラム）</a:t>
                      </a:r>
                    </a:p>
                  </a:txBody>
                  <a:tcPr/>
                </a:tc>
                <a:tc>
                  <a:txBody>
                    <a:bodyPr/>
                    <a:lstStyle/>
                    <a:p>
                      <a:pPr algn="ctr"/>
                      <a:r>
                        <a:rPr kumimoji="1" lang="en-US" altLang="ja-JP" dirty="0"/>
                        <a:t>200</a:t>
                      </a:r>
                      <a:endParaRPr kumimoji="1" lang="ja-JP" altLang="en-US" dirty="0"/>
                    </a:p>
                  </a:txBody>
                  <a:tcPr/>
                </a:tc>
                <a:extLst>
                  <a:ext uri="{0D108BD9-81ED-4DB2-BD59-A6C34878D82A}">
                    <a16:rowId xmlns:a16="http://schemas.microsoft.com/office/drawing/2014/main" val="3158004341"/>
                  </a:ext>
                </a:extLst>
              </a:tr>
              <a:tr h="356257">
                <a:tc>
                  <a:txBody>
                    <a:bodyPr/>
                    <a:lstStyle/>
                    <a:p>
                      <a:r>
                        <a:rPr kumimoji="1" lang="ja-JP" altLang="en-US" sz="1600" dirty="0"/>
                        <a:t>市議会議員</a:t>
                      </a:r>
                    </a:p>
                  </a:txBody>
                  <a:tcPr/>
                </a:tc>
                <a:tc>
                  <a:txBody>
                    <a:bodyPr/>
                    <a:lstStyle/>
                    <a:p>
                      <a:pPr algn="ctr"/>
                      <a:r>
                        <a:rPr kumimoji="1" lang="en-US" altLang="ja-JP" dirty="0"/>
                        <a:t>35</a:t>
                      </a:r>
                      <a:endParaRPr kumimoji="1" lang="ja-JP" altLang="en-US" dirty="0"/>
                    </a:p>
                  </a:txBody>
                  <a:tcPr/>
                </a:tc>
                <a:extLst>
                  <a:ext uri="{0D108BD9-81ED-4DB2-BD59-A6C34878D82A}">
                    <a16:rowId xmlns:a16="http://schemas.microsoft.com/office/drawing/2014/main" val="1858176035"/>
                  </a:ext>
                </a:extLst>
              </a:tr>
              <a:tr h="356257">
                <a:tc>
                  <a:txBody>
                    <a:bodyPr/>
                    <a:lstStyle/>
                    <a:p>
                      <a:r>
                        <a:rPr kumimoji="1" lang="ja-JP" altLang="en-US" sz="1600" dirty="0"/>
                        <a:t>健康づくり推進協議会委員</a:t>
                      </a:r>
                    </a:p>
                  </a:txBody>
                  <a:tcPr/>
                </a:tc>
                <a:tc>
                  <a:txBody>
                    <a:bodyPr/>
                    <a:lstStyle/>
                    <a:p>
                      <a:pPr algn="ctr"/>
                      <a:r>
                        <a:rPr kumimoji="1" lang="en-US" altLang="ja-JP" dirty="0"/>
                        <a:t>15</a:t>
                      </a:r>
                    </a:p>
                  </a:txBody>
                  <a:tcPr/>
                </a:tc>
                <a:extLst>
                  <a:ext uri="{0D108BD9-81ED-4DB2-BD59-A6C34878D82A}">
                    <a16:rowId xmlns:a16="http://schemas.microsoft.com/office/drawing/2014/main" val="270162581"/>
                  </a:ext>
                </a:extLst>
              </a:tr>
              <a:tr h="623450">
                <a:tc>
                  <a:txBody>
                    <a:bodyPr/>
                    <a:lstStyle/>
                    <a:p>
                      <a:r>
                        <a:rPr kumimoji="1" lang="ja-JP" altLang="en-US" sz="1600" dirty="0"/>
                        <a:t>首脳部会議構成員・庁内全</a:t>
                      </a:r>
                      <a:r>
                        <a:rPr kumimoji="1" lang="en-US" altLang="ja-JP" sz="1600" dirty="0"/>
                        <a:t>10</a:t>
                      </a:r>
                      <a:r>
                        <a:rPr kumimoji="1" lang="ja-JP" altLang="en-US" sz="1600" dirty="0"/>
                        <a:t>部署・情報公開コーナー</a:t>
                      </a:r>
                      <a:endParaRPr kumimoji="1" lang="en-US" altLang="ja-JP" sz="1600" dirty="0"/>
                    </a:p>
                    <a:p>
                      <a:r>
                        <a:rPr kumimoji="1" lang="ja-JP" altLang="en-US" sz="1600" dirty="0"/>
                        <a:t>中央図書館（地域行政資料室）</a:t>
                      </a:r>
                    </a:p>
                  </a:txBody>
                  <a:tcPr/>
                </a:tc>
                <a:tc>
                  <a:txBody>
                    <a:bodyPr/>
                    <a:lstStyle/>
                    <a:p>
                      <a:pPr algn="ctr"/>
                      <a:r>
                        <a:rPr kumimoji="1" lang="en-US" altLang="ja-JP" dirty="0"/>
                        <a:t>77</a:t>
                      </a:r>
                    </a:p>
                    <a:p>
                      <a:pPr algn="ctr"/>
                      <a:endParaRPr kumimoji="1" lang="ja-JP" altLang="en-US" dirty="0"/>
                    </a:p>
                  </a:txBody>
                  <a:tcPr/>
                </a:tc>
                <a:extLst>
                  <a:ext uri="{0D108BD9-81ED-4DB2-BD59-A6C34878D82A}">
                    <a16:rowId xmlns:a16="http://schemas.microsoft.com/office/drawing/2014/main" val="1488571137"/>
                  </a:ext>
                </a:extLst>
              </a:tr>
              <a:tr h="356257">
                <a:tc>
                  <a:txBody>
                    <a:bodyPr/>
                    <a:lstStyle/>
                    <a:p>
                      <a:r>
                        <a:rPr kumimoji="1" lang="ja-JP" altLang="en-US" sz="1600" dirty="0"/>
                        <a:t>西東京市社会福祉協議会</a:t>
                      </a:r>
                    </a:p>
                  </a:txBody>
                  <a:tcPr/>
                </a:tc>
                <a:tc>
                  <a:txBody>
                    <a:bodyPr/>
                    <a:lstStyle/>
                    <a:p>
                      <a:pPr algn="ctr"/>
                      <a:r>
                        <a:rPr kumimoji="1" lang="en-US" altLang="ja-JP" dirty="0"/>
                        <a:t>1</a:t>
                      </a:r>
                    </a:p>
                  </a:txBody>
                  <a:tcPr/>
                </a:tc>
                <a:extLst>
                  <a:ext uri="{0D108BD9-81ED-4DB2-BD59-A6C34878D82A}">
                    <a16:rowId xmlns:a16="http://schemas.microsoft.com/office/drawing/2014/main" val="3224671121"/>
                  </a:ext>
                </a:extLst>
              </a:tr>
              <a:tr h="356257">
                <a:tc>
                  <a:txBody>
                    <a:bodyPr/>
                    <a:lstStyle/>
                    <a:p>
                      <a:r>
                        <a:rPr kumimoji="1" lang="ja-JP" altLang="en-US" sz="1600" dirty="0"/>
                        <a:t>多摩小平保健所　他</a:t>
                      </a:r>
                    </a:p>
                  </a:txBody>
                  <a:tcPr/>
                </a:tc>
                <a:tc>
                  <a:txBody>
                    <a:bodyPr/>
                    <a:lstStyle/>
                    <a:p>
                      <a:pPr algn="ctr"/>
                      <a:r>
                        <a:rPr kumimoji="1" lang="en-US" altLang="ja-JP" dirty="0"/>
                        <a:t>6</a:t>
                      </a:r>
                      <a:endParaRPr kumimoji="1" lang="ja-JP" altLang="en-US" dirty="0"/>
                    </a:p>
                  </a:txBody>
                  <a:tcPr/>
                </a:tc>
                <a:extLst>
                  <a:ext uri="{0D108BD9-81ED-4DB2-BD59-A6C34878D82A}">
                    <a16:rowId xmlns:a16="http://schemas.microsoft.com/office/drawing/2014/main" val="3869014773"/>
                  </a:ext>
                </a:extLst>
              </a:tr>
              <a:tr h="356257">
                <a:tc>
                  <a:txBody>
                    <a:bodyPr/>
                    <a:lstStyle/>
                    <a:p>
                      <a:pPr algn="r"/>
                      <a:r>
                        <a:rPr kumimoji="1" lang="ja-JP" altLang="en-US" dirty="0"/>
                        <a:t>残数</a:t>
                      </a:r>
                    </a:p>
                  </a:txBody>
                  <a:tcPr/>
                </a:tc>
                <a:tc>
                  <a:txBody>
                    <a:bodyPr/>
                    <a:lstStyle/>
                    <a:p>
                      <a:pPr algn="ctr"/>
                      <a:r>
                        <a:rPr kumimoji="1" lang="en-US" altLang="ja-JP" dirty="0"/>
                        <a:t>66</a:t>
                      </a:r>
                      <a:endParaRPr kumimoji="1" lang="ja-JP" altLang="en-US" dirty="0"/>
                    </a:p>
                  </a:txBody>
                  <a:tcPr/>
                </a:tc>
                <a:extLst>
                  <a:ext uri="{0D108BD9-81ED-4DB2-BD59-A6C34878D82A}">
                    <a16:rowId xmlns:a16="http://schemas.microsoft.com/office/drawing/2014/main" val="379937379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68761667"/>
              </p:ext>
            </p:extLst>
          </p:nvPr>
        </p:nvGraphicFramePr>
        <p:xfrm>
          <a:off x="628650" y="3979277"/>
          <a:ext cx="7886700" cy="2594777"/>
        </p:xfrm>
        <a:graphic>
          <a:graphicData uri="http://schemas.openxmlformats.org/drawingml/2006/table">
            <a:tbl>
              <a:tblPr firstRow="1" bandRow="1">
                <a:tableStyleId>{5C22544A-7EE6-4342-B048-85BDC9FD1C3A}</a:tableStyleId>
              </a:tblPr>
              <a:tblGrid>
                <a:gridCol w="6373729">
                  <a:extLst>
                    <a:ext uri="{9D8B030D-6E8A-4147-A177-3AD203B41FA5}">
                      <a16:colId xmlns:a16="http://schemas.microsoft.com/office/drawing/2014/main" val="843111128"/>
                    </a:ext>
                  </a:extLst>
                </a:gridCol>
                <a:gridCol w="1512971">
                  <a:extLst>
                    <a:ext uri="{9D8B030D-6E8A-4147-A177-3AD203B41FA5}">
                      <a16:colId xmlns:a16="http://schemas.microsoft.com/office/drawing/2014/main" val="973468788"/>
                    </a:ext>
                  </a:extLst>
                </a:gridCol>
              </a:tblGrid>
              <a:tr h="4002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概要版</a:t>
                      </a:r>
                    </a:p>
                  </a:txBody>
                  <a:tcPr/>
                </a:tc>
                <a:tc>
                  <a:txBody>
                    <a:bodyPr/>
                    <a:lstStyle/>
                    <a:p>
                      <a:pPr algn="ctr"/>
                      <a:r>
                        <a:rPr kumimoji="1" lang="en-US" altLang="ja-JP" dirty="0"/>
                        <a:t>1,300</a:t>
                      </a:r>
                      <a:endParaRPr kumimoji="1" lang="ja-JP" altLang="en-US" dirty="0"/>
                    </a:p>
                  </a:txBody>
                  <a:tcPr/>
                </a:tc>
                <a:extLst>
                  <a:ext uri="{0D108BD9-81ED-4DB2-BD59-A6C34878D82A}">
                    <a16:rowId xmlns:a16="http://schemas.microsoft.com/office/drawing/2014/main" val="1841055088"/>
                  </a:ext>
                </a:extLst>
              </a:tr>
              <a:tr h="344484">
                <a:tc>
                  <a:txBody>
                    <a:bodyPr/>
                    <a:lstStyle/>
                    <a:p>
                      <a:r>
                        <a:rPr kumimoji="1" lang="ja-JP" altLang="en-US" sz="1600" dirty="0"/>
                        <a:t>庁内関係部署</a:t>
                      </a:r>
                    </a:p>
                  </a:txBody>
                  <a:tcPr/>
                </a:tc>
                <a:tc>
                  <a:txBody>
                    <a:bodyPr/>
                    <a:lstStyle/>
                    <a:p>
                      <a:pPr algn="ctr"/>
                      <a:r>
                        <a:rPr kumimoji="1" lang="en-US" altLang="ja-JP" dirty="0"/>
                        <a:t>130</a:t>
                      </a:r>
                      <a:endParaRPr kumimoji="1" lang="ja-JP" altLang="en-US" dirty="0"/>
                    </a:p>
                  </a:txBody>
                  <a:tcPr/>
                </a:tc>
                <a:extLst>
                  <a:ext uri="{0D108BD9-81ED-4DB2-BD59-A6C34878D82A}">
                    <a16:rowId xmlns:a16="http://schemas.microsoft.com/office/drawing/2014/main" val="2310009895"/>
                  </a:ext>
                </a:extLst>
              </a:tr>
              <a:tr h="344484">
                <a:tc>
                  <a:txBody>
                    <a:bodyPr/>
                    <a:lstStyle/>
                    <a:p>
                      <a:r>
                        <a:rPr kumimoji="1" lang="ja-JP" altLang="en-US" sz="1600" dirty="0"/>
                        <a:t>ささえあいネットワーク懇話会</a:t>
                      </a:r>
                    </a:p>
                  </a:txBody>
                  <a:tcPr/>
                </a:tc>
                <a:tc>
                  <a:txBody>
                    <a:bodyPr/>
                    <a:lstStyle/>
                    <a:p>
                      <a:pPr algn="ctr"/>
                      <a:r>
                        <a:rPr kumimoji="1" lang="en-US" altLang="ja-JP" dirty="0"/>
                        <a:t>211</a:t>
                      </a:r>
                      <a:endParaRPr kumimoji="1" lang="ja-JP" altLang="en-US" dirty="0"/>
                    </a:p>
                  </a:txBody>
                  <a:tcPr/>
                </a:tc>
                <a:extLst>
                  <a:ext uri="{0D108BD9-81ED-4DB2-BD59-A6C34878D82A}">
                    <a16:rowId xmlns:a16="http://schemas.microsoft.com/office/drawing/2014/main" val="2037624612"/>
                  </a:ext>
                </a:extLst>
              </a:tr>
              <a:tr h="344484">
                <a:tc>
                  <a:txBody>
                    <a:bodyPr/>
                    <a:lstStyle/>
                    <a:p>
                      <a:r>
                        <a:rPr kumimoji="1" lang="ja-JP" altLang="en-US" sz="1600" dirty="0"/>
                        <a:t>栄養自主グループ・食育出前講座</a:t>
                      </a:r>
                    </a:p>
                  </a:txBody>
                  <a:tcPr/>
                </a:tc>
                <a:tc>
                  <a:txBody>
                    <a:bodyPr/>
                    <a:lstStyle/>
                    <a:p>
                      <a:pPr algn="ctr"/>
                      <a:r>
                        <a:rPr kumimoji="1" lang="en-US" altLang="ja-JP" dirty="0"/>
                        <a:t>200</a:t>
                      </a:r>
                      <a:endParaRPr kumimoji="1" lang="ja-JP" altLang="en-US" dirty="0"/>
                    </a:p>
                  </a:txBody>
                  <a:tcPr/>
                </a:tc>
                <a:extLst>
                  <a:ext uri="{0D108BD9-81ED-4DB2-BD59-A6C34878D82A}">
                    <a16:rowId xmlns:a16="http://schemas.microsoft.com/office/drawing/2014/main" val="1856877351"/>
                  </a:ext>
                </a:extLst>
              </a:tr>
              <a:tr h="3444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健康教育（依頼も含む）・西東京市しゃきしゃき体操リーダー</a:t>
                      </a:r>
                    </a:p>
                  </a:txBody>
                  <a:tcPr/>
                </a:tc>
                <a:tc>
                  <a:txBody>
                    <a:bodyPr/>
                    <a:lstStyle/>
                    <a:p>
                      <a:pPr algn="ctr"/>
                      <a:r>
                        <a:rPr kumimoji="1" lang="en-US" altLang="ja-JP" dirty="0"/>
                        <a:t>180</a:t>
                      </a:r>
                      <a:endParaRPr kumimoji="1" lang="ja-JP" altLang="en-US" dirty="0"/>
                    </a:p>
                  </a:txBody>
                  <a:tcPr/>
                </a:tc>
                <a:extLst>
                  <a:ext uri="{0D108BD9-81ED-4DB2-BD59-A6C34878D82A}">
                    <a16:rowId xmlns:a16="http://schemas.microsoft.com/office/drawing/2014/main" val="378476694"/>
                  </a:ext>
                </a:extLst>
              </a:tr>
              <a:tr h="344484">
                <a:tc>
                  <a:txBody>
                    <a:bodyPr/>
                    <a:lstStyle/>
                    <a:p>
                      <a:r>
                        <a:rPr kumimoji="1" lang="ja-JP" altLang="en-US" sz="1600" dirty="0"/>
                        <a:t>その他</a:t>
                      </a:r>
                    </a:p>
                  </a:txBody>
                  <a:tcPr/>
                </a:tc>
                <a:tc>
                  <a:txBody>
                    <a:bodyPr/>
                    <a:lstStyle/>
                    <a:p>
                      <a:pPr algn="ctr"/>
                      <a:r>
                        <a:rPr kumimoji="1" lang="en-US" altLang="ja-JP" dirty="0"/>
                        <a:t>110</a:t>
                      </a:r>
                      <a:endParaRPr kumimoji="1" lang="ja-JP" altLang="en-US" dirty="0"/>
                    </a:p>
                  </a:txBody>
                  <a:tcPr/>
                </a:tc>
                <a:extLst>
                  <a:ext uri="{0D108BD9-81ED-4DB2-BD59-A6C34878D82A}">
                    <a16:rowId xmlns:a16="http://schemas.microsoft.com/office/drawing/2014/main" val="4202761318"/>
                  </a:ext>
                </a:extLst>
              </a:tr>
              <a:tr h="344484">
                <a:tc>
                  <a:txBody>
                    <a:bodyPr/>
                    <a:lstStyle/>
                    <a:p>
                      <a:pPr algn="r"/>
                      <a:r>
                        <a:rPr kumimoji="1" lang="ja-JP" altLang="en-US" dirty="0"/>
                        <a:t>残数</a:t>
                      </a:r>
                    </a:p>
                  </a:txBody>
                  <a:tcPr/>
                </a:tc>
                <a:tc>
                  <a:txBody>
                    <a:bodyPr/>
                    <a:lstStyle/>
                    <a:p>
                      <a:pPr algn="ctr"/>
                      <a:r>
                        <a:rPr kumimoji="1" lang="en-US" altLang="ja-JP" dirty="0"/>
                        <a:t>469</a:t>
                      </a:r>
                    </a:p>
                  </a:txBody>
                  <a:tcPr/>
                </a:tc>
                <a:extLst>
                  <a:ext uri="{0D108BD9-81ED-4DB2-BD59-A6C34878D82A}">
                    <a16:rowId xmlns:a16="http://schemas.microsoft.com/office/drawing/2014/main" val="1744085270"/>
                  </a:ext>
                </a:extLst>
              </a:tr>
            </a:tbl>
          </a:graphicData>
        </a:graphic>
      </p:graphicFrame>
      <p:sp>
        <p:nvSpPr>
          <p:cNvPr id="10" name="スライド番号プレースホルダー 9"/>
          <p:cNvSpPr>
            <a:spLocks noGrp="1"/>
          </p:cNvSpPr>
          <p:nvPr>
            <p:ph type="sldNum" sz="quarter" idx="12"/>
          </p:nvPr>
        </p:nvSpPr>
        <p:spPr>
          <a:xfrm>
            <a:off x="6794834" y="6384771"/>
            <a:ext cx="2057400" cy="365125"/>
          </a:xfrm>
        </p:spPr>
        <p:txBody>
          <a:bodyPr/>
          <a:lstStyle/>
          <a:p>
            <a:fld id="{CD59296B-C8F5-42B7-B355-36DC6C591C5F}" type="slidenum">
              <a:rPr kumimoji="1" lang="ja-JP" altLang="en-US" sz="2000" smtClean="0">
                <a:solidFill>
                  <a:schemeClr val="tx1"/>
                </a:solidFill>
              </a:rPr>
              <a:t>2</a:t>
            </a:fld>
            <a:endParaRPr kumimoji="1" lang="ja-JP" altLang="en-US" sz="2000" dirty="0">
              <a:solidFill>
                <a:schemeClr val="tx1"/>
              </a:solidFill>
            </a:endParaRPr>
          </a:p>
        </p:txBody>
      </p:sp>
      <p:sp>
        <p:nvSpPr>
          <p:cNvPr id="3" name="日付プレースホルダー 2">
            <a:extLst>
              <a:ext uri="{FF2B5EF4-FFF2-40B4-BE49-F238E27FC236}">
                <a16:creationId xmlns:a16="http://schemas.microsoft.com/office/drawing/2014/main" id="{3DE54F11-49FD-4A18-B019-2336DFF8836C}"/>
              </a:ext>
            </a:extLst>
          </p:cNvPr>
          <p:cNvSpPr>
            <a:spLocks noGrp="1"/>
          </p:cNvSpPr>
          <p:nvPr>
            <p:ph type="dt" sz="half" idx="10"/>
          </p:nvPr>
        </p:nvSpPr>
        <p:spPr/>
        <p:txBody>
          <a:bodyPr/>
          <a:lstStyle/>
          <a:p>
            <a:fld id="{E761D512-5394-4D9E-8C8B-62CF4671E5D3}" type="datetime1">
              <a:rPr kumimoji="1" lang="ja-JP" altLang="en-US" smtClean="0"/>
              <a:t>2019/3/19</a:t>
            </a:fld>
            <a:endParaRPr kumimoji="1" lang="ja-JP" altLang="en-US"/>
          </a:p>
        </p:txBody>
      </p:sp>
    </p:spTree>
    <p:extLst>
      <p:ext uri="{BB962C8B-B14F-4D97-AF65-F5344CB8AC3E}">
        <p14:creationId xmlns:p14="http://schemas.microsoft.com/office/powerpoint/2010/main" val="2088875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8A4096E-05D0-4502-950A-6320D5D9BA95}"/>
              </a:ext>
            </a:extLst>
          </p:cNvPr>
          <p:cNvSpPr txBox="1"/>
          <p:nvPr/>
        </p:nvSpPr>
        <p:spPr>
          <a:xfrm>
            <a:off x="309196" y="203201"/>
            <a:ext cx="6919276" cy="707886"/>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12</a:t>
            </a:r>
            <a:r>
              <a:rPr kumimoji="1" lang="ja-JP" altLang="en-US" sz="2000" dirty="0">
                <a:latin typeface="Meiryo UI" panose="020B0604030504040204" pitchFamily="50" charset="-128"/>
                <a:ea typeface="Meiryo UI" panose="020B0604030504040204" pitchFamily="50" charset="-128"/>
              </a:rPr>
              <a:t>歳児の一人平均むし歯の本数</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～中学校１年生　</a:t>
            </a:r>
            <a:r>
              <a:rPr kumimoji="1" lang="en-US" altLang="ja-JP" sz="2000" dirty="0">
                <a:latin typeface="Meiryo UI" panose="020B0604030504040204" pitchFamily="50" charset="-128"/>
                <a:ea typeface="Meiryo UI" panose="020B0604030504040204" pitchFamily="50" charset="-128"/>
              </a:rPr>
              <a:t>DMFT</a:t>
            </a:r>
            <a:r>
              <a:rPr kumimoji="1" lang="ja-JP" altLang="en-US" sz="2000" dirty="0">
                <a:latin typeface="Meiryo UI" panose="020B0604030504040204" pitchFamily="50" charset="-128"/>
                <a:ea typeface="Meiryo UI" panose="020B0604030504040204" pitchFamily="50" charset="-128"/>
              </a:rPr>
              <a:t>指数～</a:t>
            </a:r>
          </a:p>
        </p:txBody>
      </p:sp>
      <p:graphicFrame>
        <p:nvGraphicFramePr>
          <p:cNvPr id="3" name="コンテンツ プレースホルダー 15"/>
          <p:cNvGraphicFramePr>
            <a:graphicFrameLocks/>
          </p:cNvGraphicFramePr>
          <p:nvPr>
            <p:extLst>
              <p:ext uri="{D42A27DB-BD31-4B8C-83A1-F6EECF244321}">
                <p14:modId xmlns:p14="http://schemas.microsoft.com/office/powerpoint/2010/main" val="2842694955"/>
              </p:ext>
            </p:extLst>
          </p:nvPr>
        </p:nvGraphicFramePr>
        <p:xfrm>
          <a:off x="570086" y="1085850"/>
          <a:ext cx="8003827" cy="4899025"/>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7"/>
          <p:cNvSpPr txBox="1"/>
          <p:nvPr/>
        </p:nvSpPr>
        <p:spPr>
          <a:xfrm>
            <a:off x="7079170" y="1209134"/>
            <a:ext cx="1494744"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単位（本）</a:t>
            </a:r>
          </a:p>
        </p:txBody>
      </p:sp>
      <p:sp>
        <p:nvSpPr>
          <p:cNvPr id="5" name="テキスト ボックス 4">
            <a:extLst>
              <a:ext uri="{FF2B5EF4-FFF2-40B4-BE49-F238E27FC236}">
                <a16:creationId xmlns:a16="http://schemas.microsoft.com/office/drawing/2014/main" id="{980C9B5C-6D1D-413B-A242-57A8FCB7EE21}"/>
              </a:ext>
            </a:extLst>
          </p:cNvPr>
          <p:cNvSpPr txBox="1"/>
          <p:nvPr/>
        </p:nvSpPr>
        <p:spPr>
          <a:xfrm>
            <a:off x="4178369" y="6316080"/>
            <a:ext cx="3648173" cy="276999"/>
          </a:xfrm>
          <a:prstGeom prst="rect">
            <a:avLst/>
          </a:prstGeom>
          <a:noFill/>
        </p:spPr>
        <p:txBody>
          <a:bodyPr wrap="square" rtlCol="0">
            <a:spAutoFit/>
          </a:bodyPr>
          <a:lstStyle/>
          <a:p>
            <a:pPr algn="r"/>
            <a:r>
              <a:rPr kumimoji="1" lang="ja-JP" altLang="en-US" sz="1200" dirty="0">
                <a:latin typeface="Meiryo UI" panose="020B0604030504040204" pitchFamily="50" charset="-128"/>
                <a:ea typeface="Meiryo UI" panose="020B0604030504040204" pitchFamily="50" charset="-128"/>
              </a:rPr>
              <a:t>出典　東京都の学校保健統計書</a:t>
            </a:r>
          </a:p>
        </p:txBody>
      </p:sp>
      <p:sp>
        <p:nvSpPr>
          <p:cNvPr id="8" name="スライド番号プレースホルダー 7"/>
          <p:cNvSpPr>
            <a:spLocks noGrp="1"/>
          </p:cNvSpPr>
          <p:nvPr>
            <p:ph type="sldNum" sz="quarter" idx="12"/>
          </p:nvPr>
        </p:nvSpPr>
        <p:spPr/>
        <p:txBody>
          <a:bodyPr/>
          <a:lstStyle/>
          <a:p>
            <a:fld id="{CD59296B-C8F5-42B7-B355-36DC6C591C5F}" type="slidenum">
              <a:rPr kumimoji="1" lang="ja-JP" altLang="en-US" sz="2000" smtClean="0">
                <a:solidFill>
                  <a:schemeClr val="tx1"/>
                </a:solidFill>
              </a:rPr>
              <a:t>20</a:t>
            </a:fld>
            <a:endParaRPr kumimoji="1" lang="ja-JP" altLang="en-US" sz="2000" dirty="0">
              <a:solidFill>
                <a:schemeClr val="tx1"/>
              </a:solidFill>
            </a:endParaRPr>
          </a:p>
        </p:txBody>
      </p:sp>
      <p:sp>
        <p:nvSpPr>
          <p:cNvPr id="6" name="日付プレースホルダー 5">
            <a:extLst>
              <a:ext uri="{FF2B5EF4-FFF2-40B4-BE49-F238E27FC236}">
                <a16:creationId xmlns:a16="http://schemas.microsoft.com/office/drawing/2014/main" id="{943D6C7B-7E87-4F88-8467-0DAB89AE0B5C}"/>
              </a:ext>
            </a:extLst>
          </p:cNvPr>
          <p:cNvSpPr>
            <a:spLocks noGrp="1"/>
          </p:cNvSpPr>
          <p:nvPr>
            <p:ph type="dt" sz="half" idx="10"/>
          </p:nvPr>
        </p:nvSpPr>
        <p:spPr/>
        <p:txBody>
          <a:bodyPr/>
          <a:lstStyle/>
          <a:p>
            <a:fld id="{3C7F41CF-8A86-4017-800B-56C62C3AB5C6}" type="datetime1">
              <a:rPr kumimoji="1" lang="ja-JP" altLang="en-US" smtClean="0"/>
              <a:t>2019/3/19</a:t>
            </a:fld>
            <a:endParaRPr kumimoji="1" lang="ja-JP" altLang="en-US"/>
          </a:p>
        </p:txBody>
      </p:sp>
    </p:spTree>
    <p:extLst>
      <p:ext uri="{BB962C8B-B14F-4D97-AF65-F5344CB8AC3E}">
        <p14:creationId xmlns:p14="http://schemas.microsoft.com/office/powerpoint/2010/main" val="36724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1224841601"/>
              </p:ext>
            </p:extLst>
          </p:nvPr>
        </p:nvGraphicFramePr>
        <p:xfrm>
          <a:off x="281624" y="1037492"/>
          <a:ext cx="8443276" cy="5249008"/>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a:extLst>
              <a:ext uri="{FF2B5EF4-FFF2-40B4-BE49-F238E27FC236}">
                <a16:creationId xmlns:a16="http://schemas.microsoft.com/office/drawing/2014/main" id="{48A4096E-05D0-4502-950A-6320D5D9BA95}"/>
              </a:ext>
            </a:extLst>
          </p:cNvPr>
          <p:cNvSpPr txBox="1"/>
          <p:nvPr/>
        </p:nvSpPr>
        <p:spPr>
          <a:xfrm>
            <a:off x="281624" y="271019"/>
            <a:ext cx="691927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重度歯周病を有する人の割合（</a:t>
            </a:r>
            <a:r>
              <a:rPr kumimoji="1" lang="en-US" altLang="ja-JP" sz="2000" dirty="0">
                <a:latin typeface="Meiryo UI" panose="020B0604030504040204" pitchFamily="50" charset="-128"/>
                <a:ea typeface="Meiryo UI" panose="020B0604030504040204" pitchFamily="50" charset="-128"/>
              </a:rPr>
              <a:t>35</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44</a:t>
            </a:r>
            <a:r>
              <a:rPr kumimoji="1" lang="ja-JP" altLang="en-US" sz="2000" dirty="0">
                <a:latin typeface="Meiryo UI" panose="020B0604030504040204" pitchFamily="50" charset="-128"/>
                <a:ea typeface="Meiryo UI" panose="020B0604030504040204" pitchFamily="50" charset="-128"/>
              </a:rPr>
              <a:t>歳）</a:t>
            </a:r>
          </a:p>
        </p:txBody>
      </p:sp>
      <p:sp>
        <p:nvSpPr>
          <p:cNvPr id="4" name="テキスト ボックス 3">
            <a:extLst>
              <a:ext uri="{FF2B5EF4-FFF2-40B4-BE49-F238E27FC236}">
                <a16:creationId xmlns:a16="http://schemas.microsoft.com/office/drawing/2014/main" id="{980C9B5C-6D1D-413B-A242-57A8FCB7EE21}"/>
              </a:ext>
            </a:extLst>
          </p:cNvPr>
          <p:cNvSpPr txBox="1"/>
          <p:nvPr/>
        </p:nvSpPr>
        <p:spPr>
          <a:xfrm>
            <a:off x="3789947" y="6380142"/>
            <a:ext cx="433136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歯科健康診査等実施状況調査表（西東京市健康課）</a:t>
            </a:r>
          </a:p>
        </p:txBody>
      </p:sp>
      <p:sp>
        <p:nvSpPr>
          <p:cNvPr id="5" name="テキスト ボックス 4">
            <a:extLst>
              <a:ext uri="{FF2B5EF4-FFF2-40B4-BE49-F238E27FC236}">
                <a16:creationId xmlns:a16="http://schemas.microsoft.com/office/drawing/2014/main" id="{980C9B5C-6D1D-413B-A242-57A8FCB7EE21}"/>
              </a:ext>
            </a:extLst>
          </p:cNvPr>
          <p:cNvSpPr txBox="1"/>
          <p:nvPr/>
        </p:nvSpPr>
        <p:spPr>
          <a:xfrm>
            <a:off x="405063" y="635034"/>
            <a:ext cx="4191000"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重度歯周病：進行した歯周病に罹っている（</a:t>
            </a:r>
            <a:r>
              <a:rPr kumimoji="1" lang="en-US" altLang="ja-JP" sz="1200" dirty="0">
                <a:latin typeface="Meiryo UI" panose="020B0604030504040204" pitchFamily="50" charset="-128"/>
                <a:ea typeface="Meiryo UI" panose="020B0604030504040204" pitchFamily="50" charset="-128"/>
              </a:rPr>
              <a:t>CPI</a:t>
            </a:r>
            <a:r>
              <a:rPr kumimoji="1" lang="ja-JP" altLang="en-US" sz="1200" dirty="0">
                <a:latin typeface="Meiryo UI" panose="020B0604030504040204" pitchFamily="50" charset="-128"/>
                <a:ea typeface="Meiryo UI" panose="020B0604030504040204" pitchFamily="50" charset="-128"/>
              </a:rPr>
              <a:t>コード３以上）</a:t>
            </a:r>
          </a:p>
        </p:txBody>
      </p:sp>
      <p:sp>
        <p:nvSpPr>
          <p:cNvPr id="8" name="スライド番号プレースホルダー 7"/>
          <p:cNvSpPr>
            <a:spLocks noGrp="1"/>
          </p:cNvSpPr>
          <p:nvPr>
            <p:ph type="sldNum" sz="quarter" idx="12"/>
          </p:nvPr>
        </p:nvSpPr>
        <p:spPr/>
        <p:txBody>
          <a:bodyPr/>
          <a:lstStyle/>
          <a:p>
            <a:fld id="{CD59296B-C8F5-42B7-B355-36DC6C591C5F}" type="slidenum">
              <a:rPr kumimoji="1" lang="ja-JP" altLang="en-US" sz="2000" smtClean="0">
                <a:solidFill>
                  <a:schemeClr val="tx1"/>
                </a:solidFill>
              </a:rPr>
              <a:t>21</a:t>
            </a:fld>
            <a:endParaRPr kumimoji="1" lang="ja-JP" altLang="en-US" sz="2000" dirty="0">
              <a:solidFill>
                <a:schemeClr val="tx1"/>
              </a:solidFill>
            </a:endParaRPr>
          </a:p>
        </p:txBody>
      </p:sp>
      <p:sp>
        <p:nvSpPr>
          <p:cNvPr id="6" name="日付プレースホルダー 5">
            <a:extLst>
              <a:ext uri="{FF2B5EF4-FFF2-40B4-BE49-F238E27FC236}">
                <a16:creationId xmlns:a16="http://schemas.microsoft.com/office/drawing/2014/main" id="{120E9D96-BA77-4624-B321-0202436043D1}"/>
              </a:ext>
            </a:extLst>
          </p:cNvPr>
          <p:cNvSpPr>
            <a:spLocks noGrp="1"/>
          </p:cNvSpPr>
          <p:nvPr>
            <p:ph type="dt" sz="half" idx="10"/>
          </p:nvPr>
        </p:nvSpPr>
        <p:spPr/>
        <p:txBody>
          <a:bodyPr/>
          <a:lstStyle/>
          <a:p>
            <a:fld id="{47113FE4-40A7-482D-8248-57A34C5F2477}" type="datetime1">
              <a:rPr kumimoji="1" lang="ja-JP" altLang="en-US" smtClean="0"/>
              <a:t>2019/3/19</a:t>
            </a:fld>
            <a:endParaRPr kumimoji="1" lang="ja-JP" altLang="en-US"/>
          </a:p>
        </p:txBody>
      </p:sp>
    </p:spTree>
    <p:extLst>
      <p:ext uri="{BB962C8B-B14F-4D97-AF65-F5344CB8AC3E}">
        <p14:creationId xmlns:p14="http://schemas.microsoft.com/office/powerpoint/2010/main" val="660018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3" y="271019"/>
            <a:ext cx="4194123"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元気な高齢者の割合</a:t>
            </a:r>
          </a:p>
        </p:txBody>
      </p:sp>
      <p:graphicFrame>
        <p:nvGraphicFramePr>
          <p:cNvPr id="5" name="グラフ 4"/>
          <p:cNvGraphicFramePr/>
          <p:nvPr>
            <p:extLst>
              <p:ext uri="{D42A27DB-BD31-4B8C-83A1-F6EECF244321}">
                <p14:modId xmlns:p14="http://schemas.microsoft.com/office/powerpoint/2010/main" val="1766194896"/>
              </p:ext>
            </p:extLst>
          </p:nvPr>
        </p:nvGraphicFramePr>
        <p:xfrm>
          <a:off x="200650" y="1287378"/>
          <a:ext cx="8550191" cy="466486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920285" y="6081292"/>
            <a:ext cx="6768752" cy="646331"/>
          </a:xfrm>
          <a:prstGeom prst="rect">
            <a:avLst/>
          </a:prstGeom>
          <a:noFill/>
        </p:spPr>
        <p:txBody>
          <a:bodyPr wrap="square" rtlCol="0">
            <a:spAutoFit/>
          </a:bodyPr>
          <a:lstStyle/>
          <a:p>
            <a:r>
              <a:rPr kumimoji="1" lang="ja-JP" altLang="en-US" sz="1200" dirty="0">
                <a:solidFill>
                  <a:srgbClr val="000000"/>
                </a:solidFill>
                <a:latin typeface="Meiryo UI" pitchFamily="50" charset="-128"/>
                <a:ea typeface="Meiryo UI" pitchFamily="50" charset="-128"/>
                <a:cs typeface="Meiryo UI" pitchFamily="50" charset="-128"/>
              </a:rPr>
              <a:t>元気高齢者の割合＝　第１号被保険者数　－　要介護者（要支援者除く）</a:t>
            </a:r>
            <a:endParaRPr kumimoji="1" lang="en-US" altLang="ja-JP" sz="1200" dirty="0">
              <a:solidFill>
                <a:srgbClr val="000000"/>
              </a:solidFill>
              <a:latin typeface="Meiryo UI" pitchFamily="50" charset="-128"/>
              <a:ea typeface="Meiryo UI" pitchFamily="50" charset="-128"/>
              <a:cs typeface="Meiryo UI" pitchFamily="50" charset="-128"/>
            </a:endParaRPr>
          </a:p>
          <a:p>
            <a:endParaRPr kumimoji="1" lang="en-US" altLang="ja-JP" sz="1200" dirty="0">
              <a:solidFill>
                <a:srgbClr val="000000"/>
              </a:solidFill>
              <a:latin typeface="Meiryo UI" pitchFamily="50" charset="-128"/>
              <a:ea typeface="Meiryo UI" pitchFamily="50" charset="-128"/>
              <a:cs typeface="Meiryo UI" pitchFamily="50" charset="-128"/>
            </a:endParaRPr>
          </a:p>
          <a:p>
            <a:r>
              <a:rPr lang="ja-JP" altLang="en-US" sz="1200" dirty="0">
                <a:solidFill>
                  <a:srgbClr val="000000"/>
                </a:solidFill>
                <a:latin typeface="Meiryo UI" pitchFamily="50" charset="-128"/>
                <a:ea typeface="Meiryo UI" pitchFamily="50" charset="-128"/>
                <a:cs typeface="Meiryo UI" pitchFamily="50" charset="-128"/>
              </a:rPr>
              <a:t>　　　　　　　　　　　　　　　　　　　　　　</a:t>
            </a:r>
            <a:r>
              <a:rPr kumimoji="1" lang="ja-JP" altLang="en-US" sz="1200" dirty="0">
                <a:solidFill>
                  <a:srgbClr val="000000"/>
                </a:solidFill>
                <a:latin typeface="Meiryo UI" pitchFamily="50" charset="-128"/>
                <a:ea typeface="Meiryo UI" pitchFamily="50" charset="-128"/>
                <a:cs typeface="Meiryo UI" pitchFamily="50" charset="-128"/>
              </a:rPr>
              <a:t>第１号被保険者</a:t>
            </a:r>
            <a:r>
              <a:rPr lang="ja-JP" altLang="en-US" sz="1200" dirty="0">
                <a:solidFill>
                  <a:srgbClr val="000000"/>
                </a:solidFill>
                <a:latin typeface="Meiryo UI" pitchFamily="50" charset="-128"/>
                <a:ea typeface="Meiryo UI" pitchFamily="50" charset="-128"/>
                <a:cs typeface="Meiryo UI" pitchFamily="50" charset="-128"/>
              </a:rPr>
              <a:t>数</a:t>
            </a:r>
            <a:endParaRPr kumimoji="1" lang="en-US" altLang="ja-JP" sz="1200" dirty="0">
              <a:solidFill>
                <a:srgbClr val="000000"/>
              </a:solidFill>
              <a:latin typeface="Meiryo UI" pitchFamily="50" charset="-128"/>
              <a:ea typeface="Meiryo UI" pitchFamily="50" charset="-128"/>
              <a:cs typeface="Meiryo UI" pitchFamily="50" charset="-128"/>
            </a:endParaRPr>
          </a:p>
        </p:txBody>
      </p:sp>
      <p:cxnSp>
        <p:nvCxnSpPr>
          <p:cNvPr id="9" name="直線コネクタ 8"/>
          <p:cNvCxnSpPr/>
          <p:nvPr/>
        </p:nvCxnSpPr>
        <p:spPr>
          <a:xfrm>
            <a:off x="2371343" y="6414719"/>
            <a:ext cx="3456384" cy="0"/>
          </a:xfrm>
          <a:prstGeom prst="line">
            <a:avLst/>
          </a:prstGeom>
          <a:noFill/>
          <a:ln w="9525" cap="flat" cmpd="sng" algn="ctr">
            <a:solidFill>
              <a:srgbClr val="000000"/>
            </a:solidFill>
            <a:prstDash val="solid"/>
          </a:ln>
          <a:effectLst/>
        </p:spPr>
      </p:cxnSp>
      <p:graphicFrame>
        <p:nvGraphicFramePr>
          <p:cNvPr id="7" name="表 6"/>
          <p:cNvGraphicFramePr>
            <a:graphicFrameLocks noGrp="1"/>
          </p:cNvGraphicFramePr>
          <p:nvPr>
            <p:extLst>
              <p:ext uri="{D42A27DB-BD31-4B8C-83A1-F6EECF244321}">
                <p14:modId xmlns:p14="http://schemas.microsoft.com/office/powerpoint/2010/main" val="3929853741"/>
              </p:ext>
            </p:extLst>
          </p:nvPr>
        </p:nvGraphicFramePr>
        <p:xfrm>
          <a:off x="4270281" y="435030"/>
          <a:ext cx="4480560" cy="749314"/>
        </p:xfrm>
        <a:graphic>
          <a:graphicData uri="http://schemas.openxmlformats.org/drawingml/2006/table">
            <a:tbl>
              <a:tblPr firstRow="1" bandRow="1">
                <a:tableStyleId>{073A0DAA-6AF3-43AB-8588-CEC1D06C72B9}</a:tableStyleId>
              </a:tblPr>
              <a:tblGrid>
                <a:gridCol w="1388597">
                  <a:extLst>
                    <a:ext uri="{9D8B030D-6E8A-4147-A177-3AD203B41FA5}">
                      <a16:colId xmlns:a16="http://schemas.microsoft.com/office/drawing/2014/main" val="20000"/>
                    </a:ext>
                  </a:extLst>
                </a:gridCol>
                <a:gridCol w="1905318">
                  <a:extLst>
                    <a:ext uri="{9D8B030D-6E8A-4147-A177-3AD203B41FA5}">
                      <a16:colId xmlns:a16="http://schemas.microsoft.com/office/drawing/2014/main" val="20001"/>
                    </a:ext>
                  </a:extLst>
                </a:gridCol>
                <a:gridCol w="1186645">
                  <a:extLst>
                    <a:ext uri="{9D8B030D-6E8A-4147-A177-3AD203B41FA5}">
                      <a16:colId xmlns:a16="http://schemas.microsoft.com/office/drawing/2014/main" val="20003"/>
                    </a:ext>
                  </a:extLst>
                </a:gridCol>
              </a:tblGrid>
              <a:tr h="339749">
                <a:tc rowSpan="2">
                  <a:txBody>
                    <a:bodyPr/>
                    <a:lstStyle/>
                    <a:p>
                      <a:pPr algn="ctr"/>
                      <a:r>
                        <a:rPr kumimoji="1" lang="ja-JP" altLang="en-US" sz="1600" dirty="0">
                          <a:latin typeface="Meiryo UI" panose="020B0604030504040204" pitchFamily="50" charset="-128"/>
                          <a:ea typeface="Meiryo UI" panose="020B0604030504040204" pitchFamily="50" charset="-128"/>
                        </a:rPr>
                        <a:t>プラン</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総合目標</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基準値（平成</a:t>
                      </a:r>
                      <a:r>
                        <a:rPr kumimoji="1" lang="en-US" altLang="ja-JP" sz="1400" dirty="0">
                          <a:latin typeface="Meiryo UI" panose="020B0604030504040204" pitchFamily="50" charset="-128"/>
                          <a:ea typeface="Meiryo UI" panose="020B0604030504040204" pitchFamily="50" charset="-128"/>
                        </a:rPr>
                        <a:t>22</a:t>
                      </a:r>
                      <a:r>
                        <a:rPr kumimoji="1" lang="ja-JP" altLang="en-US" sz="1400" dirty="0">
                          <a:latin typeface="Meiryo UI" panose="020B0604030504040204" pitchFamily="50" charset="-128"/>
                          <a:ea typeface="Meiryo UI" panose="020B0604030504040204" pitchFamily="50" charset="-128"/>
                        </a:rPr>
                        <a:t>年）</a:t>
                      </a:r>
                    </a:p>
                  </a:txBody>
                  <a:tcPr/>
                </a:tc>
                <a:tc>
                  <a:txBody>
                    <a:bodyPr/>
                    <a:lstStyle/>
                    <a:p>
                      <a:pPr algn="ctr"/>
                      <a:r>
                        <a:rPr kumimoji="1" lang="ja-JP" altLang="en-US" dirty="0">
                          <a:latin typeface="Meiryo UI" panose="020B0604030504040204" pitchFamily="50" charset="-128"/>
                          <a:ea typeface="Meiryo UI" panose="020B0604030504040204" pitchFamily="50" charset="-128"/>
                        </a:rPr>
                        <a:t>目標</a:t>
                      </a:r>
                    </a:p>
                  </a:txBody>
                  <a:tcPr/>
                </a:tc>
                <a:extLst>
                  <a:ext uri="{0D108BD9-81ED-4DB2-BD59-A6C34878D82A}">
                    <a16:rowId xmlns:a16="http://schemas.microsoft.com/office/drawing/2014/main" val="10000"/>
                  </a:ext>
                </a:extLst>
              </a:tr>
              <a:tr h="383554">
                <a:tc vMerge="1">
                  <a:txBody>
                    <a:bodyPr/>
                    <a:lstStyle/>
                    <a:p>
                      <a:endParaRPr kumimoji="1" lang="ja-JP" altLang="en-US"/>
                    </a:p>
                  </a:txBody>
                  <a:tcPr/>
                </a:tc>
                <a:tc>
                  <a:txBody>
                    <a:bodyPr/>
                    <a:lstStyle/>
                    <a:p>
                      <a:pPr algn="r"/>
                      <a:r>
                        <a:rPr kumimoji="1" lang="en-US" altLang="ja-JP" dirty="0">
                          <a:latin typeface="Meiryo UI" panose="020B0604030504040204" pitchFamily="50" charset="-128"/>
                          <a:ea typeface="Meiryo UI" panose="020B0604030504040204" pitchFamily="50" charset="-128"/>
                        </a:rPr>
                        <a:t>87.4</a:t>
                      </a:r>
                      <a:r>
                        <a:rPr kumimoji="1" lang="ja-JP" altLang="en-US" dirty="0">
                          <a:latin typeface="Meiryo UI" panose="020B0604030504040204" pitchFamily="50" charset="-128"/>
                          <a:ea typeface="Meiryo UI" panose="020B0604030504040204" pitchFamily="50" charset="-128"/>
                        </a:rPr>
                        <a:t>％</a:t>
                      </a:r>
                    </a:p>
                  </a:txBody>
                  <a:tcPr/>
                </a:tc>
                <a:tc>
                  <a:txBody>
                    <a:bodyPr/>
                    <a:lstStyle/>
                    <a:p>
                      <a:pPr algn="ctr"/>
                      <a:r>
                        <a:rPr kumimoji="1" lang="ja-JP" altLang="en-US" dirty="0">
                          <a:latin typeface="Meiryo UI" panose="020B0604030504040204" pitchFamily="50" charset="-128"/>
                          <a:ea typeface="Meiryo UI" panose="020B0604030504040204" pitchFamily="50" charset="-128"/>
                        </a:rPr>
                        <a:t>上げる</a:t>
                      </a:r>
                    </a:p>
                  </a:txBody>
                  <a:tcPr anchor="ctr"/>
                </a:tc>
                <a:extLst>
                  <a:ext uri="{0D108BD9-81ED-4DB2-BD59-A6C34878D82A}">
                    <a16:rowId xmlns:a16="http://schemas.microsoft.com/office/drawing/2014/main" val="10001"/>
                  </a:ext>
                </a:extLst>
              </a:tr>
            </a:tbl>
          </a:graphicData>
        </a:graphic>
      </p:graphicFrame>
      <p:sp>
        <p:nvSpPr>
          <p:cNvPr id="8" name="スライド番号プレースホルダー 7"/>
          <p:cNvSpPr>
            <a:spLocks noGrp="1"/>
          </p:cNvSpPr>
          <p:nvPr>
            <p:ph type="sldNum" sz="quarter" idx="12"/>
          </p:nvPr>
        </p:nvSpPr>
        <p:spPr/>
        <p:txBody>
          <a:bodyPr/>
          <a:lstStyle/>
          <a:p>
            <a:fld id="{CD59296B-C8F5-42B7-B355-36DC6C591C5F}" type="slidenum">
              <a:rPr kumimoji="1" lang="ja-JP" altLang="en-US" sz="2000" smtClean="0">
                <a:solidFill>
                  <a:schemeClr val="tx1"/>
                </a:solidFill>
              </a:rPr>
              <a:t>3</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2DBEBA3B-F52D-4632-870C-C9E4328F4ADD}"/>
              </a:ext>
            </a:extLst>
          </p:cNvPr>
          <p:cNvSpPr>
            <a:spLocks noGrp="1"/>
          </p:cNvSpPr>
          <p:nvPr>
            <p:ph type="dt" sz="half" idx="10"/>
          </p:nvPr>
        </p:nvSpPr>
        <p:spPr/>
        <p:txBody>
          <a:bodyPr/>
          <a:lstStyle/>
          <a:p>
            <a:fld id="{8E9FA766-2DF0-4C3C-B4C2-1799DA9E7673}" type="datetime1">
              <a:rPr kumimoji="1" lang="ja-JP" altLang="en-US" smtClean="0"/>
              <a:t>2019/3/19</a:t>
            </a:fld>
            <a:endParaRPr kumimoji="1" lang="ja-JP" altLang="en-US"/>
          </a:p>
        </p:txBody>
      </p:sp>
    </p:spTree>
    <p:extLst>
      <p:ext uri="{BB962C8B-B14F-4D97-AF65-F5344CB8AC3E}">
        <p14:creationId xmlns:p14="http://schemas.microsoft.com/office/powerpoint/2010/main" val="213932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0250" y="739806"/>
            <a:ext cx="6605875"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平成</a:t>
            </a:r>
            <a:r>
              <a:rPr kumimoji="1" lang="en-US" altLang="ja-JP" sz="2000" dirty="0">
                <a:latin typeface="Meiryo UI" panose="020B0604030504040204" pitchFamily="50" charset="-128"/>
                <a:ea typeface="Meiryo UI" panose="020B0604030504040204" pitchFamily="50" charset="-128"/>
              </a:rPr>
              <a:t>28</a:t>
            </a:r>
            <a:r>
              <a:rPr kumimoji="1" lang="ja-JP" altLang="en-US" sz="2000" dirty="0">
                <a:latin typeface="Meiryo UI" panose="020B0604030504040204" pitchFamily="50" charset="-128"/>
                <a:ea typeface="Meiryo UI" panose="020B0604030504040204" pitchFamily="50" charset="-128"/>
              </a:rPr>
              <a:t>年　</a:t>
            </a:r>
            <a:r>
              <a:rPr kumimoji="1" lang="en-US" altLang="ja-JP" sz="2000" dirty="0">
                <a:latin typeface="Meiryo UI" panose="020B0604030504040204" pitchFamily="50" charset="-128"/>
                <a:ea typeface="Meiryo UI" panose="020B0604030504040204" pitchFamily="50" charset="-128"/>
              </a:rPr>
              <a:t>65</a:t>
            </a:r>
            <a:r>
              <a:rPr kumimoji="1" lang="ja-JP" altLang="en-US" sz="2000" dirty="0">
                <a:latin typeface="Meiryo UI" panose="020B0604030504040204" pitchFamily="50" charset="-128"/>
                <a:ea typeface="Meiryo UI" panose="020B0604030504040204" pitchFamily="50" charset="-128"/>
              </a:rPr>
              <a:t>歳健康寿命（要介護２以上）</a:t>
            </a:r>
          </a:p>
        </p:txBody>
      </p:sp>
      <p:graphicFrame>
        <p:nvGraphicFramePr>
          <p:cNvPr id="4" name="表 3"/>
          <p:cNvGraphicFramePr>
            <a:graphicFrameLocks noGrp="1"/>
          </p:cNvGraphicFramePr>
          <p:nvPr>
            <p:extLst>
              <p:ext uri="{D42A27DB-BD31-4B8C-83A1-F6EECF244321}">
                <p14:modId xmlns:p14="http://schemas.microsoft.com/office/powerpoint/2010/main" val="1108072067"/>
              </p:ext>
            </p:extLst>
          </p:nvPr>
        </p:nvGraphicFramePr>
        <p:xfrm>
          <a:off x="300251" y="3160185"/>
          <a:ext cx="3978322" cy="1663095"/>
        </p:xfrm>
        <a:graphic>
          <a:graphicData uri="http://schemas.openxmlformats.org/drawingml/2006/table">
            <a:tbl>
              <a:tblPr firstRow="1" bandRow="1">
                <a:tableStyleId>{5C22544A-7EE6-4342-B048-85BDC9FD1C3A}</a:tableStyleId>
              </a:tblPr>
              <a:tblGrid>
                <a:gridCol w="1535113">
                  <a:extLst>
                    <a:ext uri="{9D8B030D-6E8A-4147-A177-3AD203B41FA5}">
                      <a16:colId xmlns:a16="http://schemas.microsoft.com/office/drawing/2014/main" val="20000"/>
                    </a:ext>
                  </a:extLst>
                </a:gridCol>
                <a:gridCol w="2443209">
                  <a:extLst>
                    <a:ext uri="{9D8B030D-6E8A-4147-A177-3AD203B41FA5}">
                      <a16:colId xmlns:a16="http://schemas.microsoft.com/office/drawing/2014/main" val="20001"/>
                    </a:ext>
                  </a:extLst>
                </a:gridCol>
              </a:tblGrid>
              <a:tr h="541991">
                <a:tc>
                  <a:txBody>
                    <a:bodyPr/>
                    <a:lstStyle/>
                    <a:p>
                      <a:r>
                        <a:rPr kumimoji="1" lang="ja-JP" altLang="en-US" b="1" dirty="0">
                          <a:latin typeface="Meiryo UI" panose="020B0604030504040204" pitchFamily="50" charset="-128"/>
                          <a:ea typeface="Meiryo UI" panose="020B0604030504040204" pitchFamily="50" charset="-128"/>
                        </a:rPr>
                        <a:t>東京都</a:t>
                      </a:r>
                    </a:p>
                  </a:txBody>
                  <a:tcPr anchor="ctr"/>
                </a:tc>
                <a:tc>
                  <a:txBody>
                    <a:bodyPr/>
                    <a:lstStyle/>
                    <a:p>
                      <a:pPr algn="r"/>
                      <a:r>
                        <a:rPr kumimoji="1" lang="en-US" altLang="ja-JP" b="1" dirty="0">
                          <a:latin typeface="Meiryo UI" panose="020B0604030504040204" pitchFamily="50" charset="-128"/>
                          <a:ea typeface="Meiryo UI" panose="020B0604030504040204" pitchFamily="50" charset="-128"/>
                        </a:rPr>
                        <a:t>82.62</a:t>
                      </a:r>
                      <a:r>
                        <a:rPr kumimoji="1" lang="ja-JP" altLang="en-US" b="1" dirty="0">
                          <a:latin typeface="Meiryo UI" panose="020B0604030504040204" pitchFamily="50" charset="-128"/>
                          <a:ea typeface="Meiryo UI" panose="020B0604030504040204" pitchFamily="50" charset="-128"/>
                        </a:rPr>
                        <a:t>歳（</a:t>
                      </a:r>
                      <a:r>
                        <a:rPr kumimoji="1" lang="en-US" altLang="ja-JP" b="1" dirty="0">
                          <a:latin typeface="Meiryo UI" panose="020B0604030504040204" pitchFamily="50" charset="-128"/>
                          <a:ea typeface="Meiryo UI" panose="020B0604030504040204" pitchFamily="50" charset="-128"/>
                        </a:rPr>
                        <a:t>1.73</a:t>
                      </a:r>
                      <a:r>
                        <a:rPr kumimoji="1" lang="ja-JP" altLang="en-US" b="1"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0"/>
                  </a:ext>
                </a:extLst>
              </a:tr>
              <a:tr h="541991">
                <a:tc>
                  <a:txBody>
                    <a:bodyPr/>
                    <a:lstStyle/>
                    <a:p>
                      <a:r>
                        <a:rPr kumimoji="1" lang="ja-JP" altLang="en-US" b="1" dirty="0">
                          <a:latin typeface="Meiryo UI" panose="020B0604030504040204" pitchFamily="50" charset="-128"/>
                          <a:ea typeface="Meiryo UI" panose="020B0604030504040204" pitchFamily="50" charset="-128"/>
                        </a:rPr>
                        <a:t>多摩</a:t>
                      </a:r>
                      <a:r>
                        <a:rPr kumimoji="1" lang="en-US" altLang="ja-JP" b="1" dirty="0">
                          <a:latin typeface="Meiryo UI" panose="020B0604030504040204" pitchFamily="50" charset="-128"/>
                          <a:ea typeface="Meiryo UI" panose="020B0604030504040204" pitchFamily="50" charset="-128"/>
                        </a:rPr>
                        <a:t>26</a:t>
                      </a:r>
                      <a:r>
                        <a:rPr kumimoji="1" lang="ja-JP" altLang="en-US" b="1" dirty="0">
                          <a:latin typeface="Meiryo UI" panose="020B0604030504040204" pitchFamily="50" charset="-128"/>
                          <a:ea typeface="Meiryo UI" panose="020B0604030504040204" pitchFamily="50" charset="-128"/>
                        </a:rPr>
                        <a:t>市</a:t>
                      </a:r>
                    </a:p>
                  </a:txBody>
                  <a:tcPr anchor="ctr"/>
                </a:tc>
                <a:tc>
                  <a:txBody>
                    <a:bodyPr/>
                    <a:lstStyle/>
                    <a:p>
                      <a:pPr algn="r"/>
                      <a:r>
                        <a:rPr kumimoji="1" lang="en-US" altLang="ja-JP" b="1" dirty="0">
                          <a:solidFill>
                            <a:srgbClr val="FF0000"/>
                          </a:solidFill>
                          <a:latin typeface="Meiryo UI" panose="020B0604030504040204" pitchFamily="50" charset="-128"/>
                          <a:ea typeface="Meiryo UI" panose="020B0604030504040204" pitchFamily="50" charset="-128"/>
                        </a:rPr>
                        <a:t>81.83</a:t>
                      </a:r>
                      <a:r>
                        <a:rPr kumimoji="1" lang="ja-JP" altLang="en-US" b="1" dirty="0">
                          <a:solidFill>
                            <a:srgbClr val="FF0000"/>
                          </a:solidFill>
                          <a:latin typeface="Meiryo UI" panose="020B0604030504040204" pitchFamily="50" charset="-128"/>
                          <a:ea typeface="Meiryo UI" panose="020B0604030504040204" pitchFamily="50" charset="-128"/>
                        </a:rPr>
                        <a:t>歳（</a:t>
                      </a:r>
                      <a:r>
                        <a:rPr kumimoji="1" lang="en-US" altLang="ja-JP" b="1" dirty="0">
                          <a:solidFill>
                            <a:srgbClr val="FF0000"/>
                          </a:solidFill>
                          <a:latin typeface="Meiryo UI" panose="020B0604030504040204" pitchFamily="50" charset="-128"/>
                          <a:ea typeface="Meiryo UI" panose="020B0604030504040204" pitchFamily="50" charset="-128"/>
                        </a:rPr>
                        <a:t>1.41</a:t>
                      </a:r>
                      <a:r>
                        <a:rPr kumimoji="1" lang="ja-JP" altLang="en-US" b="1" dirty="0">
                          <a:solidFill>
                            <a:srgbClr val="FF0000"/>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1"/>
                  </a:ext>
                </a:extLst>
              </a:tr>
              <a:tr h="579113">
                <a:tc>
                  <a:txBody>
                    <a:bodyPr/>
                    <a:lstStyle/>
                    <a:p>
                      <a:r>
                        <a:rPr kumimoji="1" lang="ja-JP" altLang="en-US" sz="2000" b="1" dirty="0">
                          <a:latin typeface="Meiryo UI" panose="020B0604030504040204" pitchFamily="50" charset="-128"/>
                          <a:ea typeface="Meiryo UI" panose="020B0604030504040204" pitchFamily="50" charset="-128"/>
                        </a:rPr>
                        <a:t>西東京市</a:t>
                      </a:r>
                    </a:p>
                  </a:txBody>
                  <a:tcPr anchor="ctr"/>
                </a:tc>
                <a:tc>
                  <a:txBody>
                    <a:bodyPr/>
                    <a:lstStyle/>
                    <a:p>
                      <a:pPr algn="r"/>
                      <a:r>
                        <a:rPr kumimoji="1" lang="en-US" altLang="ja-JP" sz="2000" b="1" dirty="0">
                          <a:latin typeface="Meiryo UI" panose="020B0604030504040204" pitchFamily="50" charset="-128"/>
                          <a:ea typeface="Meiryo UI" panose="020B0604030504040204" pitchFamily="50" charset="-128"/>
                        </a:rPr>
                        <a:t>82.80</a:t>
                      </a:r>
                      <a:r>
                        <a:rPr kumimoji="1" lang="ja-JP" altLang="en-US" sz="2000" b="1" dirty="0">
                          <a:latin typeface="Meiryo UI" panose="020B0604030504040204" pitchFamily="50" charset="-128"/>
                          <a:ea typeface="Meiryo UI" panose="020B0604030504040204" pitchFamily="50" charset="-128"/>
                        </a:rPr>
                        <a:t>歳（</a:t>
                      </a:r>
                      <a:r>
                        <a:rPr kumimoji="1" lang="en-US" altLang="ja-JP" sz="2000" b="1" dirty="0">
                          <a:latin typeface="Meiryo UI" panose="020B0604030504040204" pitchFamily="50" charset="-128"/>
                          <a:ea typeface="Meiryo UI" panose="020B0604030504040204" pitchFamily="50" charset="-128"/>
                        </a:rPr>
                        <a:t>1.97</a:t>
                      </a:r>
                      <a:r>
                        <a:rPr kumimoji="1" lang="ja-JP" altLang="en-US" sz="2000" b="1"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202459999"/>
              </p:ext>
            </p:extLst>
          </p:nvPr>
        </p:nvGraphicFramePr>
        <p:xfrm>
          <a:off x="4592044" y="3178071"/>
          <a:ext cx="4094328" cy="1649702"/>
        </p:xfrm>
        <a:graphic>
          <a:graphicData uri="http://schemas.openxmlformats.org/drawingml/2006/table">
            <a:tbl>
              <a:tblPr firstRow="1" bandRow="1">
                <a:tableStyleId>{5C22544A-7EE6-4342-B048-85BDC9FD1C3A}</a:tableStyleId>
              </a:tblPr>
              <a:tblGrid>
                <a:gridCol w="1711785">
                  <a:extLst>
                    <a:ext uri="{9D8B030D-6E8A-4147-A177-3AD203B41FA5}">
                      <a16:colId xmlns:a16="http://schemas.microsoft.com/office/drawing/2014/main" val="20000"/>
                    </a:ext>
                  </a:extLst>
                </a:gridCol>
                <a:gridCol w="2382543">
                  <a:extLst>
                    <a:ext uri="{9D8B030D-6E8A-4147-A177-3AD203B41FA5}">
                      <a16:colId xmlns:a16="http://schemas.microsoft.com/office/drawing/2014/main" val="20001"/>
                    </a:ext>
                  </a:extLst>
                </a:gridCol>
              </a:tblGrid>
              <a:tr h="537626">
                <a:tc>
                  <a:txBody>
                    <a:bodyPr/>
                    <a:lstStyle/>
                    <a:p>
                      <a:r>
                        <a:rPr kumimoji="1" lang="ja-JP" altLang="en-US" sz="1800" b="1" dirty="0">
                          <a:latin typeface="Meiryo UI" panose="020B0604030504040204" pitchFamily="50" charset="-128"/>
                          <a:ea typeface="Meiryo UI" panose="020B0604030504040204" pitchFamily="50" charset="-128"/>
                        </a:rPr>
                        <a:t>東京都</a:t>
                      </a:r>
                    </a:p>
                  </a:txBody>
                  <a:tcPr anchor="ctr"/>
                </a:tc>
                <a:tc>
                  <a:txBody>
                    <a:bodyPr/>
                    <a:lstStyle/>
                    <a:p>
                      <a:pPr algn="r"/>
                      <a:r>
                        <a:rPr kumimoji="1" lang="en-US" altLang="ja-JP" sz="1800" b="1" dirty="0">
                          <a:latin typeface="Meiryo UI" panose="020B0604030504040204" pitchFamily="50" charset="-128"/>
                          <a:ea typeface="Meiryo UI" panose="020B0604030504040204" pitchFamily="50" charset="-128"/>
                        </a:rPr>
                        <a:t>85.69</a:t>
                      </a:r>
                      <a:r>
                        <a:rPr kumimoji="1" lang="ja-JP" altLang="en-US" sz="1800" b="1" dirty="0">
                          <a:latin typeface="Meiryo UI" panose="020B0604030504040204" pitchFamily="50" charset="-128"/>
                          <a:ea typeface="Meiryo UI" panose="020B0604030504040204" pitchFamily="50" charset="-128"/>
                        </a:rPr>
                        <a:t>歳（</a:t>
                      </a:r>
                      <a:r>
                        <a:rPr kumimoji="1" lang="en-US" altLang="ja-JP" sz="1800" b="1" dirty="0">
                          <a:latin typeface="Meiryo UI" panose="020B0604030504040204" pitchFamily="50" charset="-128"/>
                          <a:ea typeface="Meiryo UI" panose="020B0604030504040204" pitchFamily="50" charset="-128"/>
                        </a:rPr>
                        <a:t>3.61</a:t>
                      </a:r>
                      <a:r>
                        <a:rPr kumimoji="1" lang="ja-JP" altLang="en-US" sz="1800" b="1"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0"/>
                  </a:ext>
                </a:extLst>
              </a:tr>
              <a:tr h="537626">
                <a:tc>
                  <a:txBody>
                    <a:bodyPr/>
                    <a:lstStyle/>
                    <a:p>
                      <a:r>
                        <a:rPr kumimoji="1" lang="ja-JP" altLang="en-US" sz="1800" b="1" dirty="0">
                          <a:latin typeface="Meiryo UI" panose="020B0604030504040204" pitchFamily="50" charset="-128"/>
                          <a:ea typeface="Meiryo UI" panose="020B0604030504040204" pitchFamily="50" charset="-128"/>
                        </a:rPr>
                        <a:t>多摩</a:t>
                      </a:r>
                      <a:r>
                        <a:rPr kumimoji="1" lang="en-US" altLang="ja-JP" sz="1800" b="1" dirty="0">
                          <a:latin typeface="Meiryo UI" panose="020B0604030504040204" pitchFamily="50" charset="-128"/>
                          <a:ea typeface="Meiryo UI" panose="020B0604030504040204" pitchFamily="50" charset="-128"/>
                        </a:rPr>
                        <a:t>26</a:t>
                      </a:r>
                      <a:r>
                        <a:rPr kumimoji="1" lang="ja-JP" altLang="en-US" sz="1800" b="1" dirty="0">
                          <a:latin typeface="Meiryo UI" panose="020B0604030504040204" pitchFamily="50" charset="-128"/>
                          <a:ea typeface="Meiryo UI" panose="020B0604030504040204" pitchFamily="50" charset="-128"/>
                        </a:rPr>
                        <a:t>市</a:t>
                      </a:r>
                    </a:p>
                  </a:txBody>
                  <a:tcPr anchor="ctr"/>
                </a:tc>
                <a:tc>
                  <a:txBody>
                    <a:bodyPr/>
                    <a:lstStyle/>
                    <a:p>
                      <a:pPr algn="r"/>
                      <a:r>
                        <a:rPr kumimoji="1" lang="en-US" altLang="ja-JP" sz="1800" b="1" dirty="0">
                          <a:solidFill>
                            <a:srgbClr val="FF0000"/>
                          </a:solidFill>
                          <a:latin typeface="Meiryo UI" panose="020B0604030504040204" pitchFamily="50" charset="-128"/>
                          <a:ea typeface="Meiryo UI" panose="020B0604030504040204" pitchFamily="50" charset="-128"/>
                        </a:rPr>
                        <a:t>85.51</a:t>
                      </a:r>
                      <a:r>
                        <a:rPr kumimoji="1" lang="ja-JP" altLang="en-US" sz="1800" b="1" dirty="0">
                          <a:solidFill>
                            <a:srgbClr val="FF0000"/>
                          </a:solidFill>
                          <a:latin typeface="Meiryo UI" panose="020B0604030504040204" pitchFamily="50" charset="-128"/>
                          <a:ea typeface="Meiryo UI" panose="020B0604030504040204" pitchFamily="50" charset="-128"/>
                        </a:rPr>
                        <a:t>歳（</a:t>
                      </a:r>
                      <a:r>
                        <a:rPr kumimoji="1" lang="en-US" altLang="ja-JP" sz="1800" b="1" dirty="0">
                          <a:solidFill>
                            <a:srgbClr val="FF0000"/>
                          </a:solidFill>
                          <a:latin typeface="Meiryo UI" panose="020B0604030504040204" pitchFamily="50" charset="-128"/>
                          <a:ea typeface="Meiryo UI" panose="020B0604030504040204" pitchFamily="50" charset="-128"/>
                        </a:rPr>
                        <a:t>2.55</a:t>
                      </a:r>
                      <a:r>
                        <a:rPr kumimoji="1" lang="ja-JP" altLang="en-US" sz="1800" b="1" dirty="0">
                          <a:solidFill>
                            <a:srgbClr val="FF0000"/>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1"/>
                  </a:ext>
                </a:extLst>
              </a:tr>
              <a:tr h="574450">
                <a:tc>
                  <a:txBody>
                    <a:bodyPr/>
                    <a:lstStyle/>
                    <a:p>
                      <a:r>
                        <a:rPr kumimoji="1" lang="ja-JP" altLang="en-US" sz="2000" b="1" dirty="0">
                          <a:latin typeface="Meiryo UI" panose="020B0604030504040204" pitchFamily="50" charset="-128"/>
                          <a:ea typeface="Meiryo UI" panose="020B0604030504040204" pitchFamily="50" charset="-128"/>
                        </a:rPr>
                        <a:t>西東京市</a:t>
                      </a:r>
                    </a:p>
                  </a:txBody>
                  <a:tcPr anchor="ctr"/>
                </a:tc>
                <a:tc>
                  <a:txBody>
                    <a:bodyPr/>
                    <a:lstStyle/>
                    <a:p>
                      <a:pPr algn="r"/>
                      <a:r>
                        <a:rPr kumimoji="1" lang="en-US" altLang="ja-JP" sz="2000" b="1" dirty="0">
                          <a:latin typeface="Meiryo UI" panose="020B0604030504040204" pitchFamily="50" charset="-128"/>
                          <a:ea typeface="Meiryo UI" panose="020B0604030504040204" pitchFamily="50" charset="-128"/>
                        </a:rPr>
                        <a:t>85.39</a:t>
                      </a:r>
                      <a:r>
                        <a:rPr kumimoji="1" lang="ja-JP" altLang="en-US" sz="2000" b="1" dirty="0">
                          <a:latin typeface="Meiryo UI" panose="020B0604030504040204" pitchFamily="50" charset="-128"/>
                          <a:ea typeface="Meiryo UI" panose="020B0604030504040204" pitchFamily="50" charset="-128"/>
                        </a:rPr>
                        <a:t>歳（</a:t>
                      </a:r>
                      <a:r>
                        <a:rPr kumimoji="1" lang="en-US" altLang="ja-JP" sz="2000" b="1" dirty="0">
                          <a:latin typeface="Meiryo UI" panose="020B0604030504040204" pitchFamily="50" charset="-128"/>
                          <a:ea typeface="Meiryo UI" panose="020B0604030504040204" pitchFamily="50" charset="-128"/>
                        </a:rPr>
                        <a:t>4.81</a:t>
                      </a:r>
                      <a:r>
                        <a:rPr kumimoji="1" lang="ja-JP" altLang="en-US" sz="2000" b="1"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4542145" y="2784968"/>
            <a:ext cx="3752281" cy="369332"/>
          </a:xfrm>
          <a:prstGeom prst="rect">
            <a:avLst/>
          </a:prstGeom>
          <a:noFill/>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要介護２（女性）</a:t>
            </a:r>
            <a:r>
              <a:rPr kumimoji="1" lang="en-US" altLang="ja-JP" dirty="0">
                <a:latin typeface="Meiryo UI" panose="020B0604030504040204" pitchFamily="50" charset="-128"/>
                <a:ea typeface="Meiryo UI" panose="020B0604030504040204" pitchFamily="50" charset="-128"/>
              </a:rPr>
              <a:t>26</a:t>
            </a:r>
            <a:r>
              <a:rPr kumimoji="1" lang="ja-JP" altLang="en-US" dirty="0">
                <a:latin typeface="Meiryo UI" panose="020B0604030504040204" pitchFamily="50" charset="-128"/>
                <a:ea typeface="Meiryo UI" panose="020B0604030504040204" pitchFamily="50" charset="-128"/>
              </a:rPr>
              <a:t>市中</a:t>
            </a:r>
            <a:r>
              <a:rPr kumimoji="1" lang="en-US" altLang="ja-JP" dirty="0">
                <a:latin typeface="Meiryo UI" panose="020B0604030504040204" pitchFamily="50" charset="-128"/>
                <a:ea typeface="Meiryo UI" panose="020B0604030504040204" pitchFamily="50" charset="-128"/>
              </a:rPr>
              <a:t>25</a:t>
            </a:r>
            <a:r>
              <a:rPr kumimoji="1" lang="ja-JP" altLang="en-US" dirty="0">
                <a:latin typeface="Meiryo UI" panose="020B0604030504040204" pitchFamily="50" charset="-128"/>
                <a:ea typeface="Meiryo UI" panose="020B0604030504040204" pitchFamily="50" charset="-128"/>
              </a:rPr>
              <a:t>位</a:t>
            </a:r>
          </a:p>
        </p:txBody>
      </p:sp>
      <p:sp>
        <p:nvSpPr>
          <p:cNvPr id="7" name="テキスト ボックス 6"/>
          <p:cNvSpPr txBox="1"/>
          <p:nvPr/>
        </p:nvSpPr>
        <p:spPr>
          <a:xfrm>
            <a:off x="385644" y="2713884"/>
            <a:ext cx="3452429" cy="646331"/>
          </a:xfrm>
          <a:prstGeom prst="rect">
            <a:avLst/>
          </a:prstGeom>
          <a:noFill/>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要介護２（男性）</a:t>
            </a:r>
            <a:r>
              <a:rPr kumimoji="1" lang="en-US" altLang="ja-JP" dirty="0">
                <a:latin typeface="Meiryo UI" panose="020B0604030504040204" pitchFamily="50" charset="-128"/>
                <a:ea typeface="Meiryo UI" panose="020B0604030504040204" pitchFamily="50" charset="-128"/>
              </a:rPr>
              <a:t>26</a:t>
            </a:r>
            <a:r>
              <a:rPr kumimoji="1" lang="ja-JP" altLang="en-US" dirty="0">
                <a:latin typeface="Meiryo UI" panose="020B0604030504040204" pitchFamily="50" charset="-128"/>
                <a:ea typeface="Meiryo UI" panose="020B0604030504040204" pitchFamily="50" charset="-128"/>
              </a:rPr>
              <a:t>市中</a:t>
            </a:r>
            <a:r>
              <a:rPr kumimoji="1" lang="en-US" altLang="ja-JP" dirty="0">
                <a:latin typeface="Meiryo UI" panose="020B0604030504040204" pitchFamily="50" charset="-128"/>
                <a:ea typeface="Meiryo UI" panose="020B0604030504040204" pitchFamily="50" charset="-128"/>
              </a:rPr>
              <a:t>22</a:t>
            </a:r>
            <a:r>
              <a:rPr kumimoji="1" lang="ja-JP" altLang="en-US" dirty="0">
                <a:latin typeface="Meiryo UI" panose="020B0604030504040204" pitchFamily="50" charset="-128"/>
                <a:ea typeface="Meiryo UI" panose="020B0604030504040204" pitchFamily="50" charset="-128"/>
              </a:rPr>
              <a:t>位　</a:t>
            </a:r>
          </a:p>
          <a:p>
            <a:pPr algn="ct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62719" y="5207198"/>
            <a:ext cx="8031707"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要介護２：要介護２以上の認定を受けるまでの平均自立期間で算出した場合</a:t>
            </a:r>
          </a:p>
        </p:txBody>
      </p:sp>
      <p:sp>
        <p:nvSpPr>
          <p:cNvPr id="10" name="テキスト ボックス 9"/>
          <p:cNvSpPr txBox="1"/>
          <p:nvPr/>
        </p:nvSpPr>
        <p:spPr>
          <a:xfrm>
            <a:off x="262719" y="5603101"/>
            <a:ext cx="8215098"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　）平均障害期間（年）：　要介護認定を受けてから死亡するまでの期間の平均</a:t>
            </a:r>
          </a:p>
        </p:txBody>
      </p:sp>
      <p:sp>
        <p:nvSpPr>
          <p:cNvPr id="11" name="テキスト ボックス 10"/>
          <p:cNvSpPr txBox="1"/>
          <p:nvPr/>
        </p:nvSpPr>
        <p:spPr>
          <a:xfrm>
            <a:off x="1050878" y="6356351"/>
            <a:ext cx="7069540" cy="338554"/>
          </a:xfrm>
          <a:prstGeom prst="rect">
            <a:avLst/>
          </a:prstGeom>
          <a:noFill/>
        </p:spPr>
        <p:txBody>
          <a:bodyPr wrap="square" rtlCol="0">
            <a:spAutoFit/>
          </a:bodyPr>
          <a:lstStyle/>
          <a:p>
            <a:pPr algn="r"/>
            <a:r>
              <a:rPr kumimoji="1" lang="ja-JP" altLang="en-US" sz="1600" dirty="0"/>
              <a:t>出典　とうきょう健康ステーション（</a:t>
            </a:r>
            <a:r>
              <a:rPr kumimoji="1" lang="ja-JP" altLang="en-US" sz="1600" dirty="0" smtClean="0"/>
              <a:t>東京都ホームページ</a:t>
            </a:r>
            <a:r>
              <a:rPr kumimoji="1" lang="ja-JP" altLang="en-US" sz="1600" dirty="0"/>
              <a:t>）</a:t>
            </a:r>
          </a:p>
        </p:txBody>
      </p:sp>
      <p:graphicFrame>
        <p:nvGraphicFramePr>
          <p:cNvPr id="14" name="表 13"/>
          <p:cNvGraphicFramePr>
            <a:graphicFrameLocks noGrp="1"/>
          </p:cNvGraphicFramePr>
          <p:nvPr>
            <p:extLst>
              <p:ext uri="{D42A27DB-BD31-4B8C-83A1-F6EECF244321}">
                <p14:modId xmlns:p14="http://schemas.microsoft.com/office/powerpoint/2010/main" val="1594378629"/>
              </p:ext>
            </p:extLst>
          </p:nvPr>
        </p:nvGraphicFramePr>
        <p:xfrm>
          <a:off x="4178005" y="1218574"/>
          <a:ext cx="4480560" cy="1112520"/>
        </p:xfrm>
        <a:graphic>
          <a:graphicData uri="http://schemas.openxmlformats.org/drawingml/2006/table">
            <a:tbl>
              <a:tblPr firstRow="1" bandRow="1">
                <a:tableStyleId>{073A0DAA-6AF3-43AB-8588-CEC1D06C72B9}</a:tableStyleId>
              </a:tblPr>
              <a:tblGrid>
                <a:gridCol w="1388597">
                  <a:extLst>
                    <a:ext uri="{9D8B030D-6E8A-4147-A177-3AD203B41FA5}">
                      <a16:colId xmlns:a16="http://schemas.microsoft.com/office/drawing/2014/main" val="20000"/>
                    </a:ext>
                  </a:extLst>
                </a:gridCol>
                <a:gridCol w="762009">
                  <a:extLst>
                    <a:ext uri="{9D8B030D-6E8A-4147-A177-3AD203B41FA5}">
                      <a16:colId xmlns:a16="http://schemas.microsoft.com/office/drawing/2014/main" val="20001"/>
                    </a:ext>
                  </a:extLst>
                </a:gridCol>
                <a:gridCol w="1143309">
                  <a:extLst>
                    <a:ext uri="{9D8B030D-6E8A-4147-A177-3AD203B41FA5}">
                      <a16:colId xmlns:a16="http://schemas.microsoft.com/office/drawing/2014/main" val="20002"/>
                    </a:ext>
                  </a:extLst>
                </a:gridCol>
                <a:gridCol w="1186645">
                  <a:extLst>
                    <a:ext uri="{9D8B030D-6E8A-4147-A177-3AD203B41FA5}">
                      <a16:colId xmlns:a16="http://schemas.microsoft.com/office/drawing/2014/main" val="20003"/>
                    </a:ext>
                  </a:extLst>
                </a:gridCol>
              </a:tblGrid>
              <a:tr h="370840">
                <a:tc rowSpan="3">
                  <a:txBody>
                    <a:bodyPr/>
                    <a:lstStyle/>
                    <a:p>
                      <a:pPr algn="ctr"/>
                      <a:r>
                        <a:rPr kumimoji="1" lang="ja-JP" altLang="en-US" sz="1600" dirty="0">
                          <a:latin typeface="Meiryo UI" panose="020B0604030504040204" pitchFamily="50" charset="-128"/>
                          <a:ea typeface="Meiryo UI" panose="020B0604030504040204" pitchFamily="50" charset="-128"/>
                        </a:rPr>
                        <a:t>プラン</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総合目標</a:t>
                      </a:r>
                    </a:p>
                  </a:txBody>
                  <a:tcPr anchor="ctr"/>
                </a:tc>
                <a:tc gridSpan="2">
                  <a:txBody>
                    <a:bodyPr/>
                    <a:lstStyle/>
                    <a:p>
                      <a:pPr algn="ctr"/>
                      <a:r>
                        <a:rPr kumimoji="1" lang="ja-JP" altLang="en-US" sz="1400" dirty="0">
                          <a:latin typeface="Meiryo UI" panose="020B0604030504040204" pitchFamily="50" charset="-128"/>
                          <a:ea typeface="Meiryo UI" panose="020B0604030504040204" pitchFamily="50" charset="-128"/>
                        </a:rPr>
                        <a:t>基準値（平成</a:t>
                      </a:r>
                      <a:r>
                        <a:rPr kumimoji="1" lang="en-US" altLang="ja-JP" sz="1400" dirty="0">
                          <a:latin typeface="Meiryo UI" panose="020B0604030504040204" pitchFamily="50" charset="-128"/>
                          <a:ea typeface="Meiryo UI" panose="020B0604030504040204" pitchFamily="50" charset="-128"/>
                        </a:rPr>
                        <a:t>23</a:t>
                      </a:r>
                      <a:r>
                        <a:rPr kumimoji="1" lang="ja-JP" altLang="en-US" sz="1400" dirty="0">
                          <a:latin typeface="Meiryo UI" panose="020B0604030504040204" pitchFamily="50" charset="-128"/>
                          <a:ea typeface="Meiryo UI" panose="020B0604030504040204" pitchFamily="50" charset="-128"/>
                        </a:rPr>
                        <a:t>年）</a:t>
                      </a:r>
                    </a:p>
                  </a:txBody>
                  <a:tcPr/>
                </a:tc>
                <a:tc hMerge="1">
                  <a:txBody>
                    <a:bodyPr/>
                    <a:lstStyle/>
                    <a:p>
                      <a:endParaRPr kumimoji="1" lang="ja-JP" altLang="en-US">
                        <a:latin typeface="Meiryo UI" panose="020B0604030504040204" pitchFamily="50" charset="-128"/>
                        <a:ea typeface="Meiryo UI" panose="020B0604030504040204" pitchFamily="50" charset="-128"/>
                      </a:endParaRPr>
                    </a:p>
                  </a:txBody>
                  <a:tcPr/>
                </a:tc>
                <a:tc>
                  <a:txBody>
                    <a:bodyPr/>
                    <a:lstStyle/>
                    <a:p>
                      <a:pPr algn="ctr"/>
                      <a:r>
                        <a:rPr kumimoji="1" lang="ja-JP" altLang="en-US" dirty="0">
                          <a:latin typeface="Meiryo UI" panose="020B0604030504040204" pitchFamily="50" charset="-128"/>
                          <a:ea typeface="Meiryo UI" panose="020B0604030504040204" pitchFamily="50" charset="-128"/>
                        </a:rPr>
                        <a:t>目標</a:t>
                      </a:r>
                    </a:p>
                  </a:txBody>
                  <a:tcPr/>
                </a:tc>
                <a:extLst>
                  <a:ext uri="{0D108BD9-81ED-4DB2-BD59-A6C34878D82A}">
                    <a16:rowId xmlns:a16="http://schemas.microsoft.com/office/drawing/2014/main" val="10000"/>
                  </a:ext>
                </a:extLst>
              </a:tr>
              <a:tr h="370840">
                <a:tc vMerge="1">
                  <a:txBody>
                    <a:bodyPr/>
                    <a:lstStyle/>
                    <a:p>
                      <a:endParaRPr kumimoji="1" lang="ja-JP" altLang="en-US"/>
                    </a:p>
                  </a:txBody>
                  <a:tcPr/>
                </a:tc>
                <a:tc>
                  <a:txBody>
                    <a:bodyPr/>
                    <a:lstStyle/>
                    <a:p>
                      <a:r>
                        <a:rPr kumimoji="1" lang="ja-JP" altLang="en-US" sz="1600" dirty="0">
                          <a:latin typeface="Meiryo UI" panose="020B0604030504040204" pitchFamily="50" charset="-128"/>
                          <a:ea typeface="Meiryo UI" panose="020B0604030504040204" pitchFamily="50" charset="-128"/>
                        </a:rPr>
                        <a:t>男性</a:t>
                      </a:r>
                    </a:p>
                  </a:txBody>
                  <a:tcPr/>
                </a:tc>
                <a:tc>
                  <a:txBody>
                    <a:bodyPr/>
                    <a:lstStyle/>
                    <a:p>
                      <a:pPr algn="r"/>
                      <a:r>
                        <a:rPr kumimoji="1" lang="en-US" altLang="ja-JP" dirty="0">
                          <a:latin typeface="Meiryo UI" panose="020B0604030504040204" pitchFamily="50" charset="-128"/>
                          <a:ea typeface="Meiryo UI" panose="020B0604030504040204" pitchFamily="50" charset="-128"/>
                        </a:rPr>
                        <a:t>82.83</a:t>
                      </a:r>
                      <a:r>
                        <a:rPr kumimoji="1" lang="ja-JP" altLang="en-US" dirty="0">
                          <a:latin typeface="Meiryo UI" panose="020B0604030504040204" pitchFamily="50" charset="-128"/>
                          <a:ea typeface="Meiryo UI" panose="020B0604030504040204" pitchFamily="50" charset="-128"/>
                        </a:rPr>
                        <a:t>歳</a:t>
                      </a:r>
                    </a:p>
                  </a:txBody>
                  <a:tcPr anchor="ctr"/>
                </a:tc>
                <a:tc rowSpan="2">
                  <a:txBody>
                    <a:bodyPr/>
                    <a:lstStyle/>
                    <a:p>
                      <a:pPr algn="ctr"/>
                      <a:r>
                        <a:rPr kumimoji="1" lang="ja-JP" altLang="en-US" dirty="0">
                          <a:latin typeface="Meiryo UI" panose="020B0604030504040204" pitchFamily="50" charset="-128"/>
                          <a:ea typeface="Meiryo UI" panose="020B0604030504040204" pitchFamily="50" charset="-128"/>
                        </a:rPr>
                        <a:t>上げる</a:t>
                      </a:r>
                    </a:p>
                  </a:txBody>
                  <a:tcPr anchor="ctr"/>
                </a:tc>
                <a:extLst>
                  <a:ext uri="{0D108BD9-81ED-4DB2-BD59-A6C34878D82A}">
                    <a16:rowId xmlns:a16="http://schemas.microsoft.com/office/drawing/2014/main" val="10001"/>
                  </a:ext>
                </a:extLst>
              </a:tr>
              <a:tr h="370840">
                <a:tc vMerge="1">
                  <a:txBody>
                    <a:bodyPr/>
                    <a:lstStyle/>
                    <a:p>
                      <a:endParaRPr kumimoji="1" lang="ja-JP" altLang="en-US"/>
                    </a:p>
                  </a:txBody>
                  <a:tcPr/>
                </a:tc>
                <a:tc>
                  <a:txBody>
                    <a:bodyPr/>
                    <a:lstStyle/>
                    <a:p>
                      <a:r>
                        <a:rPr kumimoji="1" lang="ja-JP" altLang="en-US" sz="1600" dirty="0">
                          <a:latin typeface="Meiryo UI" panose="020B0604030504040204" pitchFamily="50" charset="-128"/>
                          <a:ea typeface="Meiryo UI" panose="020B0604030504040204" pitchFamily="50" charset="-128"/>
                        </a:rPr>
                        <a:t>女性</a:t>
                      </a:r>
                    </a:p>
                  </a:txBody>
                  <a:tcPr/>
                </a:tc>
                <a:tc>
                  <a:txBody>
                    <a:bodyPr/>
                    <a:lstStyle/>
                    <a:p>
                      <a:pPr algn="r"/>
                      <a:r>
                        <a:rPr kumimoji="1" lang="en-US" altLang="ja-JP" dirty="0">
                          <a:latin typeface="Meiryo UI" panose="020B0604030504040204" pitchFamily="50" charset="-128"/>
                          <a:ea typeface="Meiryo UI" panose="020B0604030504040204" pitchFamily="50" charset="-128"/>
                        </a:rPr>
                        <a:t>85.46</a:t>
                      </a:r>
                      <a:r>
                        <a:rPr kumimoji="1" lang="ja-JP" altLang="en-US" dirty="0">
                          <a:latin typeface="Meiryo UI" panose="020B0604030504040204" pitchFamily="50" charset="-128"/>
                          <a:ea typeface="Meiryo UI" panose="020B0604030504040204" pitchFamily="50" charset="-128"/>
                        </a:rPr>
                        <a:t>歳</a:t>
                      </a:r>
                    </a:p>
                  </a:txBody>
                  <a:tcPr anchor="ctr"/>
                </a:tc>
                <a:tc vMerge="1">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13" name="スライド番号プレースホルダー 12"/>
          <p:cNvSpPr>
            <a:spLocks noGrp="1"/>
          </p:cNvSpPr>
          <p:nvPr>
            <p:ph type="sldNum" sz="quarter" idx="12"/>
          </p:nvPr>
        </p:nvSpPr>
        <p:spPr/>
        <p:txBody>
          <a:bodyPr/>
          <a:lstStyle/>
          <a:p>
            <a:fld id="{CD59296B-C8F5-42B7-B355-36DC6C591C5F}" type="slidenum">
              <a:rPr kumimoji="1" lang="ja-JP" altLang="en-US" sz="2000" smtClean="0">
                <a:solidFill>
                  <a:schemeClr val="tx1"/>
                </a:solidFill>
              </a:rPr>
              <a:t>4</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E56CE4D9-15F5-40D3-AF7C-B2AAE97C568C}"/>
              </a:ext>
            </a:extLst>
          </p:cNvPr>
          <p:cNvSpPr>
            <a:spLocks noGrp="1"/>
          </p:cNvSpPr>
          <p:nvPr>
            <p:ph type="dt" sz="half" idx="10"/>
          </p:nvPr>
        </p:nvSpPr>
        <p:spPr/>
        <p:txBody>
          <a:bodyPr/>
          <a:lstStyle/>
          <a:p>
            <a:fld id="{991453E4-8887-44AC-A981-05F55F0B97D9}" type="datetime1">
              <a:rPr kumimoji="1" lang="ja-JP" altLang="en-US" smtClean="0"/>
              <a:t>2019/3/19</a:t>
            </a:fld>
            <a:endParaRPr kumimoji="1" lang="ja-JP" altLang="en-US"/>
          </a:p>
        </p:txBody>
      </p:sp>
    </p:spTree>
    <p:extLst>
      <p:ext uri="{BB962C8B-B14F-4D97-AF65-F5344CB8AC3E}">
        <p14:creationId xmlns:p14="http://schemas.microsoft.com/office/powerpoint/2010/main" val="392094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4" y="271019"/>
            <a:ext cx="6684784"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65</a:t>
            </a:r>
            <a:r>
              <a:rPr kumimoji="1" lang="ja-JP" altLang="en-US" sz="2000" dirty="0">
                <a:latin typeface="Meiryo UI" panose="020B0604030504040204" pitchFamily="50" charset="-128"/>
                <a:ea typeface="Meiryo UI" panose="020B0604030504040204" pitchFamily="50" charset="-128"/>
              </a:rPr>
              <a:t>歳健康寿命（男性）</a:t>
            </a:r>
          </a:p>
        </p:txBody>
      </p:sp>
      <p:graphicFrame>
        <p:nvGraphicFramePr>
          <p:cNvPr id="7" name="グラフ 6">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3610890358"/>
              </p:ext>
            </p:extLst>
          </p:nvPr>
        </p:nvGraphicFramePr>
        <p:xfrm>
          <a:off x="281624" y="895546"/>
          <a:ext cx="8343902" cy="5505254"/>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06A48127-2122-4F3C-8309-3C55D3890030}"/>
              </a:ext>
            </a:extLst>
          </p:cNvPr>
          <p:cNvSpPr txBox="1"/>
          <p:nvPr/>
        </p:nvSpPr>
        <p:spPr>
          <a:xfrm>
            <a:off x="3910264" y="6460958"/>
            <a:ext cx="3862137"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とうきょう健康ステーション（</a:t>
            </a:r>
            <a:r>
              <a:rPr kumimoji="1" lang="ja-JP" altLang="en-US" sz="1200" dirty="0" smtClean="0">
                <a:latin typeface="Meiryo UI" panose="020B0604030504040204" pitchFamily="50" charset="-128"/>
                <a:ea typeface="Meiryo UI" panose="020B0604030504040204" pitchFamily="50" charset="-128"/>
              </a:rPr>
              <a:t>東京都ホームページ）</a:t>
            </a:r>
            <a:endParaRPr kumimoji="1" lang="ja-JP" altLang="en-US" sz="1200" dirty="0">
              <a:latin typeface="Meiryo UI" panose="020B0604030504040204" pitchFamily="50" charset="-128"/>
              <a:ea typeface="Meiryo UI" panose="020B0604030504040204" pitchFamily="50" charset="-128"/>
            </a:endParaRPr>
          </a:p>
        </p:txBody>
      </p:sp>
      <p:sp>
        <p:nvSpPr>
          <p:cNvPr id="5" name="テキスト ボックス 7"/>
          <p:cNvSpPr txBox="1"/>
          <p:nvPr/>
        </p:nvSpPr>
        <p:spPr>
          <a:xfrm>
            <a:off x="7464926" y="698699"/>
            <a:ext cx="1494744"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単位（歳）</a:t>
            </a:r>
          </a:p>
        </p:txBody>
      </p:sp>
      <p:sp>
        <p:nvSpPr>
          <p:cNvPr id="8" name="スライド番号プレースホルダー 7"/>
          <p:cNvSpPr>
            <a:spLocks noGrp="1"/>
          </p:cNvSpPr>
          <p:nvPr>
            <p:ph type="sldNum" sz="quarter" idx="12"/>
          </p:nvPr>
        </p:nvSpPr>
        <p:spPr/>
        <p:txBody>
          <a:bodyPr/>
          <a:lstStyle/>
          <a:p>
            <a:fld id="{CD59296B-C8F5-42B7-B355-36DC6C591C5F}" type="slidenum">
              <a:rPr kumimoji="1" lang="ja-JP" altLang="en-US" sz="2000" smtClean="0">
                <a:solidFill>
                  <a:schemeClr val="tx1"/>
                </a:solidFill>
              </a:rPr>
              <a:t>5</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593D91D3-9459-4BCF-80E7-D754049243C0}"/>
              </a:ext>
            </a:extLst>
          </p:cNvPr>
          <p:cNvSpPr>
            <a:spLocks noGrp="1"/>
          </p:cNvSpPr>
          <p:nvPr>
            <p:ph type="dt" sz="half" idx="10"/>
          </p:nvPr>
        </p:nvSpPr>
        <p:spPr/>
        <p:txBody>
          <a:bodyPr/>
          <a:lstStyle/>
          <a:p>
            <a:fld id="{C2F412A8-DC84-49DD-BE1B-714208D4B7BB}" type="datetime1">
              <a:rPr kumimoji="1" lang="ja-JP" altLang="en-US" smtClean="0"/>
              <a:t>2019/3/19</a:t>
            </a:fld>
            <a:endParaRPr kumimoji="1" lang="ja-JP" altLang="en-US"/>
          </a:p>
        </p:txBody>
      </p:sp>
    </p:spTree>
    <p:extLst>
      <p:ext uri="{BB962C8B-B14F-4D97-AF65-F5344CB8AC3E}">
        <p14:creationId xmlns:p14="http://schemas.microsoft.com/office/powerpoint/2010/main" val="3101995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4" y="271019"/>
            <a:ext cx="6684784"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65</a:t>
            </a:r>
            <a:r>
              <a:rPr kumimoji="1" lang="ja-JP" altLang="en-US" sz="2000" dirty="0">
                <a:latin typeface="Meiryo UI" panose="020B0604030504040204" pitchFamily="50" charset="-128"/>
                <a:ea typeface="Meiryo UI" panose="020B0604030504040204" pitchFamily="50" charset="-128"/>
              </a:rPr>
              <a:t>歳健康寿命（女性）</a:t>
            </a:r>
          </a:p>
        </p:txBody>
      </p:sp>
      <p:graphicFrame>
        <p:nvGraphicFramePr>
          <p:cNvPr id="7" name="グラフ 6">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3562066537"/>
              </p:ext>
            </p:extLst>
          </p:nvPr>
        </p:nvGraphicFramePr>
        <p:xfrm>
          <a:off x="281624" y="895546"/>
          <a:ext cx="8343902" cy="5505254"/>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8BB815CD-FC3F-45FE-BDD9-5FD10A1DBD15}"/>
              </a:ext>
            </a:extLst>
          </p:cNvPr>
          <p:cNvSpPr txBox="1"/>
          <p:nvPr/>
        </p:nvSpPr>
        <p:spPr>
          <a:xfrm>
            <a:off x="4054374" y="6444477"/>
            <a:ext cx="394635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とうきょう健康ステーション（</a:t>
            </a:r>
            <a:r>
              <a:rPr kumimoji="1" lang="ja-JP" altLang="en-US" sz="1200" dirty="0" smtClean="0">
                <a:latin typeface="Meiryo UI" panose="020B0604030504040204" pitchFamily="50" charset="-128"/>
                <a:ea typeface="Meiryo UI" panose="020B0604030504040204" pitchFamily="50" charset="-128"/>
              </a:rPr>
              <a:t>東京都ホームページ）</a:t>
            </a:r>
            <a:endParaRPr kumimoji="1" lang="ja-JP" altLang="en-US" sz="1200" dirty="0">
              <a:latin typeface="Meiryo UI" panose="020B0604030504040204" pitchFamily="50" charset="-128"/>
              <a:ea typeface="Meiryo UI" panose="020B0604030504040204" pitchFamily="50" charset="-128"/>
            </a:endParaRPr>
          </a:p>
        </p:txBody>
      </p:sp>
      <p:sp>
        <p:nvSpPr>
          <p:cNvPr id="6" name="テキスト ボックス 7"/>
          <p:cNvSpPr txBox="1"/>
          <p:nvPr/>
        </p:nvSpPr>
        <p:spPr>
          <a:xfrm>
            <a:off x="7464926" y="698699"/>
            <a:ext cx="1494744"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単位（歳）</a:t>
            </a:r>
          </a:p>
        </p:txBody>
      </p:sp>
      <p:sp>
        <p:nvSpPr>
          <p:cNvPr id="8" name="スライド番号プレースホルダー 7"/>
          <p:cNvSpPr>
            <a:spLocks noGrp="1"/>
          </p:cNvSpPr>
          <p:nvPr>
            <p:ph type="sldNum" sz="quarter" idx="12"/>
          </p:nvPr>
        </p:nvSpPr>
        <p:spPr/>
        <p:txBody>
          <a:bodyPr/>
          <a:lstStyle/>
          <a:p>
            <a:fld id="{CD59296B-C8F5-42B7-B355-36DC6C591C5F}" type="slidenum">
              <a:rPr kumimoji="1" lang="ja-JP" altLang="en-US" sz="2000" smtClean="0">
                <a:solidFill>
                  <a:schemeClr val="tx1"/>
                </a:solidFill>
              </a:rPr>
              <a:t>6</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48ADE937-B16F-4CFB-A42C-4DEE53E91087}"/>
              </a:ext>
            </a:extLst>
          </p:cNvPr>
          <p:cNvSpPr>
            <a:spLocks noGrp="1"/>
          </p:cNvSpPr>
          <p:nvPr>
            <p:ph type="dt" sz="half" idx="10"/>
          </p:nvPr>
        </p:nvSpPr>
        <p:spPr/>
        <p:txBody>
          <a:bodyPr/>
          <a:lstStyle/>
          <a:p>
            <a:fld id="{AD9EB925-FD65-4E63-8141-36332DDD80CC}" type="datetime1">
              <a:rPr kumimoji="1" lang="ja-JP" altLang="en-US" smtClean="0"/>
              <a:t>2019/3/19</a:t>
            </a:fld>
            <a:endParaRPr kumimoji="1" lang="ja-JP" altLang="en-US"/>
          </a:p>
        </p:txBody>
      </p:sp>
    </p:spTree>
    <p:extLst>
      <p:ext uri="{BB962C8B-B14F-4D97-AF65-F5344CB8AC3E}">
        <p14:creationId xmlns:p14="http://schemas.microsoft.com/office/powerpoint/2010/main" val="2250635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コンテンツ プレースホルダー 8"/>
          <p:cNvGraphicFramePr>
            <a:graphicFrameLocks/>
          </p:cNvGraphicFramePr>
          <p:nvPr>
            <p:extLst>
              <p:ext uri="{D42A27DB-BD31-4B8C-83A1-F6EECF244321}">
                <p14:modId xmlns:p14="http://schemas.microsoft.com/office/powerpoint/2010/main" val="1711693503"/>
              </p:ext>
            </p:extLst>
          </p:nvPr>
        </p:nvGraphicFramePr>
        <p:xfrm>
          <a:off x="1010652" y="995982"/>
          <a:ext cx="7086600" cy="4959650"/>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48A4096E-05D0-4502-950A-6320D5D9BA95}"/>
              </a:ext>
            </a:extLst>
          </p:cNvPr>
          <p:cNvSpPr txBox="1"/>
          <p:nvPr/>
        </p:nvSpPr>
        <p:spPr>
          <a:xfrm>
            <a:off x="281623" y="271019"/>
            <a:ext cx="7542623"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肥満傾向数の割合（小学４年生・中学１年生　男子）</a:t>
            </a:r>
          </a:p>
        </p:txBody>
      </p:sp>
      <p:sp>
        <p:nvSpPr>
          <p:cNvPr id="6" name="テキスト ボックス 1"/>
          <p:cNvSpPr txBox="1"/>
          <p:nvPr/>
        </p:nvSpPr>
        <p:spPr>
          <a:xfrm>
            <a:off x="4812632" y="6062210"/>
            <a:ext cx="4146831" cy="7957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400" dirty="0"/>
              <a:t>出典　</a:t>
            </a:r>
            <a:r>
              <a:rPr lang="ja-JP" altLang="en-US" sz="1600" dirty="0"/>
              <a:t> </a:t>
            </a:r>
            <a:r>
              <a:rPr lang="ja-JP" altLang="en-US" sz="1200" dirty="0"/>
              <a:t>北多摩北部保健医療圏保健医療福祉データ集</a:t>
            </a:r>
          </a:p>
        </p:txBody>
      </p:sp>
      <p:sp>
        <p:nvSpPr>
          <p:cNvPr id="7" name="正方形/長方形 6"/>
          <p:cNvSpPr/>
          <p:nvPr/>
        </p:nvSpPr>
        <p:spPr>
          <a:xfrm>
            <a:off x="6500415" y="1848646"/>
            <a:ext cx="2643585" cy="30777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862" b="0" i="0" u="none" strike="noStrike" kern="1200" spc="0" baseline="0">
                <a:solidFill>
                  <a:srgbClr val="000000">
                    <a:lumMod val="65000"/>
                    <a:lumOff val="35000"/>
                  </a:srgbClr>
                </a:solidFill>
                <a:latin typeface="+mn-lt"/>
                <a:ea typeface="+mn-ea"/>
                <a:cs typeface="+mn-cs"/>
              </a:defRPr>
            </a:pPr>
            <a:r>
              <a:rPr lang="ja-JP" altLang="en-US" sz="1400" dirty="0">
                <a:latin typeface="Meiryo UI" panose="020B0604030504040204" pitchFamily="50" charset="-128"/>
                <a:ea typeface="Meiryo UI" panose="020B0604030504040204" pitchFamily="50" charset="-128"/>
              </a:rPr>
              <a:t>小学校４年生　男子</a:t>
            </a:r>
          </a:p>
        </p:txBody>
      </p:sp>
      <p:sp>
        <p:nvSpPr>
          <p:cNvPr id="8" name="テキスト ボックス 7">
            <a:extLst>
              <a:ext uri="{FF2B5EF4-FFF2-40B4-BE49-F238E27FC236}">
                <a16:creationId xmlns:a16="http://schemas.microsoft.com/office/drawing/2014/main" id="{48A4096E-05D0-4502-950A-6320D5D9BA95}"/>
              </a:ext>
            </a:extLst>
          </p:cNvPr>
          <p:cNvSpPr txBox="1"/>
          <p:nvPr/>
        </p:nvSpPr>
        <p:spPr>
          <a:xfrm>
            <a:off x="281623" y="633501"/>
            <a:ext cx="7542623"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肥満傾向数：学校医により肥満傾向で特に注意を要すると判定された者</a:t>
            </a:r>
          </a:p>
        </p:txBody>
      </p:sp>
      <p:sp>
        <p:nvSpPr>
          <p:cNvPr id="9" name="テキスト ボックス 7"/>
          <p:cNvSpPr txBox="1"/>
          <p:nvPr/>
        </p:nvSpPr>
        <p:spPr>
          <a:xfrm>
            <a:off x="7224295" y="889404"/>
            <a:ext cx="1494744" cy="27075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p>
        </p:txBody>
      </p:sp>
      <p:sp>
        <p:nvSpPr>
          <p:cNvPr id="10" name="スライド番号プレースホルダー 9"/>
          <p:cNvSpPr>
            <a:spLocks noGrp="1"/>
          </p:cNvSpPr>
          <p:nvPr>
            <p:ph type="sldNum" sz="quarter" idx="12"/>
          </p:nvPr>
        </p:nvSpPr>
        <p:spPr/>
        <p:txBody>
          <a:bodyPr/>
          <a:lstStyle/>
          <a:p>
            <a:fld id="{CD59296B-C8F5-42B7-B355-36DC6C591C5F}" type="slidenum">
              <a:rPr kumimoji="1" lang="ja-JP" altLang="en-US" sz="2000" smtClean="0">
                <a:solidFill>
                  <a:schemeClr val="tx1"/>
                </a:solidFill>
              </a:rPr>
              <a:t>7</a:t>
            </a:fld>
            <a:endParaRPr kumimoji="1" lang="ja-JP" altLang="en-US" sz="2000" dirty="0">
              <a:solidFill>
                <a:schemeClr val="tx1"/>
              </a:solidFill>
            </a:endParaRPr>
          </a:p>
        </p:txBody>
      </p:sp>
      <p:sp>
        <p:nvSpPr>
          <p:cNvPr id="3" name="日付プレースホルダー 2">
            <a:extLst>
              <a:ext uri="{FF2B5EF4-FFF2-40B4-BE49-F238E27FC236}">
                <a16:creationId xmlns:a16="http://schemas.microsoft.com/office/drawing/2014/main" id="{C68B8471-8A49-4A61-AE24-A8C3C8941D63}"/>
              </a:ext>
            </a:extLst>
          </p:cNvPr>
          <p:cNvSpPr>
            <a:spLocks noGrp="1"/>
          </p:cNvSpPr>
          <p:nvPr>
            <p:ph type="dt" sz="half" idx="10"/>
          </p:nvPr>
        </p:nvSpPr>
        <p:spPr/>
        <p:txBody>
          <a:bodyPr/>
          <a:lstStyle/>
          <a:p>
            <a:fld id="{6952B452-76BE-4F0A-9181-698119C5C589}" type="datetime1">
              <a:rPr kumimoji="1" lang="ja-JP" altLang="en-US" smtClean="0"/>
              <a:t>2019/3/19</a:t>
            </a:fld>
            <a:endParaRPr kumimoji="1" lang="ja-JP" altLang="en-US"/>
          </a:p>
        </p:txBody>
      </p:sp>
    </p:spTree>
    <p:extLst>
      <p:ext uri="{BB962C8B-B14F-4D97-AF65-F5344CB8AC3E}">
        <p14:creationId xmlns:p14="http://schemas.microsoft.com/office/powerpoint/2010/main" val="1972409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コンテンツ プレースホルダー 8"/>
          <p:cNvGraphicFramePr>
            <a:graphicFrameLocks/>
          </p:cNvGraphicFramePr>
          <p:nvPr>
            <p:extLst>
              <p:ext uri="{D42A27DB-BD31-4B8C-83A1-F6EECF244321}">
                <p14:modId xmlns:p14="http://schemas.microsoft.com/office/powerpoint/2010/main" val="692084272"/>
              </p:ext>
            </p:extLst>
          </p:nvPr>
        </p:nvGraphicFramePr>
        <p:xfrm>
          <a:off x="1010652" y="995982"/>
          <a:ext cx="7086600" cy="4959650"/>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48A4096E-05D0-4502-950A-6320D5D9BA95}"/>
              </a:ext>
            </a:extLst>
          </p:cNvPr>
          <p:cNvSpPr txBox="1"/>
          <p:nvPr/>
        </p:nvSpPr>
        <p:spPr>
          <a:xfrm>
            <a:off x="281623" y="271019"/>
            <a:ext cx="7542623"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肥満傾向数の割合（小学４年生・中学１年生　女子）</a:t>
            </a:r>
          </a:p>
        </p:txBody>
      </p:sp>
      <p:sp>
        <p:nvSpPr>
          <p:cNvPr id="6" name="テキスト ボックス 1"/>
          <p:cNvSpPr txBox="1"/>
          <p:nvPr/>
        </p:nvSpPr>
        <p:spPr>
          <a:xfrm>
            <a:off x="4052934" y="6020370"/>
            <a:ext cx="4146831" cy="7957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400" dirty="0"/>
              <a:t>出典　</a:t>
            </a:r>
            <a:r>
              <a:rPr lang="ja-JP" altLang="en-US" sz="1600" dirty="0"/>
              <a:t> </a:t>
            </a:r>
            <a:r>
              <a:rPr lang="ja-JP" altLang="en-US" sz="1200" dirty="0"/>
              <a:t>北多摩北部保健医療圏保健医療福祉データ集</a:t>
            </a:r>
          </a:p>
        </p:txBody>
      </p:sp>
      <p:sp>
        <p:nvSpPr>
          <p:cNvPr id="7" name="正方形/長方形 6"/>
          <p:cNvSpPr/>
          <p:nvPr/>
        </p:nvSpPr>
        <p:spPr>
          <a:xfrm>
            <a:off x="5845608" y="3608959"/>
            <a:ext cx="2643585" cy="30777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862" b="0" i="0" u="none" strike="noStrike" kern="1200" spc="0" baseline="0">
                <a:solidFill>
                  <a:srgbClr val="000000">
                    <a:lumMod val="65000"/>
                    <a:lumOff val="35000"/>
                  </a:srgbClr>
                </a:solidFill>
                <a:latin typeface="+mn-lt"/>
                <a:ea typeface="+mn-ea"/>
                <a:cs typeface="+mn-cs"/>
              </a:defRPr>
            </a:pPr>
            <a:r>
              <a:rPr lang="ja-JP" altLang="en-US" sz="1400" dirty="0">
                <a:latin typeface="Meiryo UI" panose="020B0604030504040204" pitchFamily="50" charset="-128"/>
                <a:ea typeface="Meiryo UI" panose="020B0604030504040204" pitchFamily="50" charset="-128"/>
              </a:rPr>
              <a:t>小学校４年生　女子</a:t>
            </a:r>
          </a:p>
        </p:txBody>
      </p:sp>
      <p:sp>
        <p:nvSpPr>
          <p:cNvPr id="8" name="テキスト ボックス 7">
            <a:extLst>
              <a:ext uri="{FF2B5EF4-FFF2-40B4-BE49-F238E27FC236}">
                <a16:creationId xmlns:a16="http://schemas.microsoft.com/office/drawing/2014/main" id="{48A4096E-05D0-4502-950A-6320D5D9BA95}"/>
              </a:ext>
            </a:extLst>
          </p:cNvPr>
          <p:cNvSpPr txBox="1"/>
          <p:nvPr/>
        </p:nvSpPr>
        <p:spPr>
          <a:xfrm>
            <a:off x="281623" y="633501"/>
            <a:ext cx="7542623"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肥満傾向数：学校医により肥満傾向で特に注意を要すると判定された者</a:t>
            </a:r>
          </a:p>
        </p:txBody>
      </p:sp>
      <p:sp>
        <p:nvSpPr>
          <p:cNvPr id="9" name="テキスト ボックス 7"/>
          <p:cNvSpPr txBox="1"/>
          <p:nvPr/>
        </p:nvSpPr>
        <p:spPr>
          <a:xfrm>
            <a:off x="7167400" y="836680"/>
            <a:ext cx="1494744" cy="27075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a:latin typeface="Meiryo UI" panose="020B0604030504040204" pitchFamily="50" charset="-128"/>
                <a:ea typeface="Meiryo UI" panose="020B0604030504040204" pitchFamily="50" charset="-128"/>
              </a:rPr>
              <a:t>単位（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p>
        </p:txBody>
      </p:sp>
      <p:sp>
        <p:nvSpPr>
          <p:cNvPr id="10" name="スライド番号プレースホルダー 9"/>
          <p:cNvSpPr>
            <a:spLocks noGrp="1"/>
          </p:cNvSpPr>
          <p:nvPr>
            <p:ph type="sldNum" sz="quarter" idx="12"/>
          </p:nvPr>
        </p:nvSpPr>
        <p:spPr/>
        <p:txBody>
          <a:bodyPr/>
          <a:lstStyle/>
          <a:p>
            <a:fld id="{CD59296B-C8F5-42B7-B355-36DC6C591C5F}" type="slidenum">
              <a:rPr kumimoji="1" lang="ja-JP" altLang="en-US" sz="2000" smtClean="0">
                <a:solidFill>
                  <a:schemeClr val="tx1"/>
                </a:solidFill>
              </a:rPr>
              <a:t>8</a:t>
            </a:fld>
            <a:endParaRPr kumimoji="1" lang="ja-JP" altLang="en-US" sz="2000" dirty="0">
              <a:solidFill>
                <a:schemeClr val="tx1"/>
              </a:solidFill>
            </a:endParaRPr>
          </a:p>
        </p:txBody>
      </p:sp>
      <p:sp>
        <p:nvSpPr>
          <p:cNvPr id="3" name="日付プレースホルダー 2">
            <a:extLst>
              <a:ext uri="{FF2B5EF4-FFF2-40B4-BE49-F238E27FC236}">
                <a16:creationId xmlns:a16="http://schemas.microsoft.com/office/drawing/2014/main" id="{33374A0C-4162-4B68-82B0-96A628C27BF5}"/>
              </a:ext>
            </a:extLst>
          </p:cNvPr>
          <p:cNvSpPr>
            <a:spLocks noGrp="1"/>
          </p:cNvSpPr>
          <p:nvPr>
            <p:ph type="dt" sz="half" idx="10"/>
          </p:nvPr>
        </p:nvSpPr>
        <p:spPr/>
        <p:txBody>
          <a:bodyPr/>
          <a:lstStyle/>
          <a:p>
            <a:fld id="{BE3A6A40-EF12-4E8C-9BB5-5BE5E0000400}" type="datetime1">
              <a:rPr kumimoji="1" lang="ja-JP" altLang="en-US" smtClean="0"/>
              <a:t>2019/3/19</a:t>
            </a:fld>
            <a:endParaRPr kumimoji="1" lang="ja-JP" altLang="en-US"/>
          </a:p>
        </p:txBody>
      </p:sp>
    </p:spTree>
    <p:extLst>
      <p:ext uri="{BB962C8B-B14F-4D97-AF65-F5344CB8AC3E}">
        <p14:creationId xmlns:p14="http://schemas.microsoft.com/office/powerpoint/2010/main" val="222819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A4096E-05D0-4502-950A-6320D5D9BA95}"/>
              </a:ext>
            </a:extLst>
          </p:cNvPr>
          <p:cNvSpPr txBox="1"/>
          <p:nvPr/>
        </p:nvSpPr>
        <p:spPr>
          <a:xfrm>
            <a:off x="281624" y="382314"/>
            <a:ext cx="2779024"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人口推移と出生率</a:t>
            </a:r>
          </a:p>
        </p:txBody>
      </p:sp>
      <p:sp>
        <p:nvSpPr>
          <p:cNvPr id="8" name="テキスト ボックス 7">
            <a:extLst>
              <a:ext uri="{FF2B5EF4-FFF2-40B4-BE49-F238E27FC236}">
                <a16:creationId xmlns:a16="http://schemas.microsoft.com/office/drawing/2014/main" id="{980C9B5C-6D1D-413B-A242-57A8FCB7EE21}"/>
              </a:ext>
            </a:extLst>
          </p:cNvPr>
          <p:cNvSpPr txBox="1"/>
          <p:nvPr/>
        </p:nvSpPr>
        <p:spPr>
          <a:xfrm>
            <a:off x="4144966" y="6444477"/>
            <a:ext cx="3648173"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出典　北多摩北部保健医療圏保健医療福祉データ集</a:t>
            </a:r>
          </a:p>
        </p:txBody>
      </p:sp>
      <p:graphicFrame>
        <p:nvGraphicFramePr>
          <p:cNvPr id="5" name="表 4"/>
          <p:cNvGraphicFramePr>
            <a:graphicFrameLocks noGrp="1"/>
          </p:cNvGraphicFramePr>
          <p:nvPr>
            <p:extLst>
              <p:ext uri="{D42A27DB-BD31-4B8C-83A1-F6EECF244321}">
                <p14:modId xmlns:p14="http://schemas.microsoft.com/office/powerpoint/2010/main" val="3567053095"/>
              </p:ext>
            </p:extLst>
          </p:nvPr>
        </p:nvGraphicFramePr>
        <p:xfrm>
          <a:off x="4144966" y="782424"/>
          <a:ext cx="4480560" cy="749314"/>
        </p:xfrm>
        <a:graphic>
          <a:graphicData uri="http://schemas.openxmlformats.org/drawingml/2006/table">
            <a:tbl>
              <a:tblPr firstRow="1" bandRow="1">
                <a:tableStyleId>{073A0DAA-6AF3-43AB-8588-CEC1D06C72B9}</a:tableStyleId>
              </a:tblPr>
              <a:tblGrid>
                <a:gridCol w="1388597">
                  <a:extLst>
                    <a:ext uri="{9D8B030D-6E8A-4147-A177-3AD203B41FA5}">
                      <a16:colId xmlns:a16="http://schemas.microsoft.com/office/drawing/2014/main" val="20000"/>
                    </a:ext>
                  </a:extLst>
                </a:gridCol>
                <a:gridCol w="1913984">
                  <a:extLst>
                    <a:ext uri="{9D8B030D-6E8A-4147-A177-3AD203B41FA5}">
                      <a16:colId xmlns:a16="http://schemas.microsoft.com/office/drawing/2014/main" val="20001"/>
                    </a:ext>
                  </a:extLst>
                </a:gridCol>
                <a:gridCol w="1177979">
                  <a:extLst>
                    <a:ext uri="{9D8B030D-6E8A-4147-A177-3AD203B41FA5}">
                      <a16:colId xmlns:a16="http://schemas.microsoft.com/office/drawing/2014/main" val="20003"/>
                    </a:ext>
                  </a:extLst>
                </a:gridCol>
              </a:tblGrid>
              <a:tr h="339749">
                <a:tc rowSpan="2">
                  <a:txBody>
                    <a:bodyPr/>
                    <a:lstStyle/>
                    <a:p>
                      <a:pPr algn="ctr"/>
                      <a:r>
                        <a:rPr kumimoji="1" lang="ja-JP" altLang="en-US" sz="1600" dirty="0">
                          <a:latin typeface="Meiryo UI" panose="020B0604030504040204" pitchFamily="50" charset="-128"/>
                          <a:ea typeface="Meiryo UI" panose="020B0604030504040204" pitchFamily="50" charset="-128"/>
                        </a:rPr>
                        <a:t>プラン</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総合目標</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基準値（平成</a:t>
                      </a:r>
                      <a:r>
                        <a:rPr kumimoji="1" lang="en-US" altLang="ja-JP" sz="1400" dirty="0">
                          <a:latin typeface="Meiryo UI" panose="020B0604030504040204" pitchFamily="50" charset="-128"/>
                          <a:ea typeface="Meiryo UI" panose="020B0604030504040204" pitchFamily="50" charset="-128"/>
                        </a:rPr>
                        <a:t>22</a:t>
                      </a:r>
                      <a:r>
                        <a:rPr kumimoji="1" lang="ja-JP" altLang="en-US" sz="1400" dirty="0">
                          <a:latin typeface="Meiryo UI" panose="020B0604030504040204" pitchFamily="50" charset="-128"/>
                          <a:ea typeface="Meiryo UI" panose="020B0604030504040204" pitchFamily="50" charset="-128"/>
                        </a:rPr>
                        <a:t>年）</a:t>
                      </a:r>
                    </a:p>
                  </a:txBody>
                  <a:tcPr/>
                </a:tc>
                <a:tc>
                  <a:txBody>
                    <a:bodyPr/>
                    <a:lstStyle/>
                    <a:p>
                      <a:pPr algn="ctr"/>
                      <a:r>
                        <a:rPr kumimoji="1" lang="ja-JP" altLang="en-US" dirty="0">
                          <a:latin typeface="Meiryo UI" panose="020B0604030504040204" pitchFamily="50" charset="-128"/>
                          <a:ea typeface="Meiryo UI" panose="020B0604030504040204" pitchFamily="50" charset="-128"/>
                        </a:rPr>
                        <a:t>目標</a:t>
                      </a:r>
                    </a:p>
                  </a:txBody>
                  <a:tcPr/>
                </a:tc>
                <a:extLst>
                  <a:ext uri="{0D108BD9-81ED-4DB2-BD59-A6C34878D82A}">
                    <a16:rowId xmlns:a16="http://schemas.microsoft.com/office/drawing/2014/main" val="10000"/>
                  </a:ext>
                </a:extLst>
              </a:tr>
              <a:tr h="383554">
                <a:tc vMerge="1">
                  <a:txBody>
                    <a:bodyPr/>
                    <a:lstStyle/>
                    <a:p>
                      <a:endParaRPr kumimoji="1" lang="ja-JP" altLang="en-US"/>
                    </a:p>
                  </a:txBody>
                  <a:tcPr/>
                </a:tc>
                <a:tc>
                  <a:txBody>
                    <a:bodyPr/>
                    <a:lstStyle/>
                    <a:p>
                      <a:pPr algn="r"/>
                      <a:r>
                        <a:rPr kumimoji="1" lang="en-US" altLang="ja-JP" dirty="0">
                          <a:latin typeface="Meiryo UI" panose="020B0604030504040204" pitchFamily="50" charset="-128"/>
                          <a:ea typeface="Meiryo UI" panose="020B0604030504040204" pitchFamily="50" charset="-128"/>
                        </a:rPr>
                        <a:t>8.5</a:t>
                      </a:r>
                      <a:r>
                        <a:rPr kumimoji="1" lang="ja-JP" altLang="en-US" dirty="0">
                          <a:latin typeface="Meiryo UI" panose="020B0604030504040204" pitchFamily="50" charset="-128"/>
                          <a:ea typeface="Meiryo UI" panose="020B0604030504040204" pitchFamily="50" charset="-128"/>
                        </a:rPr>
                        <a:t>％</a:t>
                      </a:r>
                    </a:p>
                  </a:txBody>
                  <a:tcPr/>
                </a:tc>
                <a:tc>
                  <a:txBody>
                    <a:bodyPr/>
                    <a:lstStyle/>
                    <a:p>
                      <a:pPr algn="ctr"/>
                      <a:r>
                        <a:rPr kumimoji="1" lang="ja-JP" altLang="en-US" dirty="0">
                          <a:latin typeface="Meiryo UI" panose="020B0604030504040204" pitchFamily="50" charset="-128"/>
                          <a:ea typeface="Meiryo UI" panose="020B0604030504040204" pitchFamily="50" charset="-128"/>
                        </a:rPr>
                        <a:t>上げる</a:t>
                      </a:r>
                    </a:p>
                  </a:txBody>
                  <a:tcPr anchor="ctr"/>
                </a:tc>
                <a:extLst>
                  <a:ext uri="{0D108BD9-81ED-4DB2-BD59-A6C34878D82A}">
                    <a16:rowId xmlns:a16="http://schemas.microsoft.com/office/drawing/2014/main" val="10001"/>
                  </a:ext>
                </a:extLst>
              </a:tr>
            </a:tbl>
          </a:graphicData>
        </a:graphic>
      </p:graphicFrame>
      <p:graphicFrame>
        <p:nvGraphicFramePr>
          <p:cNvPr id="6" name="グラフ 5">
            <a:extLst>
              <a:ext uri="{FF2B5EF4-FFF2-40B4-BE49-F238E27FC236}">
                <a16:creationId xmlns:a16="http://schemas.microsoft.com/office/drawing/2014/main" id="{2427C374-EAAF-4BF4-8C0C-E07B4992DC44}"/>
              </a:ext>
            </a:extLst>
          </p:cNvPr>
          <p:cNvGraphicFramePr/>
          <p:nvPr>
            <p:extLst>
              <p:ext uri="{D42A27DB-BD31-4B8C-83A1-F6EECF244321}">
                <p14:modId xmlns:p14="http://schemas.microsoft.com/office/powerpoint/2010/main" val="3078383832"/>
              </p:ext>
            </p:extLst>
          </p:nvPr>
        </p:nvGraphicFramePr>
        <p:xfrm>
          <a:off x="281624" y="1916722"/>
          <a:ext cx="8443276" cy="4369777"/>
        </p:xfrm>
        <a:graphic>
          <a:graphicData uri="http://schemas.openxmlformats.org/drawingml/2006/chart">
            <c:chart xmlns:c="http://schemas.openxmlformats.org/drawingml/2006/chart" xmlns:r="http://schemas.openxmlformats.org/officeDocument/2006/relationships" r:id="rId3"/>
          </a:graphicData>
        </a:graphic>
      </p:graphicFrame>
      <p:sp>
        <p:nvSpPr>
          <p:cNvPr id="7" name="スライド番号プレースホルダー 6"/>
          <p:cNvSpPr>
            <a:spLocks noGrp="1"/>
          </p:cNvSpPr>
          <p:nvPr>
            <p:ph type="sldNum" sz="quarter" idx="12"/>
          </p:nvPr>
        </p:nvSpPr>
        <p:spPr/>
        <p:txBody>
          <a:bodyPr/>
          <a:lstStyle/>
          <a:p>
            <a:fld id="{CD59296B-C8F5-42B7-B355-36DC6C591C5F}" type="slidenum">
              <a:rPr kumimoji="1" lang="ja-JP" altLang="en-US" sz="2000" smtClean="0">
                <a:solidFill>
                  <a:schemeClr val="tx1"/>
                </a:solidFill>
              </a:rPr>
              <a:t>9</a:t>
            </a:fld>
            <a:endParaRPr kumimoji="1" lang="ja-JP" altLang="en-US" sz="2000" dirty="0">
              <a:solidFill>
                <a:schemeClr val="tx1"/>
              </a:solidFill>
            </a:endParaRPr>
          </a:p>
        </p:txBody>
      </p:sp>
      <p:sp>
        <p:nvSpPr>
          <p:cNvPr id="2" name="日付プレースホルダー 1">
            <a:extLst>
              <a:ext uri="{FF2B5EF4-FFF2-40B4-BE49-F238E27FC236}">
                <a16:creationId xmlns:a16="http://schemas.microsoft.com/office/drawing/2014/main" id="{42754CF2-34F8-487F-81CC-E4B589614BB2}"/>
              </a:ext>
            </a:extLst>
          </p:cNvPr>
          <p:cNvSpPr>
            <a:spLocks noGrp="1"/>
          </p:cNvSpPr>
          <p:nvPr>
            <p:ph type="dt" sz="half" idx="10"/>
          </p:nvPr>
        </p:nvSpPr>
        <p:spPr/>
        <p:txBody>
          <a:bodyPr/>
          <a:lstStyle/>
          <a:p>
            <a:fld id="{972A528E-3AFD-4276-A02B-05596D0E7AB5}" type="datetime1">
              <a:rPr kumimoji="1" lang="ja-JP" altLang="en-US" smtClean="0"/>
              <a:t>2019/3/19</a:t>
            </a:fld>
            <a:endParaRPr kumimoji="1" lang="ja-JP" altLang="en-US"/>
          </a:p>
        </p:txBody>
      </p:sp>
    </p:spTree>
    <p:extLst>
      <p:ext uri="{BB962C8B-B14F-4D97-AF65-F5344CB8AC3E}">
        <p14:creationId xmlns:p14="http://schemas.microsoft.com/office/powerpoint/2010/main" val="34099460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フレーム">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フレーム">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Override>
</file>

<file path=ppt/theme/themeOverride2.xml><?xml version="1.0" encoding="utf-8"?>
<a:themeOverride xmlns:a="http://schemas.openxmlformats.org/drawingml/2006/main">
  <a:clrScheme name="フレーム">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フレーム">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Override>
</file>

<file path=ppt/theme/themeOverride3.xml><?xml version="1.0" encoding="utf-8"?>
<a:themeOverride xmlns:a="http://schemas.openxmlformats.org/drawingml/2006/main">
  <a:clrScheme name="フレーム">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フレーム">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1149</TotalTime>
  <Words>1287</Words>
  <PresentationFormat>画面に合わせる (4:3)</PresentationFormat>
  <Paragraphs>390</Paragraphs>
  <Slides>21</Slides>
  <Notes>21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21</vt:i4>
      </vt:variant>
    </vt:vector>
  </HeadingPairs>
  <TitlesOfParts>
    <vt:vector size="32" baseType="lpstr">
      <vt:lpstr>(日本語用のフォントを使用)</vt:lpstr>
      <vt:lpstr>Meiryo UI</vt:lpstr>
      <vt:lpstr>ＭＳ ゴシック</vt:lpstr>
      <vt:lpstr>游ゴシック</vt:lpstr>
      <vt:lpstr>游ゴシック Light</vt:lpstr>
      <vt:lpstr>Arial</vt:lpstr>
      <vt:lpstr>Calibri</vt:lpstr>
      <vt:lpstr>Calibri Light</vt:lpstr>
      <vt:lpstr>Corbel</vt:lpstr>
      <vt:lpstr>Wingdings</vt:lpstr>
      <vt:lpstr>Office テーマ</vt:lpstr>
      <vt:lpstr>第２次西東京市健康づくり推進プラン 総合目標等　進捗状況 </vt:lpstr>
      <vt:lpstr>健康づくり推進プラン後期計画（健康都市プログラム） 配布状況について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2019-03-05T04:27:26Z</cp:lastPrinted>
  <dcterms:created xsi:type="dcterms:W3CDTF">2018-10-12T06:38:52Z</dcterms:created>
  <dcterms:modified xsi:type="dcterms:W3CDTF">2019-03-19T07:33:09Z</dcterms:modified>
</cp:coreProperties>
</file>