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801600" cy="9601200" type="A3"/>
  <p:notesSz cx="14368463" cy="9939338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RC" initials="SR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0FF"/>
    <a:srgbClr val="C1E4FF"/>
    <a:srgbClr val="8BCDFF"/>
    <a:srgbClr val="2DA5FF"/>
    <a:srgbClr val="53B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951" autoAdjust="0"/>
  </p:normalViewPr>
  <p:slideViewPr>
    <p:cSldViewPr>
      <p:cViewPr varScale="1">
        <p:scale>
          <a:sx n="73" d="100"/>
          <a:sy n="73" d="100"/>
        </p:scale>
        <p:origin x="234" y="6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6226335" cy="496967"/>
          </a:xfrm>
          <a:prstGeom prst="rect">
            <a:avLst/>
          </a:prstGeom>
        </p:spPr>
        <p:txBody>
          <a:bodyPr vert="horz" lIns="133795" tIns="66898" rIns="133795" bIns="66898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138806" y="3"/>
            <a:ext cx="6226335" cy="496967"/>
          </a:xfrm>
          <a:prstGeom prst="rect">
            <a:avLst/>
          </a:prstGeom>
        </p:spPr>
        <p:txBody>
          <a:bodyPr vert="horz" lIns="133795" tIns="66898" rIns="133795" bIns="66898" rtlCol="0"/>
          <a:lstStyle>
            <a:lvl1pPr algn="r">
              <a:defRPr sz="1700"/>
            </a:lvl1pPr>
          </a:lstStyle>
          <a:p>
            <a:fld id="{D41AF241-0558-4051-BFF1-F0030CA77443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00588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795" tIns="66898" rIns="133795" bIns="6689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36848" y="4721190"/>
            <a:ext cx="11494770" cy="4472703"/>
          </a:xfrm>
          <a:prstGeom prst="rect">
            <a:avLst/>
          </a:prstGeom>
        </p:spPr>
        <p:txBody>
          <a:bodyPr vert="horz" lIns="133795" tIns="66898" rIns="133795" bIns="6689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0"/>
            <a:ext cx="6226335" cy="496967"/>
          </a:xfrm>
          <a:prstGeom prst="rect">
            <a:avLst/>
          </a:prstGeom>
        </p:spPr>
        <p:txBody>
          <a:bodyPr vert="horz" lIns="133795" tIns="66898" rIns="133795" bIns="66898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138806" y="9440650"/>
            <a:ext cx="6226335" cy="496967"/>
          </a:xfrm>
          <a:prstGeom prst="rect">
            <a:avLst/>
          </a:prstGeom>
        </p:spPr>
        <p:txBody>
          <a:bodyPr vert="horz" lIns="133795" tIns="66898" rIns="133795" bIns="66898" rtlCol="0" anchor="b"/>
          <a:lstStyle>
            <a:lvl1pPr algn="r">
              <a:defRPr sz="1700"/>
            </a:lvl1pPr>
          </a:lstStyle>
          <a:p>
            <a:fld id="{6D9D8C36-A2B9-441E-8BB5-E38A70859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772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37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2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83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04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01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72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0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20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329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73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19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6A3E-E087-4D3C-B7FE-237087E5F361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BBF6B-6C3B-45DC-A037-D38191A1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87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34" y="-5994"/>
            <a:ext cx="12801833" cy="33598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9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令和元年度実施　西東京市の障害者福祉に関する調査報告書（概要報告）</a:t>
            </a:r>
            <a:endParaRPr lang="en-US" altLang="ja-JP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" y="432904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調査の目的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222" y="759935"/>
            <a:ext cx="631423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令和２年度に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第５期 西東京市障害福祉計画・ 第１期 西東京市障害児福祉計画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を見直し、令和３年度～５年度を計画期間とする第 ６ 期 西東京市 障害福祉計画・第２期 西東京市 障害児 福祉 計画の策定に向けて、 市内に在住する障害者および障害児などの生活状況、福祉サービスの利用状況及び今後の意向を把握し、次期計画に必要となる障害福祉・障害児福祉施策の現状把握 のための 基礎資料を作成することを目的として実施しました。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" y="1783312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調査の実施状況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222" y="2110343"/>
            <a:ext cx="63142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郵送配布・郵送回収によるアンケート調査を令和元年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日の期間に実施した。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なお、発達障害者調査については、関係機関への来所の際に、調査協力に賛同した方のみに配布し、郵送にて回収した。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9545"/>
              </p:ext>
            </p:extLst>
          </p:nvPr>
        </p:nvGraphicFramePr>
        <p:xfrm>
          <a:off x="136104" y="2687424"/>
          <a:ext cx="6188353" cy="25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6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6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区分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条件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配布数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回収数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回収率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身体障害者調査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身体障害者手帳所持者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910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427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46.9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知的障害者調査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愛の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手帳所持者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215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47.0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精神障害者調査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精神障害者保健福祉手帳所持者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77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32.1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自立支援医療費制度受給者調査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自立支援医療（精神通院）を受けている方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40.0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01253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難病患者調査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難病医療費等助成対象疾病を患っている方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95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47.5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0425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発達障害者調査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発達障害と診断されたことがある方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34827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児童調査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身体～難病に該当する児童・児童の保護者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128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42.7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003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施設入所者調査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西東京市から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支給決定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を受けた方が入所している施設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36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72.0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636321"/>
                  </a:ext>
                </a:extLst>
              </a:tr>
            </a:tbl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12153528" y="92626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2A7CCF13-90D7-4004-BDA1-5EDB3C471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89274"/>
              </p:ext>
            </p:extLst>
          </p:nvPr>
        </p:nvGraphicFramePr>
        <p:xfrm>
          <a:off x="136104" y="5571042"/>
          <a:ext cx="6188353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6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6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歳以上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身体～発達の合計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1,715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741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43.2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636321"/>
                  </a:ext>
                </a:extLst>
              </a:tr>
            </a:tbl>
          </a:graphicData>
        </a:graphic>
      </p:graphicFrame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03F394F-7BB6-4597-9D61-AFFBE3BBAD23}"/>
              </a:ext>
            </a:extLst>
          </p:cNvPr>
          <p:cNvSpPr txBox="1"/>
          <p:nvPr/>
        </p:nvSpPr>
        <p:spPr>
          <a:xfrm>
            <a:off x="10222" y="5342756"/>
            <a:ext cx="6314236" cy="238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70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歳以上の配布・回収の合計は次の通りとなった。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98C8E2B-063E-4195-A285-C4E017CE08CD}"/>
              </a:ext>
            </a:extLst>
          </p:cNvPr>
          <p:cNvSpPr txBox="1"/>
          <p:nvPr/>
        </p:nvSpPr>
        <p:spPr>
          <a:xfrm>
            <a:off x="10222" y="6011275"/>
            <a:ext cx="63142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＜調査結果の留意点＞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発達障害者調査については、回収数が少なく、統計的な有意性を担保できないことから、障害種別 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による結果を割愛しています。なお、調査全体集計には反映されています。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4E3479C8-FE8C-4635-8764-6271885C7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803" y="1466448"/>
            <a:ext cx="6188353" cy="3228199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89F1A40-CB68-4E5A-A729-5BDC3FC4D27F}"/>
              </a:ext>
            </a:extLst>
          </p:cNvPr>
          <p:cNvSpPr txBox="1"/>
          <p:nvPr/>
        </p:nvSpPr>
        <p:spPr>
          <a:xfrm>
            <a:off x="-234" y="6980708"/>
            <a:ext cx="631423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歳以上の調査票記入者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・「本人」による回答は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66.5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％で、「代理人」「家族」の合計は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25.6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■児童の調査票記入者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・「家族」による回答が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94.5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66701BE9-2239-426E-A0C0-839F05EC7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1468" y="5472442"/>
            <a:ext cx="6169910" cy="3602019"/>
          </a:xfrm>
          <a:prstGeom prst="rect">
            <a:avLst/>
          </a:prstGeom>
        </p:spPr>
      </p:pic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6A5D563E-1B16-40D1-BE16-34E044BE67C1}"/>
              </a:ext>
            </a:extLst>
          </p:cNvPr>
          <p:cNvSpPr/>
          <p:nvPr/>
        </p:nvSpPr>
        <p:spPr>
          <a:xfrm>
            <a:off x="0" y="6664300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回答者の属性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B040BC3-9A4F-4361-BDF3-99221C1F6D84}"/>
              </a:ext>
            </a:extLst>
          </p:cNvPr>
          <p:cNvSpPr txBox="1"/>
          <p:nvPr/>
        </p:nvSpPr>
        <p:spPr>
          <a:xfrm>
            <a:off x="6477142" y="797527"/>
            <a:ext cx="63142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歳以上の回答者の年齢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・全体でみると「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54.9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％を占めている。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・特に、身体では「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76.5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％、「難病」では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57.9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85A4BA6-D244-4FF7-8BDD-DE5D3C07A1B6}"/>
              </a:ext>
            </a:extLst>
          </p:cNvPr>
          <p:cNvSpPr txBox="1"/>
          <p:nvPr/>
        </p:nvSpPr>
        <p:spPr>
          <a:xfrm>
            <a:off x="6477142" y="4986274"/>
            <a:ext cx="63142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■児童の年齢構成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・全体でみると「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歳」の高校生世代が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28.1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％と最も多くなっている。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A014F542-E950-4C71-8047-7B48002A70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104" y="7896075"/>
            <a:ext cx="6188353" cy="1456769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63BF434-CAA6-40BA-850A-80A1FE9EE95E}"/>
              </a:ext>
            </a:extLst>
          </p:cNvPr>
          <p:cNvSpPr txBox="1"/>
          <p:nvPr/>
        </p:nvSpPr>
        <p:spPr>
          <a:xfrm>
            <a:off x="11585376" y="120080"/>
            <a:ext cx="10801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DB5596F-5E18-4221-9DEF-9534235535C8}"/>
              </a:ext>
            </a:extLst>
          </p:cNvPr>
          <p:cNvSpPr/>
          <p:nvPr/>
        </p:nvSpPr>
        <p:spPr>
          <a:xfrm>
            <a:off x="1805381" y="8210376"/>
            <a:ext cx="1702007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ACA9DD3-E2A9-44D0-8B8A-F8DBC1358343}"/>
              </a:ext>
            </a:extLst>
          </p:cNvPr>
          <p:cNvSpPr/>
          <p:nvPr/>
        </p:nvSpPr>
        <p:spPr>
          <a:xfrm>
            <a:off x="4312568" y="8601659"/>
            <a:ext cx="1330906" cy="297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5B20840-4101-42C1-B431-6BE82B2934A8}"/>
              </a:ext>
            </a:extLst>
          </p:cNvPr>
          <p:cNvSpPr/>
          <p:nvPr/>
        </p:nvSpPr>
        <p:spPr>
          <a:xfrm>
            <a:off x="928192" y="8964251"/>
            <a:ext cx="4824536" cy="3273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A800EE3-1C38-4FA7-85A3-1127492BD538}"/>
              </a:ext>
            </a:extLst>
          </p:cNvPr>
          <p:cNvSpPr/>
          <p:nvPr/>
        </p:nvSpPr>
        <p:spPr>
          <a:xfrm>
            <a:off x="9634260" y="2152109"/>
            <a:ext cx="2815212" cy="3273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5BB03E9-53D3-4C39-9375-D79469EF5E53}"/>
              </a:ext>
            </a:extLst>
          </p:cNvPr>
          <p:cNvSpPr/>
          <p:nvPr/>
        </p:nvSpPr>
        <p:spPr>
          <a:xfrm>
            <a:off x="8561040" y="2538110"/>
            <a:ext cx="3888432" cy="3273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CDA80AF-CA51-45A1-ABB6-2EEB02ABEE8E}"/>
              </a:ext>
            </a:extLst>
          </p:cNvPr>
          <p:cNvSpPr/>
          <p:nvPr/>
        </p:nvSpPr>
        <p:spPr>
          <a:xfrm>
            <a:off x="9608860" y="4085542"/>
            <a:ext cx="2904112" cy="3273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D76C256-5647-41FB-AA9A-97E002D2281F}"/>
              </a:ext>
            </a:extLst>
          </p:cNvPr>
          <p:cNvSpPr/>
          <p:nvPr/>
        </p:nvSpPr>
        <p:spPr>
          <a:xfrm>
            <a:off x="11068620" y="6176637"/>
            <a:ext cx="1431652" cy="3273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34" y="-5994"/>
            <a:ext cx="12801833" cy="33598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9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令和元年度実施　西東京市の障害者福祉に関する調査報告書（概要報告）</a:t>
            </a:r>
            <a:endParaRPr lang="en-US" altLang="ja-JP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" y="432904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　障害福祉サービスの利用状況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153528" y="92626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endParaRPr kumimoji="1" lang="ja-JP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89F1A40-CB68-4E5A-A729-5BDC3FC4D27F}"/>
              </a:ext>
            </a:extLst>
          </p:cNvPr>
          <p:cNvSpPr txBox="1"/>
          <p:nvPr/>
        </p:nvSpPr>
        <p:spPr>
          <a:xfrm>
            <a:off x="-234" y="2577149"/>
            <a:ext cx="6314236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■過去１年間の障害福祉サービス利用状況（令和元年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月時点）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・「利用したことがない」は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56.4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％となっており、「無回答」を除く「サービスを利用した」は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32.4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％となっている。また、利用者が最も多いのは「訪問系サービス」で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11.1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％となっており、次いで「相談支援」が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8.1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・障害種別でみると、「利用したことがない」は知的障害で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22.8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％となっているものの、他の障害種別では半数を超えている。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・本人の年齢別でみると、「利用したことがない」は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18.0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％となっているものの、他の年齢では半数を超えている。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771A141-2235-4326-AD50-936CC7E61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2" y="4127794"/>
            <a:ext cx="6262030" cy="5405729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93C2DF-D185-487E-804B-3E1A99601E5F}"/>
              </a:ext>
            </a:extLst>
          </p:cNvPr>
          <p:cNvSpPr txBox="1"/>
          <p:nvPr/>
        </p:nvSpPr>
        <p:spPr>
          <a:xfrm>
            <a:off x="6478359" y="745051"/>
            <a:ext cx="2701223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■障害福祉サービス利用の充足状況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・全体でみると、「利用できている」「まあまあ利用できている」の合計は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63.3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％と半数を上回っている。一方で、「利用できていない」は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11.0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・障害種別でみると、「利用できている」「まあまあ利用できている」の合計は、精神で半数を下回っており、「利用できていない」が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32.4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％と高くなっている。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・年齢別でみると、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歳で「利用できている」「まあまあ利用できている」の合計が半数を下回っている。特に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歳は「利用できていない」が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％と最も高く、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歳では「あまり利用できていない」が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66.7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E87832B-7CF4-41B6-9829-02ED9648F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3129" y="720465"/>
            <a:ext cx="3363087" cy="4512183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0D3064C-689A-40E0-AE84-F5D4AB900E98}"/>
              </a:ext>
            </a:extLst>
          </p:cNvPr>
          <p:cNvSpPr txBox="1"/>
          <p:nvPr/>
        </p:nvSpPr>
        <p:spPr>
          <a:xfrm>
            <a:off x="6478359" y="5638417"/>
            <a:ext cx="623785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■障害福祉サービスを利用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できていない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理由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・「自分に適したサービスがわからない」が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43.0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％と最も高く、次いで「サービスの利用方法がわからない」が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37.2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・「定員がいっぱいで利用できない」「市内に利用したい事業所がない」は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％程度となっている。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67CF9EF-A537-46D9-95F7-4A3D702E0F1B}"/>
              </a:ext>
            </a:extLst>
          </p:cNvPr>
          <p:cNvSpPr txBox="1"/>
          <p:nvPr/>
        </p:nvSpPr>
        <p:spPr>
          <a:xfrm>
            <a:off x="-234" y="898084"/>
            <a:ext cx="6314236" cy="1454244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●福祉サービスを活用している人は「障害者」全体の１／３程度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●ただし、障害種別によって利用状況に差があり、知的障害は活用している割合が高い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●精神障害では生活に必要なサービスを利用できていない割合が高い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●また、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歳代・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歳で必要なサービスを利用できていない傾向がある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●利用できていない理由は「サービスに関する情報不足」に関連する項目が上位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395C0A8-859F-4B6D-B9E6-061A87709A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3813" y="6719563"/>
            <a:ext cx="4516095" cy="2712360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23E5B19-A16B-4ED4-A7FF-B8C95A474F67}"/>
              </a:ext>
            </a:extLst>
          </p:cNvPr>
          <p:cNvSpPr/>
          <p:nvPr/>
        </p:nvSpPr>
        <p:spPr>
          <a:xfrm>
            <a:off x="5511304" y="6103417"/>
            <a:ext cx="601464" cy="297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AAA599-1C6E-4477-823D-ADD7EA689312}"/>
              </a:ext>
            </a:extLst>
          </p:cNvPr>
          <p:cNvSpPr/>
          <p:nvPr/>
        </p:nvSpPr>
        <p:spPr>
          <a:xfrm>
            <a:off x="5511304" y="6609307"/>
            <a:ext cx="601464" cy="2459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834D635-90A7-4208-8966-0F6379D81D2F}"/>
              </a:ext>
            </a:extLst>
          </p:cNvPr>
          <p:cNvCxnSpPr>
            <a:cxnSpLocks/>
          </p:cNvCxnSpPr>
          <p:nvPr/>
        </p:nvCxnSpPr>
        <p:spPr>
          <a:xfrm>
            <a:off x="326728" y="6830658"/>
            <a:ext cx="28803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9E40663-23A7-4109-A03C-E288585B87E3}"/>
              </a:ext>
            </a:extLst>
          </p:cNvPr>
          <p:cNvSpPr/>
          <p:nvPr/>
        </p:nvSpPr>
        <p:spPr>
          <a:xfrm>
            <a:off x="11659289" y="2703301"/>
            <a:ext cx="601464" cy="2459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1F4A250-0D06-4DA0-83A3-C876F75F957E}"/>
              </a:ext>
            </a:extLst>
          </p:cNvPr>
          <p:cNvSpPr/>
          <p:nvPr/>
        </p:nvSpPr>
        <p:spPr>
          <a:xfrm>
            <a:off x="7303333" y="7032848"/>
            <a:ext cx="4355955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0FA5979-1F88-4052-B149-DD4042779CD3}"/>
              </a:ext>
            </a:extLst>
          </p:cNvPr>
          <p:cNvSpPr/>
          <p:nvPr/>
        </p:nvSpPr>
        <p:spPr>
          <a:xfrm>
            <a:off x="11659289" y="3845847"/>
            <a:ext cx="601464" cy="2459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37181DF-BF21-49A6-A3F1-BDD94F954FF3}"/>
              </a:ext>
            </a:extLst>
          </p:cNvPr>
          <p:cNvSpPr/>
          <p:nvPr/>
        </p:nvSpPr>
        <p:spPr>
          <a:xfrm>
            <a:off x="11659289" y="4525277"/>
            <a:ext cx="601464" cy="2459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63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34" y="-5994"/>
            <a:ext cx="12801833" cy="33598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9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令和元年度実施　西東京市の障害者福祉に関する調査報告書（概要報告）</a:t>
            </a:r>
            <a:endParaRPr lang="en-US" altLang="ja-JP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" y="432904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　今後の障害福祉サービスの利用意向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153528" y="92626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89F1A40-CB68-4E5A-A729-5BDC3FC4D27F}"/>
              </a:ext>
            </a:extLst>
          </p:cNvPr>
          <p:cNvSpPr txBox="1"/>
          <p:nvPr/>
        </p:nvSpPr>
        <p:spPr>
          <a:xfrm>
            <a:off x="-234" y="2577149"/>
            <a:ext cx="63142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■２年後に必要な福祉サービス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・全体では、「ヘルパーが自宅に訪問してくれるサービス」が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21.7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％となっており、次いで「短期間を施設で過ごすサービス」が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15.5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％となっている。また、「わからない」が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40.5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種別でみると、「ヘルパーが自宅に訪問してくれるサービス」は身体や難病で高くなっており、「短期間を施設で過ごすサービス」は知的で高くなっている。また、精神では「働くために必要な技術を身につけるサービス」が高く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・本人の年齢別でみると、過去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年のサービス利用率が高い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歳代で就労や日中活動、グループホーム等のニーズが高くなっている。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93C2DF-D185-487E-804B-3E1A99601E5F}"/>
              </a:ext>
            </a:extLst>
          </p:cNvPr>
          <p:cNvSpPr txBox="1"/>
          <p:nvPr/>
        </p:nvSpPr>
        <p:spPr>
          <a:xfrm>
            <a:off x="6478359" y="745051"/>
            <a:ext cx="2802761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■５年後の暮らし方の希望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・全体でみると、「自宅で家族や親戚などと一緒に暮らしたい」が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38.3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％と最も高く、次いで「自宅で訪問や通いの福祉サービスを活用しながら暮らしたい」が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13.8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・障害種別でみると、全ての障害種別で「自宅で家族や親戚などと一緒に暮らしたい」 が最も高くなっている。また、知的障害では「グループホームで暮らしたい」が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32.7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％と高くなっている。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・年齢別でみると、「自宅で家族や親戚などと一緒に暮らしたい」 は、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％を下回っており、一方で「自宅で訪問や通いの福祉サービスを活用しながら暮らしたい」 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15.6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また、「グループホームで暮らしたい」は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歳で高くなっている。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67CF9EF-A537-46D9-95F7-4A3D702E0F1B}"/>
              </a:ext>
            </a:extLst>
          </p:cNvPr>
          <p:cNvSpPr txBox="1"/>
          <p:nvPr/>
        </p:nvSpPr>
        <p:spPr>
          <a:xfrm>
            <a:off x="-234" y="764771"/>
            <a:ext cx="6314236" cy="1731243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●２年後（令和３年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月）に必要なサービスは「わからない」が最多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●知的障害や若い世代で「ショートステイ」「グループホーム等」に対するニーズが顕著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●５年後の暮らしの意向は「自宅で家族や親戚と一緒に暮らす」が最多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●知的障害や若い世代で「グループホーム」に対するニーズが顕著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●細かいサービス内容に関する意向よりも、暮らし方への意向の方が明確な方針がある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「わからない」が少ない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5D02863-ACCF-4D56-A01D-7BA7313A6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68" y="4017011"/>
            <a:ext cx="5141976" cy="548868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AC59B09-912D-4D4F-B4FB-3927683DE0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100" y="367169"/>
            <a:ext cx="3348228" cy="5096637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8FB7929-D666-44B1-B4F7-0A9DCC2A92AF}"/>
              </a:ext>
            </a:extLst>
          </p:cNvPr>
          <p:cNvSpPr txBox="1"/>
          <p:nvPr/>
        </p:nvSpPr>
        <p:spPr>
          <a:xfrm>
            <a:off x="6400682" y="5500981"/>
            <a:ext cx="6314236" cy="4004716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＜親亡き後の課題＞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39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歳の現在の住まい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「持ち家」や「賃貸住宅」などの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自宅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88.2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となっており、「グループホーム、福祉ホーム」は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6.9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39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歳の主な介助者の年齢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59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歳」が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55.1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％と最も高く、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次いで「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歳代」が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29.0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『60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34.8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EFBA8C8-AD7A-4ABD-A7F3-844B4B4FC4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8409"/>
          <a:stretch/>
        </p:blipFill>
        <p:spPr>
          <a:xfrm>
            <a:off x="9793088" y="5516488"/>
            <a:ext cx="2872408" cy="211722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D24DFE5-6221-44B9-8E0D-ADFBD15997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7592" y="7471276"/>
            <a:ext cx="3519267" cy="2114611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0587021-06FE-483C-88A3-1C9CA3F56964}"/>
              </a:ext>
            </a:extLst>
          </p:cNvPr>
          <p:cNvSpPr/>
          <p:nvPr/>
        </p:nvSpPr>
        <p:spPr>
          <a:xfrm>
            <a:off x="5011099" y="6054451"/>
            <a:ext cx="356823" cy="225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67E8490-8165-47DC-9C3C-E3A1C390E14A}"/>
              </a:ext>
            </a:extLst>
          </p:cNvPr>
          <p:cNvSpPr/>
          <p:nvPr/>
        </p:nvSpPr>
        <p:spPr>
          <a:xfrm>
            <a:off x="4411156" y="6535413"/>
            <a:ext cx="356823" cy="225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8545E13-2834-4B74-A839-FA3E183FA573}"/>
              </a:ext>
            </a:extLst>
          </p:cNvPr>
          <p:cNvSpPr/>
          <p:nvPr/>
        </p:nvSpPr>
        <p:spPr>
          <a:xfrm>
            <a:off x="4411156" y="7520737"/>
            <a:ext cx="356823" cy="7362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858C064-149A-43FB-BBFF-F8A4730D010D}"/>
              </a:ext>
            </a:extLst>
          </p:cNvPr>
          <p:cNvSpPr/>
          <p:nvPr/>
        </p:nvSpPr>
        <p:spPr>
          <a:xfrm>
            <a:off x="11981384" y="2270073"/>
            <a:ext cx="268086" cy="225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部分円 1">
            <a:extLst>
              <a:ext uri="{FF2B5EF4-FFF2-40B4-BE49-F238E27FC236}">
                <a16:creationId xmlns:a16="http://schemas.microsoft.com/office/drawing/2014/main" id="{CBC0FA38-1D3F-4EE9-893C-0B5346B988FA}"/>
              </a:ext>
            </a:extLst>
          </p:cNvPr>
          <p:cNvSpPr>
            <a:spLocks noChangeAspect="1"/>
          </p:cNvSpPr>
          <p:nvPr/>
        </p:nvSpPr>
        <p:spPr>
          <a:xfrm>
            <a:off x="10725472" y="5868020"/>
            <a:ext cx="1632202" cy="1632202"/>
          </a:xfrm>
          <a:prstGeom prst="pie">
            <a:avLst>
              <a:gd name="adj1" fmla="val 16160860"/>
              <a:gd name="adj2" fmla="val 1374219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A2A7AA-B4B3-41F4-A2CF-622D09D40613}"/>
              </a:ext>
            </a:extLst>
          </p:cNvPr>
          <p:cNvSpPr txBox="1"/>
          <p:nvPr/>
        </p:nvSpPr>
        <p:spPr>
          <a:xfrm>
            <a:off x="10974246" y="6913173"/>
            <a:ext cx="1279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88.2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部分円 20">
            <a:extLst>
              <a:ext uri="{FF2B5EF4-FFF2-40B4-BE49-F238E27FC236}">
                <a16:creationId xmlns:a16="http://schemas.microsoft.com/office/drawing/2014/main" id="{5D77CF36-2E10-4F96-B3CD-F43C022E578B}"/>
              </a:ext>
            </a:extLst>
          </p:cNvPr>
          <p:cNvSpPr>
            <a:spLocks noChangeAspect="1"/>
          </p:cNvSpPr>
          <p:nvPr/>
        </p:nvSpPr>
        <p:spPr>
          <a:xfrm>
            <a:off x="10763572" y="7827333"/>
            <a:ext cx="1632202" cy="1632202"/>
          </a:xfrm>
          <a:prstGeom prst="pie">
            <a:avLst>
              <a:gd name="adj1" fmla="val 7994862"/>
              <a:gd name="adj2" fmla="val 1564796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1AD4BBB-D344-4D62-951E-30BD080E2488}"/>
              </a:ext>
            </a:extLst>
          </p:cNvPr>
          <p:cNvSpPr txBox="1"/>
          <p:nvPr/>
        </p:nvSpPr>
        <p:spPr>
          <a:xfrm>
            <a:off x="9776326" y="8750179"/>
            <a:ext cx="1279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34.8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194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34" y="-5994"/>
            <a:ext cx="12801833" cy="33598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9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令和元年度実施　西東京市の障害者福祉に関する調査報告書（概要報告）</a:t>
            </a:r>
            <a:endParaRPr lang="en-US" altLang="ja-JP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" y="432904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　障害児福祉サービスの利用実態と意向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153528" y="92626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89F1A40-CB68-4E5A-A729-5BDC3FC4D27F}"/>
              </a:ext>
            </a:extLst>
          </p:cNvPr>
          <p:cNvSpPr txBox="1"/>
          <p:nvPr/>
        </p:nvSpPr>
        <p:spPr>
          <a:xfrm>
            <a:off x="-234" y="2577149"/>
            <a:ext cx="631423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■過去１年間の障害児福祉サービス利用状況（令和元年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月時点）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・「利用したことがない」は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％となっており、「無回答」を除く「サービスを利用した」は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65.6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％となっている。また、利用が最も高いのは「放課後等デイサービス」で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50.8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％となっており、次いで「相談支援」が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・障害種別でみると、「利用したことがない」は知的障害で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14.9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％、発達障害で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29.4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％、難病で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％となっているものの、約半数となっている。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本人の年齢別でみると、５歳以下の未就学児では「児童発達支援」、６歳以上の就学児・生徒では「放課後等デイサービス」が主に利用されている。また、６歳以上では高学年になるにつれて「利用したことがない」が増える傾向にあ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C51E383-78F6-46FA-AAA0-69C649ED5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210" y="4398038"/>
            <a:ext cx="4032504" cy="486460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CFC2C0B-22C1-4B54-8329-85825548F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3090" y="432922"/>
            <a:ext cx="3080766" cy="4284345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13B5244-F6C5-4C3B-BE4A-F9AF261A3F3E}"/>
              </a:ext>
            </a:extLst>
          </p:cNvPr>
          <p:cNvSpPr txBox="1"/>
          <p:nvPr/>
        </p:nvSpPr>
        <p:spPr>
          <a:xfrm>
            <a:off x="6478359" y="745051"/>
            <a:ext cx="3080766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■障害福祉サービス利用の充足状況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・全体でみると、「利用できている」「まあまあ利用できている」の合計は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57.1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％と半数を上回っている。一方で、「利用できていない」は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・障害種別でみると、「利用できている」「まあまあ利用できている」の合計は、精神で半数を下回っており、「利用できていない」が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60.0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％と高くなっている。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・年齢別でみると、全ての年代で「利用できている」「まあまあ利用できている」の合計が半数以上となっている。一方で、「利用できていない」は５歳以下と９～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歳で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％を上回っている。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1C52E87-F0FE-4295-AA45-C9701D40D539}"/>
              </a:ext>
            </a:extLst>
          </p:cNvPr>
          <p:cNvSpPr txBox="1"/>
          <p:nvPr/>
        </p:nvSpPr>
        <p:spPr>
          <a:xfrm>
            <a:off x="6478359" y="4944616"/>
            <a:ext cx="62378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■障害児福祉サービスを利用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できていない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理由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・「定員がいっぱいで利用できない」が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52.8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％と最も高く、次いで「利用したい時間や時期と合わない」が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9FA77DA-ED08-4BB4-A89F-3D7A5249C5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4664" y="6016911"/>
            <a:ext cx="5388864" cy="3232404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9BA38E7-7A8F-4010-BA83-4048CC2FC566}"/>
              </a:ext>
            </a:extLst>
          </p:cNvPr>
          <p:cNvSpPr txBox="1"/>
          <p:nvPr/>
        </p:nvSpPr>
        <p:spPr>
          <a:xfrm>
            <a:off x="-234" y="898084"/>
            <a:ext cx="6314236" cy="1177245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●福祉サービスを活用している「障害児」は全体の２／３程度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●ただし、障害種別によって利用状況に差があり、知的・難病・発達は割合が高い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●精神障害では生活に必要なサービスを利用できていない割合が高い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●利用できていない理由は「定員不足」が上位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154BBCC-BCBA-464F-A810-4352359803EC}"/>
              </a:ext>
            </a:extLst>
          </p:cNvPr>
          <p:cNvSpPr/>
          <p:nvPr/>
        </p:nvSpPr>
        <p:spPr>
          <a:xfrm>
            <a:off x="4391147" y="6062836"/>
            <a:ext cx="632135" cy="225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1EF0070-C49B-452E-89A0-7EA74FE29EA0}"/>
              </a:ext>
            </a:extLst>
          </p:cNvPr>
          <p:cNvSpPr/>
          <p:nvPr/>
        </p:nvSpPr>
        <p:spPr>
          <a:xfrm>
            <a:off x="4391147" y="6554192"/>
            <a:ext cx="632135" cy="225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17CB3E1-82AA-4720-9683-B53814AF3FAC}"/>
              </a:ext>
            </a:extLst>
          </p:cNvPr>
          <p:cNvSpPr/>
          <p:nvPr/>
        </p:nvSpPr>
        <p:spPr>
          <a:xfrm>
            <a:off x="4391147" y="7272530"/>
            <a:ext cx="632135" cy="4843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A4EC983-6D28-4DD3-B88B-43A1C9335207}"/>
              </a:ext>
            </a:extLst>
          </p:cNvPr>
          <p:cNvSpPr/>
          <p:nvPr/>
        </p:nvSpPr>
        <p:spPr>
          <a:xfrm>
            <a:off x="12010346" y="2424064"/>
            <a:ext cx="574668" cy="225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BC24214-68CD-4C11-A3E7-F05B33877073}"/>
              </a:ext>
            </a:extLst>
          </p:cNvPr>
          <p:cNvSpPr/>
          <p:nvPr/>
        </p:nvSpPr>
        <p:spPr>
          <a:xfrm>
            <a:off x="6796228" y="6395105"/>
            <a:ext cx="5077180" cy="5750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42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34" y="-5994"/>
            <a:ext cx="12801833" cy="33598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9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令和元年度実施　西東京市の障害者福祉に関する調査報告書（概要報告）</a:t>
            </a:r>
            <a:endParaRPr lang="en-US" altLang="ja-JP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" y="432904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　西東京市の福祉施設の認知度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153528" y="92626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endParaRPr kumimoji="1" lang="ja-JP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89F1A40-CB68-4E5A-A729-5BDC3FC4D27F}"/>
              </a:ext>
            </a:extLst>
          </p:cNvPr>
          <p:cNvSpPr txBox="1"/>
          <p:nvPr/>
        </p:nvSpPr>
        <p:spPr>
          <a:xfrm>
            <a:off x="-234" y="2224459"/>
            <a:ext cx="631423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■過去１年間の障害児福祉サービス利用状況（令和元年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月時点）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・障害者では全ての施設で「知らない」が半数を超えており、特に地域活動センターブルームは約８割となっている。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・障害者総合支援センターフレンドリーは、「知っている（利用したことないを含む）」が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40.5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・障害児では、フレンドリーおよびえぽっくで「知らない」が半数を下回っているものの、その他の施設では約６割となっている。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・フレンドリーは、「知っている（利用したことはないを含む）」が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68.0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9BA38E7-7A8F-4010-BA83-4048CC2FC566}"/>
              </a:ext>
            </a:extLst>
          </p:cNvPr>
          <p:cNvSpPr txBox="1"/>
          <p:nvPr/>
        </p:nvSpPr>
        <p:spPr>
          <a:xfrm>
            <a:off x="-234" y="898863"/>
            <a:ext cx="6314236" cy="623248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歳以上では福祉施設を「知らない」人の方が多い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歳未満では、フレンドリー、えぽっくは「知っている」人が半数を超える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1D310FC-BFF1-4AC6-ACE9-8AAB70DC9082}"/>
              </a:ext>
            </a:extLst>
          </p:cNvPr>
          <p:cNvSpPr/>
          <p:nvPr/>
        </p:nvSpPr>
        <p:spPr>
          <a:xfrm>
            <a:off x="6472808" y="432904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　西東京市の障害者理解の実態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D20A4A-9897-4928-A86C-27A5845799E3}"/>
              </a:ext>
            </a:extLst>
          </p:cNvPr>
          <p:cNvSpPr txBox="1"/>
          <p:nvPr/>
        </p:nvSpPr>
        <p:spPr>
          <a:xfrm>
            <a:off x="6472573" y="2224459"/>
            <a:ext cx="631423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■過去１年間の差別や偏見を感じた経験（令和元年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月時点）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歳以上では「ほとんど感じることはない」が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54.8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％となっており、「いつも感じる」「たまに感じる」の合計は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31.6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歳未満では、「ほとんど感じることはない」は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25.8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％となっており、「いつも感じる」「たまに感じる」の合計は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71.1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B5C27C9-0006-48FE-9DCE-27EEBF0F3631}"/>
              </a:ext>
            </a:extLst>
          </p:cNvPr>
          <p:cNvSpPr txBox="1"/>
          <p:nvPr/>
        </p:nvSpPr>
        <p:spPr>
          <a:xfrm>
            <a:off x="6472573" y="898084"/>
            <a:ext cx="6314236" cy="1177245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●差別や偏見等の経験は、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歳以上では半数が過去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年間で感じることはない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●一方で、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歳未満では、差別や偏見等を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感じる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が半数を大きく超えている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歳未満が差別等を感じる場所としては、「交通機関」や「スーパーやレストラン」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といった日常生活で活用する機会の多い場所が高い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3A42EED-2046-4272-B3E5-956FEB708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118" y="4001061"/>
            <a:ext cx="4405884" cy="262966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4BCC967-1E1E-431E-A2C1-E46CFA0D5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118" y="6782541"/>
            <a:ext cx="4405884" cy="2629662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0FC93C-7DB8-46D0-A1F9-85603ABE4E64}"/>
              </a:ext>
            </a:extLst>
          </p:cNvPr>
          <p:cNvSpPr txBox="1"/>
          <p:nvPr/>
        </p:nvSpPr>
        <p:spPr>
          <a:xfrm>
            <a:off x="-234" y="4144392"/>
            <a:ext cx="63142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■障害者調査（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4081358-C8E7-4C3F-AEB2-43DAFB1FFE47}"/>
              </a:ext>
            </a:extLst>
          </p:cNvPr>
          <p:cNvSpPr txBox="1"/>
          <p:nvPr/>
        </p:nvSpPr>
        <p:spPr>
          <a:xfrm>
            <a:off x="-234" y="6960840"/>
            <a:ext cx="63142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■障害児調査（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EA85956-D7A4-490F-AC9F-93FDBB276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2154" y="3539303"/>
            <a:ext cx="3200400" cy="207279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E4F1130-F181-4500-B95F-23806680FD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84821" y="3504456"/>
            <a:ext cx="3200400" cy="2073859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263B966-9E1D-4C51-AFC2-44C666311088}"/>
              </a:ext>
            </a:extLst>
          </p:cNvPr>
          <p:cNvSpPr txBox="1"/>
          <p:nvPr/>
        </p:nvSpPr>
        <p:spPr>
          <a:xfrm>
            <a:off x="7760444" y="4553062"/>
            <a:ext cx="9361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n=741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B7122E8-4058-4A1E-9E3C-B592811E5046}"/>
              </a:ext>
            </a:extLst>
          </p:cNvPr>
          <p:cNvSpPr txBox="1"/>
          <p:nvPr/>
        </p:nvSpPr>
        <p:spPr>
          <a:xfrm>
            <a:off x="10716969" y="4553062"/>
            <a:ext cx="9361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n=128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E0719CD-F406-401C-A758-1646BC9B62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29691" y="6321498"/>
            <a:ext cx="3010662" cy="2420874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ACECD4A-3060-4BA1-B743-10CB8241DBE8}"/>
              </a:ext>
            </a:extLst>
          </p:cNvPr>
          <p:cNvSpPr txBox="1"/>
          <p:nvPr/>
        </p:nvSpPr>
        <p:spPr>
          <a:xfrm>
            <a:off x="6472573" y="6311433"/>
            <a:ext cx="30106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■差別や偏見を感じた場所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歳未満ともに、「バスや電車などの交通機関」が最も高く、次いで「スーパーやレストラン」となっている。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歳未満では、「保育所や幼稚園、学校」が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36.3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18EFD36-8850-4E0C-8A01-60C2CE0EABEA}"/>
              </a:ext>
            </a:extLst>
          </p:cNvPr>
          <p:cNvSpPr/>
          <p:nvPr/>
        </p:nvSpPr>
        <p:spPr>
          <a:xfrm>
            <a:off x="5385548" y="5670117"/>
            <a:ext cx="485796" cy="9261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18513DF-E0AD-4595-952E-C0834531B5C8}"/>
              </a:ext>
            </a:extLst>
          </p:cNvPr>
          <p:cNvSpPr/>
          <p:nvPr/>
        </p:nvSpPr>
        <p:spPr>
          <a:xfrm>
            <a:off x="5385548" y="8778070"/>
            <a:ext cx="485796" cy="63413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F50AEA2-1956-4041-A1E4-685843587228}"/>
              </a:ext>
            </a:extLst>
          </p:cNvPr>
          <p:cNvSpPr/>
          <p:nvPr/>
        </p:nvSpPr>
        <p:spPr>
          <a:xfrm>
            <a:off x="4532069" y="8455852"/>
            <a:ext cx="860619" cy="295828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アーチ 1">
            <a:extLst>
              <a:ext uri="{FF2B5EF4-FFF2-40B4-BE49-F238E27FC236}">
                <a16:creationId xmlns:a16="http://schemas.microsoft.com/office/drawing/2014/main" id="{CC50ED10-E3BC-4246-8010-34D579DD1FD7}"/>
              </a:ext>
            </a:extLst>
          </p:cNvPr>
          <p:cNvSpPr/>
          <p:nvPr/>
        </p:nvSpPr>
        <p:spPr>
          <a:xfrm rot="6398702">
            <a:off x="7377936" y="3906746"/>
            <a:ext cx="1661478" cy="1661478"/>
          </a:xfrm>
          <a:prstGeom prst="blockArc">
            <a:avLst>
              <a:gd name="adj1" fmla="val 9755135"/>
              <a:gd name="adj2" fmla="val 0"/>
              <a:gd name="adj3" fmla="val 1542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アーチ 27">
            <a:extLst>
              <a:ext uri="{FF2B5EF4-FFF2-40B4-BE49-F238E27FC236}">
                <a16:creationId xmlns:a16="http://schemas.microsoft.com/office/drawing/2014/main" id="{2F2ED9AE-7C3C-4ED8-A81B-370C1B0DC013}"/>
              </a:ext>
            </a:extLst>
          </p:cNvPr>
          <p:cNvSpPr/>
          <p:nvPr/>
        </p:nvSpPr>
        <p:spPr>
          <a:xfrm rot="6398702">
            <a:off x="10354066" y="3868646"/>
            <a:ext cx="1661478" cy="1661478"/>
          </a:xfrm>
          <a:prstGeom prst="blockArc">
            <a:avLst>
              <a:gd name="adj1" fmla="val 9755135"/>
              <a:gd name="adj2" fmla="val 15372149"/>
              <a:gd name="adj3" fmla="val 1399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52C28AA-D1DA-459D-AAE9-78E8CEBD712D}"/>
              </a:ext>
            </a:extLst>
          </p:cNvPr>
          <p:cNvSpPr/>
          <p:nvPr/>
        </p:nvSpPr>
        <p:spPr>
          <a:xfrm>
            <a:off x="9616494" y="6695546"/>
            <a:ext cx="3010661" cy="3373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2242605-A67E-4F7C-ADC5-3D88EF2515E9}"/>
              </a:ext>
            </a:extLst>
          </p:cNvPr>
          <p:cNvSpPr/>
          <p:nvPr/>
        </p:nvSpPr>
        <p:spPr>
          <a:xfrm>
            <a:off x="11973859" y="7418722"/>
            <a:ext cx="655208" cy="1940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26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34" y="-5994"/>
            <a:ext cx="12801833" cy="33598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9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令和元年度実施　西東京市の障害者福祉に関する調査報告書（概要報告）</a:t>
            </a:r>
            <a:endParaRPr lang="en-US" altLang="ja-JP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" y="432904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　西東京市の障害福祉施策への評価指標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153528" y="92626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89F1A40-CB68-4E5A-A729-5BDC3FC4D27F}"/>
              </a:ext>
            </a:extLst>
          </p:cNvPr>
          <p:cNvSpPr txBox="1"/>
          <p:nvPr/>
        </p:nvSpPr>
        <p:spPr>
          <a:xfrm>
            <a:off x="-234" y="1986511"/>
            <a:ext cx="631423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■西東京市の障害福祉施策の満足度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歳以上では、「満足している」「やや満足」の合計が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23.4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％となっている。一方で、「不満」「やや不満」の合計は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13.9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歳未満では、「満足している」「やや満足」の合計が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16.4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％となっている。一方で、「不満」「やや不満」の合計は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48.4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9BA38E7-7A8F-4010-BA83-4048CC2FC566}"/>
              </a:ext>
            </a:extLst>
          </p:cNvPr>
          <p:cNvSpPr txBox="1"/>
          <p:nvPr/>
        </p:nvSpPr>
        <p:spPr>
          <a:xfrm>
            <a:off x="-234" y="898084"/>
            <a:ext cx="6314236" cy="900246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●福祉施策への満足度は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歳未満では、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歳以上に比べて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が高い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●自宅以外の居心地のいい場所は、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歳未満の１／４が「ある」と回答している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●居心地のいい場所の具体例としては、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歳以上・未満ともに「福祉施設」が上位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1D310FC-BFF1-4AC6-ACE9-8AAB70DC9082}"/>
              </a:ext>
            </a:extLst>
          </p:cNvPr>
          <p:cNvSpPr/>
          <p:nvPr/>
        </p:nvSpPr>
        <p:spPr>
          <a:xfrm>
            <a:off x="6472808" y="432904"/>
            <a:ext cx="6328791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障害福祉施策で充実して欲しいこと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D20A4A-9897-4928-A86C-27A5845799E3}"/>
              </a:ext>
            </a:extLst>
          </p:cNvPr>
          <p:cNvSpPr txBox="1"/>
          <p:nvPr/>
        </p:nvSpPr>
        <p:spPr>
          <a:xfrm>
            <a:off x="6472573" y="1986928"/>
            <a:ext cx="63142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■今後、西東京市で特に重視すべき施策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歳以上では、「家族等の介助者の負担を軽減するための支援を充実させること」が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48.0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％と最も高く、次いで「障害福祉サービスなどの障害のある人への情報提供を充実させること」が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43.6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歳未満では、「障害のある児童に対する教育の機会や質を確保すること」が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75.0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％と最も高く、次いで「障害のある人が働くための機会を創出すること」が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68.8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B5C27C9-0006-48FE-9DCE-27EEBF0F3631}"/>
              </a:ext>
            </a:extLst>
          </p:cNvPr>
          <p:cNvSpPr txBox="1"/>
          <p:nvPr/>
        </p:nvSpPr>
        <p:spPr>
          <a:xfrm>
            <a:off x="6472573" y="898084"/>
            <a:ext cx="6314236" cy="623248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●障害福祉（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歳以上）では介助者の負担軽減・情報提供が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TOP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●障害児福祉（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歳未満）では障害児への教育、療育の充実・就労機会の創出が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TOP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95DB846-5A1D-45C0-9BA3-A7D846297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04" y="3101358"/>
            <a:ext cx="6177898" cy="1637651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902406-CA15-4656-96A7-81C9B27D3A69}"/>
              </a:ext>
            </a:extLst>
          </p:cNvPr>
          <p:cNvSpPr txBox="1"/>
          <p:nvPr/>
        </p:nvSpPr>
        <p:spPr>
          <a:xfrm>
            <a:off x="-234" y="4739009"/>
            <a:ext cx="631423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■西東京市で自宅以外の居心地のいい場所の有無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歳以上では、「ある」が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17.0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（具体的な場所の一例）福祉施設：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件、趣味の場所：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件、公共施設：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　など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歳未満では、「ある」が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26.6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％となっている。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（具体的な場所の一例）福祉施設：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件、公共施設：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件、幼稚園・保育園・学校：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　など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8916927-D4BF-4B1B-9049-73F5FB45F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104" y="5880720"/>
            <a:ext cx="6177898" cy="163765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250673F-5F4F-43A0-8873-D9C78611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2732" y="3576463"/>
            <a:ext cx="6453564" cy="3368277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E256658-3FC1-41FF-AE92-8D9E33026324}"/>
              </a:ext>
            </a:extLst>
          </p:cNvPr>
          <p:cNvSpPr/>
          <p:nvPr/>
        </p:nvSpPr>
        <p:spPr>
          <a:xfrm>
            <a:off x="3516312" y="3781734"/>
            <a:ext cx="690994" cy="2933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B110A4F-A1C7-455C-9F2B-861DF8480503}"/>
              </a:ext>
            </a:extLst>
          </p:cNvPr>
          <p:cNvSpPr/>
          <p:nvPr/>
        </p:nvSpPr>
        <p:spPr>
          <a:xfrm>
            <a:off x="3188797" y="4165379"/>
            <a:ext cx="2385497" cy="2933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9F31A64-28EA-4941-AEBD-D35AB4FB2272}"/>
              </a:ext>
            </a:extLst>
          </p:cNvPr>
          <p:cNvSpPr/>
          <p:nvPr/>
        </p:nvSpPr>
        <p:spPr>
          <a:xfrm>
            <a:off x="1122462" y="6578079"/>
            <a:ext cx="836102" cy="2933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EB2FD9B-9616-4AF8-B84A-B0F6C13A18D9}"/>
              </a:ext>
            </a:extLst>
          </p:cNvPr>
          <p:cNvSpPr/>
          <p:nvPr/>
        </p:nvSpPr>
        <p:spPr>
          <a:xfrm>
            <a:off x="1108409" y="6944741"/>
            <a:ext cx="1346550" cy="2933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0E752ED-812F-4650-AC99-E540CB8A3BF8}"/>
              </a:ext>
            </a:extLst>
          </p:cNvPr>
          <p:cNvSpPr/>
          <p:nvPr/>
        </p:nvSpPr>
        <p:spPr>
          <a:xfrm>
            <a:off x="6232520" y="3928804"/>
            <a:ext cx="6483776" cy="3959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438F155-AD13-4515-BDCD-F0C0AC9CD03A}"/>
              </a:ext>
            </a:extLst>
          </p:cNvPr>
          <p:cNvSpPr/>
          <p:nvPr/>
        </p:nvSpPr>
        <p:spPr>
          <a:xfrm>
            <a:off x="6232520" y="5069345"/>
            <a:ext cx="6483776" cy="194386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C14936F-1115-49CF-BF1E-78B308BE40DF}"/>
              </a:ext>
            </a:extLst>
          </p:cNvPr>
          <p:cNvSpPr/>
          <p:nvPr/>
        </p:nvSpPr>
        <p:spPr>
          <a:xfrm>
            <a:off x="6232520" y="5626337"/>
            <a:ext cx="6483776" cy="194386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3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2586</Words>
  <Application>Microsoft Office PowerPoint</Application>
  <PresentationFormat>A3 297x420 mm</PresentationFormat>
  <Paragraphs>214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stx_sien12</dc:creator>
  <cp:lastModifiedBy>Administrator</cp:lastModifiedBy>
  <cp:revision>8</cp:revision>
  <dcterms:modified xsi:type="dcterms:W3CDTF">2020-06-29T23:41:29Z</dcterms:modified>
</cp:coreProperties>
</file>