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9601200" cy="128016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p:scale>
          <a:sx n="100" d="100"/>
          <a:sy n="100" d="100"/>
        </p:scale>
        <p:origin x="1614" y="84"/>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3" Type="http://schemas.openxmlformats.org/officeDocument/2006/relationships/presProps" Target="presProp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tableStyles" Target="tableStyles.xml" />
  <Relationship Id="rId5" Type="http://schemas.openxmlformats.org/officeDocument/2006/relationships/theme" Target="theme/theme1.xml" />
  <Relationship Id="rId4" Type="http://schemas.openxmlformats.org/officeDocument/2006/relationships/viewProps" Target="viewProps.xml" />
</Relationship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ja-JP" altLang="en-US"/>
              <a:t>マスター タイトルの書式設定</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7CAFC01-5082-4F72-ABD6-056D44542F2B}" type="datetimeFigureOut">
              <a:rPr kumimoji="1" lang="ja-JP" altLang="en-US" smtClean="0"/>
              <a:t>2020/7/20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3143042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7CAFC01-5082-4F72-ABD6-056D44542F2B}" type="datetimeFigureOut">
              <a:rPr kumimoji="1" lang="ja-JP" altLang="en-US" smtClean="0"/>
              <a:t>2020/7/20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3391605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7CAFC01-5082-4F72-ABD6-056D44542F2B}" type="datetimeFigureOut">
              <a:rPr kumimoji="1" lang="ja-JP" altLang="en-US" smtClean="0"/>
              <a:t>2020/7/20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1139547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7CAFC01-5082-4F72-ABD6-056D44542F2B}" type="datetimeFigureOut">
              <a:rPr kumimoji="1" lang="ja-JP" altLang="en-US" smtClean="0"/>
              <a:t>2020/7/20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2858365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7CAFC01-5082-4F72-ABD6-056D44542F2B}" type="datetimeFigureOut">
              <a:rPr kumimoji="1" lang="ja-JP" altLang="en-US" smtClean="0"/>
              <a:t>2020/7/20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1249697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7CAFC01-5082-4F72-ABD6-056D44542F2B}" type="datetimeFigureOut">
              <a:rPr kumimoji="1" lang="ja-JP" altLang="en-US" smtClean="0"/>
              <a:t>2020/7/20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2408135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661334" y="4676140"/>
            <a:ext cx="4061757"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4860608" y="4676140"/>
            <a:ext cx="4081761"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7CAFC01-5082-4F72-ABD6-056D44542F2B}" type="datetimeFigureOut">
              <a:rPr kumimoji="1" lang="ja-JP" altLang="en-US" smtClean="0"/>
              <a:t>2020/7/20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4079941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7CAFC01-5082-4F72-ABD6-056D44542F2B}" type="datetimeFigureOut">
              <a:rPr kumimoji="1" lang="ja-JP" altLang="en-US" smtClean="0"/>
              <a:t>2020/7/20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449814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CAFC01-5082-4F72-ABD6-056D44542F2B}" type="datetimeFigureOut">
              <a:rPr kumimoji="1" lang="ja-JP" altLang="en-US" smtClean="0"/>
              <a:t>2020/7/20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3686219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7CAFC01-5082-4F72-ABD6-056D44542F2B}" type="datetimeFigureOut">
              <a:rPr kumimoji="1" lang="ja-JP" altLang="en-US" smtClean="0"/>
              <a:t>2020/7/20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2014623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7CAFC01-5082-4F72-ABD6-056D44542F2B}" type="datetimeFigureOut">
              <a:rPr kumimoji="1" lang="ja-JP" altLang="en-US" smtClean="0"/>
              <a:t>2020/7/20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951392914"/>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A7CAFC01-5082-4F72-ABD6-056D44542F2B}" type="datetimeFigureOut">
              <a:rPr kumimoji="1" lang="ja-JP" altLang="en-US" smtClean="0"/>
              <a:t>2020/7/20</a:t>
            </a:fld>
            <a:endParaRPr kumimoji="1" lang="ja-JP" altLang="en-US"/>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1DE0D774-6448-4836-BB6F-2EBED3C0A7A6}" type="slidenum">
              <a:rPr kumimoji="1" lang="ja-JP" altLang="en-US" smtClean="0"/>
              <a:t>‹#›</a:t>
            </a:fld>
            <a:endParaRPr kumimoji="1" lang="ja-JP" altLang="en-US"/>
          </a:p>
        </p:txBody>
      </p:sp>
    </p:spTree>
    <p:extLst>
      <p:ext uri="{BB962C8B-B14F-4D97-AF65-F5344CB8AC3E}">
        <p14:creationId xmlns:p14="http://schemas.microsoft.com/office/powerpoint/2010/main" val="18269729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矢印: 山形 42">
            <a:extLst>
              <a:ext uri="{FF2B5EF4-FFF2-40B4-BE49-F238E27FC236}">
                <a16:creationId xmlns:a16="http://schemas.microsoft.com/office/drawing/2014/main" id="{D02D86E5-22E0-4383-BCC7-9B1753BA2814}"/>
              </a:ext>
            </a:extLst>
          </p:cNvPr>
          <p:cNvSpPr/>
          <p:nvPr/>
        </p:nvSpPr>
        <p:spPr>
          <a:xfrm rot="5400000">
            <a:off x="-996512" y="9067446"/>
            <a:ext cx="2694471" cy="463463"/>
          </a:xfrm>
          <a:prstGeom prst="chevron">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矢印: 山形 40">
            <a:extLst>
              <a:ext uri="{FF2B5EF4-FFF2-40B4-BE49-F238E27FC236}">
                <a16:creationId xmlns:a16="http://schemas.microsoft.com/office/drawing/2014/main" id="{DF2F0C53-550E-4811-92E2-215B5729EBE0}"/>
              </a:ext>
            </a:extLst>
          </p:cNvPr>
          <p:cNvSpPr/>
          <p:nvPr/>
        </p:nvSpPr>
        <p:spPr>
          <a:xfrm rot="5400000">
            <a:off x="-791777" y="6673314"/>
            <a:ext cx="2285001" cy="463463"/>
          </a:xfrm>
          <a:prstGeom prst="chevron">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矢印: 山形 39">
            <a:extLst>
              <a:ext uri="{FF2B5EF4-FFF2-40B4-BE49-F238E27FC236}">
                <a16:creationId xmlns:a16="http://schemas.microsoft.com/office/drawing/2014/main" id="{5E5ADC65-F3A9-4319-B4B0-CE28CEBFD257}"/>
              </a:ext>
            </a:extLst>
          </p:cNvPr>
          <p:cNvSpPr/>
          <p:nvPr/>
        </p:nvSpPr>
        <p:spPr>
          <a:xfrm rot="5400000">
            <a:off x="-755508" y="4468600"/>
            <a:ext cx="2212464" cy="463463"/>
          </a:xfrm>
          <a:prstGeom prst="chevron">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矢印: 山形 36">
            <a:extLst>
              <a:ext uri="{FF2B5EF4-FFF2-40B4-BE49-F238E27FC236}">
                <a16:creationId xmlns:a16="http://schemas.microsoft.com/office/drawing/2014/main" id="{4CB80911-AC83-4155-9AEA-259A9DC61552}"/>
              </a:ext>
            </a:extLst>
          </p:cNvPr>
          <p:cNvSpPr/>
          <p:nvPr/>
        </p:nvSpPr>
        <p:spPr>
          <a:xfrm rot="5400000">
            <a:off x="-401527" y="2610115"/>
            <a:ext cx="1504506" cy="463463"/>
          </a:xfrm>
          <a:prstGeom prst="chevr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E5C5B10A-70EE-44B1-9E24-7FB64D64269E}"/>
              </a:ext>
            </a:extLst>
          </p:cNvPr>
          <p:cNvSpPr txBox="1"/>
          <p:nvPr/>
        </p:nvSpPr>
        <p:spPr>
          <a:xfrm>
            <a:off x="0" y="-1"/>
            <a:ext cx="9601200" cy="338554"/>
          </a:xfrm>
          <a:prstGeom prst="rect">
            <a:avLst/>
          </a:prstGeom>
          <a:solidFill>
            <a:schemeClr val="accent6">
              <a:lumMod val="40000"/>
              <a:lumOff val="60000"/>
            </a:schemeClr>
          </a:solidFill>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国内の社会保障制度改革の動向</a:t>
            </a:r>
          </a:p>
        </p:txBody>
      </p:sp>
      <p:sp>
        <p:nvSpPr>
          <p:cNvPr id="5" name="矢印: 五方向 4">
            <a:extLst>
              <a:ext uri="{FF2B5EF4-FFF2-40B4-BE49-F238E27FC236}">
                <a16:creationId xmlns:a16="http://schemas.microsoft.com/office/drawing/2014/main" id="{B952DFFE-FD3D-4093-8386-0E37E8CDB4CB}"/>
              </a:ext>
            </a:extLst>
          </p:cNvPr>
          <p:cNvSpPr/>
          <p:nvPr/>
        </p:nvSpPr>
        <p:spPr>
          <a:xfrm rot="5400000">
            <a:off x="-488517" y="1083502"/>
            <a:ext cx="1678487" cy="463463"/>
          </a:xfrm>
          <a:prstGeom prst="homePlat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8" name="表 8">
            <a:extLst>
              <a:ext uri="{FF2B5EF4-FFF2-40B4-BE49-F238E27FC236}">
                <a16:creationId xmlns:a16="http://schemas.microsoft.com/office/drawing/2014/main" id="{A6AB2704-3CF1-4469-B103-A6EA6A6974DA}"/>
              </a:ext>
            </a:extLst>
          </p:cNvPr>
          <p:cNvGraphicFramePr>
            <a:graphicFrameLocks noGrp="1"/>
          </p:cNvGraphicFramePr>
          <p:nvPr>
            <p:extLst>
              <p:ext uri="{D42A27DB-BD31-4B8C-83A1-F6EECF244321}">
                <p14:modId xmlns:p14="http://schemas.microsoft.com/office/powerpoint/2010/main" val="4054529601"/>
              </p:ext>
            </p:extLst>
          </p:nvPr>
        </p:nvGraphicFramePr>
        <p:xfrm>
          <a:off x="739037" y="475989"/>
          <a:ext cx="5999968" cy="699480"/>
        </p:xfrm>
        <a:graphic>
          <a:graphicData uri="http://schemas.openxmlformats.org/drawingml/2006/table">
            <a:tbl>
              <a:tblPr firstRow="1" bandRow="1">
                <a:tableStyleId>{5C22544A-7EE6-4342-B048-85BDC9FD1C3A}</a:tableStyleId>
              </a:tblPr>
              <a:tblGrid>
                <a:gridCol w="5999968">
                  <a:extLst>
                    <a:ext uri="{9D8B030D-6E8A-4147-A177-3AD203B41FA5}">
                      <a16:colId xmlns:a16="http://schemas.microsoft.com/office/drawing/2014/main" val="4114903039"/>
                    </a:ext>
                  </a:extLst>
                </a:gridCol>
              </a:tblGrid>
              <a:tr h="288000">
                <a:tc>
                  <a:txBody>
                    <a:bodyPr/>
                    <a:lstStyle/>
                    <a:p>
                      <a:r>
                        <a:rPr kumimoji="1" lang="ja-JP" altLang="en-US" sz="1050" dirty="0">
                          <a:latin typeface="メイリオ" panose="020B0604030504040204" pitchFamily="50" charset="-128"/>
                          <a:ea typeface="メイリオ" panose="020B0604030504040204" pitchFamily="50" charset="-128"/>
                        </a:rPr>
                        <a:t>●「障害者自立支援法」施行</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370780939"/>
                  </a:ext>
                </a:extLst>
              </a:tr>
              <a:tr h="288000">
                <a:tc>
                  <a:txBody>
                    <a:bodyPr/>
                    <a:lstStyle/>
                    <a:p>
                      <a:r>
                        <a:rPr kumimoji="1" lang="ja-JP" altLang="en-US" sz="1050" dirty="0">
                          <a:latin typeface="メイリオ" panose="020B0604030504040204" pitchFamily="50" charset="-128"/>
                          <a:ea typeface="メイリオ" panose="020B0604030504040204" pitchFamily="50" charset="-128"/>
                        </a:rPr>
                        <a:t>・身体・知的・精神の３障害のサービスが一元化</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・障害程度区分の導入　等</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052623"/>
                  </a:ext>
                </a:extLst>
              </a:tr>
            </a:tbl>
          </a:graphicData>
        </a:graphic>
      </p:graphicFrame>
      <p:graphicFrame>
        <p:nvGraphicFramePr>
          <p:cNvPr id="10" name="表 8">
            <a:extLst>
              <a:ext uri="{FF2B5EF4-FFF2-40B4-BE49-F238E27FC236}">
                <a16:creationId xmlns:a16="http://schemas.microsoft.com/office/drawing/2014/main" id="{C5E561F8-B0CA-4935-87D4-7B27EAC60F64}"/>
              </a:ext>
            </a:extLst>
          </p:cNvPr>
          <p:cNvGraphicFramePr>
            <a:graphicFrameLocks noGrp="1"/>
          </p:cNvGraphicFramePr>
          <p:nvPr>
            <p:extLst>
              <p:ext uri="{D42A27DB-BD31-4B8C-83A1-F6EECF244321}">
                <p14:modId xmlns:p14="http://schemas.microsoft.com/office/powerpoint/2010/main" val="600909874"/>
              </p:ext>
            </p:extLst>
          </p:nvPr>
        </p:nvGraphicFramePr>
        <p:xfrm>
          <a:off x="739037" y="1315233"/>
          <a:ext cx="5999968" cy="699480"/>
        </p:xfrm>
        <a:graphic>
          <a:graphicData uri="http://schemas.openxmlformats.org/drawingml/2006/table">
            <a:tbl>
              <a:tblPr firstRow="1" bandRow="1">
                <a:tableStyleId>{5C22544A-7EE6-4342-B048-85BDC9FD1C3A}</a:tableStyleId>
              </a:tblPr>
              <a:tblGrid>
                <a:gridCol w="5999968">
                  <a:extLst>
                    <a:ext uri="{9D8B030D-6E8A-4147-A177-3AD203B41FA5}">
                      <a16:colId xmlns:a16="http://schemas.microsoft.com/office/drawing/2014/main" val="4114903039"/>
                    </a:ext>
                  </a:extLst>
                </a:gridCol>
              </a:tblGrid>
              <a:tr h="288000">
                <a:tc>
                  <a:txBody>
                    <a:bodyPr/>
                    <a:lstStyle/>
                    <a:p>
                      <a:r>
                        <a:rPr kumimoji="1" lang="ja-JP" altLang="en-US" sz="1050" dirty="0">
                          <a:latin typeface="メイリオ" panose="020B0604030504040204" pitchFamily="50" charset="-128"/>
                          <a:ea typeface="メイリオ" panose="020B0604030504040204" pitchFamily="50" charset="-128"/>
                        </a:rPr>
                        <a:t>●「障害者の権利に関する条約」　署名　　</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批准は</a:t>
                      </a:r>
                      <a:r>
                        <a:rPr kumimoji="1" lang="en-US" altLang="ja-JP" sz="1050" dirty="0">
                          <a:latin typeface="メイリオ" panose="020B0604030504040204" pitchFamily="50" charset="-128"/>
                          <a:ea typeface="メイリオ" panose="020B0604030504040204" pitchFamily="50" charset="-128"/>
                        </a:rPr>
                        <a:t>2014</a:t>
                      </a:r>
                      <a:r>
                        <a:rPr kumimoji="1" lang="ja-JP" altLang="en-US" sz="1050" dirty="0">
                          <a:latin typeface="メイリオ" panose="020B0604030504040204" pitchFamily="50" charset="-128"/>
                          <a:ea typeface="メイリオ" panose="020B0604030504040204" pitchFamily="50" charset="-128"/>
                        </a:rPr>
                        <a:t>年</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370780939"/>
                  </a:ext>
                </a:extLst>
              </a:tr>
              <a:tr h="288000">
                <a:tc>
                  <a:txBody>
                    <a:bodyPr/>
                    <a:lstStyle/>
                    <a:p>
                      <a:r>
                        <a:rPr kumimoji="1" lang="ja-JP" altLang="en-US" sz="1050" dirty="0">
                          <a:latin typeface="メイリオ" panose="020B0604030504040204" pitchFamily="50" charset="-128"/>
                          <a:ea typeface="メイリオ" panose="020B0604030504040204" pitchFamily="50" charset="-128"/>
                        </a:rPr>
                        <a:t>・障害者の市民的・政治的権利、アクセスの確保、教育・労働・雇用・社会保障を保障</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・障害に基づく差別を禁止　等</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052623"/>
                  </a:ext>
                </a:extLst>
              </a:tr>
            </a:tbl>
          </a:graphicData>
        </a:graphic>
      </p:graphicFrame>
      <p:graphicFrame>
        <p:nvGraphicFramePr>
          <p:cNvPr id="11" name="表 8">
            <a:extLst>
              <a:ext uri="{FF2B5EF4-FFF2-40B4-BE49-F238E27FC236}">
                <a16:creationId xmlns:a16="http://schemas.microsoft.com/office/drawing/2014/main" id="{A1CBEFC9-49C2-4A94-B8A6-E4A58CE75D90}"/>
              </a:ext>
            </a:extLst>
          </p:cNvPr>
          <p:cNvGraphicFramePr>
            <a:graphicFrameLocks noGrp="1"/>
          </p:cNvGraphicFramePr>
          <p:nvPr>
            <p:extLst>
              <p:ext uri="{D42A27DB-BD31-4B8C-83A1-F6EECF244321}">
                <p14:modId xmlns:p14="http://schemas.microsoft.com/office/powerpoint/2010/main" val="4080322837"/>
              </p:ext>
            </p:extLst>
          </p:nvPr>
        </p:nvGraphicFramePr>
        <p:xfrm>
          <a:off x="739038" y="2993721"/>
          <a:ext cx="2906041" cy="1019520"/>
        </p:xfrm>
        <a:graphic>
          <a:graphicData uri="http://schemas.openxmlformats.org/drawingml/2006/table">
            <a:tbl>
              <a:tblPr firstRow="1" bandRow="1">
                <a:tableStyleId>{5C22544A-7EE6-4342-B048-85BDC9FD1C3A}</a:tableStyleId>
              </a:tblPr>
              <a:tblGrid>
                <a:gridCol w="2906041">
                  <a:extLst>
                    <a:ext uri="{9D8B030D-6E8A-4147-A177-3AD203B41FA5}">
                      <a16:colId xmlns:a16="http://schemas.microsoft.com/office/drawing/2014/main" val="4114903039"/>
                    </a:ext>
                  </a:extLst>
                </a:gridCol>
              </a:tblGrid>
              <a:tr h="288000">
                <a:tc>
                  <a:txBody>
                    <a:bodyPr/>
                    <a:lstStyle/>
                    <a:p>
                      <a:r>
                        <a:rPr kumimoji="1" lang="ja-JP" altLang="en-US" sz="1050" dirty="0">
                          <a:latin typeface="メイリオ" panose="020B0604030504040204" pitchFamily="50" charset="-128"/>
                          <a:ea typeface="メイリオ" panose="020B0604030504040204" pitchFamily="50" charset="-128"/>
                        </a:rPr>
                        <a:t>●「障害者自立支援法等の改正」　施行</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370780939"/>
                  </a:ext>
                </a:extLst>
              </a:tr>
              <a:tr h="288000">
                <a:tc>
                  <a:txBody>
                    <a:bodyPr/>
                    <a:lstStyle/>
                    <a:p>
                      <a:pPr marL="174625" indent="-174625"/>
                      <a:r>
                        <a:rPr kumimoji="1" lang="ja-JP" altLang="en-US" sz="1050" dirty="0">
                          <a:latin typeface="メイリオ" panose="020B0604030504040204" pitchFamily="50" charset="-128"/>
                          <a:ea typeface="メイリオ" panose="020B0604030504040204" pitchFamily="50" charset="-128"/>
                        </a:rPr>
                        <a:t>・発達障害を支援対象として明確化</a:t>
                      </a:r>
                      <a:endParaRPr kumimoji="1" lang="en-US" altLang="ja-JP" sz="1050" dirty="0">
                        <a:latin typeface="メイリオ" panose="020B0604030504040204" pitchFamily="50" charset="-128"/>
                        <a:ea typeface="メイリオ" panose="020B0604030504040204" pitchFamily="50" charset="-128"/>
                      </a:endParaRPr>
                    </a:p>
                    <a:p>
                      <a:pPr marL="174625" indent="-174625"/>
                      <a:r>
                        <a:rPr kumimoji="1" lang="ja-JP" altLang="en-US" sz="1050" dirty="0">
                          <a:latin typeface="メイリオ" panose="020B0604030504040204" pitchFamily="50" charset="-128"/>
                          <a:ea typeface="メイリオ" panose="020B0604030504040204" pitchFamily="50" charset="-128"/>
                        </a:rPr>
                        <a:t>・グループホームの利用助成</a:t>
                      </a:r>
                      <a:endParaRPr kumimoji="1" lang="en-US" altLang="ja-JP" sz="1050" dirty="0">
                        <a:latin typeface="メイリオ" panose="020B0604030504040204" pitchFamily="50" charset="-128"/>
                        <a:ea typeface="メイリオ" panose="020B0604030504040204" pitchFamily="50" charset="-128"/>
                      </a:endParaRPr>
                    </a:p>
                    <a:p>
                      <a:pPr marL="174625" indent="-174625"/>
                      <a:r>
                        <a:rPr kumimoji="1" lang="ja-JP" altLang="en-US" sz="1050" dirty="0">
                          <a:latin typeface="メイリオ" panose="020B0604030504040204" pitchFamily="50" charset="-128"/>
                          <a:ea typeface="メイリオ" panose="020B0604030504040204" pitchFamily="50" charset="-128"/>
                        </a:rPr>
                        <a:t>・応能負担原則への見直し</a:t>
                      </a:r>
                      <a:endParaRPr kumimoji="1" lang="en-US" altLang="ja-JP" sz="1050" dirty="0">
                        <a:latin typeface="メイリオ" panose="020B0604030504040204" pitchFamily="50" charset="-128"/>
                        <a:ea typeface="メイリオ" panose="020B0604030504040204" pitchFamily="50" charset="-128"/>
                      </a:endParaRPr>
                    </a:p>
                    <a:p>
                      <a:pPr marL="174625" indent="-174625"/>
                      <a:r>
                        <a:rPr kumimoji="1" lang="ja-JP" altLang="en-US" sz="1050" dirty="0">
                          <a:latin typeface="メイリオ" panose="020B0604030504040204" pitchFamily="50" charset="-128"/>
                          <a:ea typeface="メイリオ" panose="020B0604030504040204" pitchFamily="50" charset="-128"/>
                        </a:rPr>
                        <a:t>・支給決定プロセスの見直し</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052623"/>
                  </a:ext>
                </a:extLst>
              </a:tr>
            </a:tbl>
          </a:graphicData>
        </a:graphic>
      </p:graphicFrame>
      <p:graphicFrame>
        <p:nvGraphicFramePr>
          <p:cNvPr id="12" name="表 8">
            <a:extLst>
              <a:ext uri="{FF2B5EF4-FFF2-40B4-BE49-F238E27FC236}">
                <a16:creationId xmlns:a16="http://schemas.microsoft.com/office/drawing/2014/main" id="{32EEEF89-DB19-40C9-923C-D3A5C2590A79}"/>
              </a:ext>
            </a:extLst>
          </p:cNvPr>
          <p:cNvGraphicFramePr>
            <a:graphicFrameLocks noGrp="1"/>
          </p:cNvGraphicFramePr>
          <p:nvPr>
            <p:extLst>
              <p:ext uri="{D42A27DB-BD31-4B8C-83A1-F6EECF244321}">
                <p14:modId xmlns:p14="http://schemas.microsoft.com/office/powerpoint/2010/main" val="657523657"/>
              </p:ext>
            </p:extLst>
          </p:nvPr>
        </p:nvGraphicFramePr>
        <p:xfrm>
          <a:off x="739037" y="2154477"/>
          <a:ext cx="5999968" cy="699480"/>
        </p:xfrm>
        <a:graphic>
          <a:graphicData uri="http://schemas.openxmlformats.org/drawingml/2006/table">
            <a:tbl>
              <a:tblPr firstRow="1" bandRow="1">
                <a:tableStyleId>{5C22544A-7EE6-4342-B048-85BDC9FD1C3A}</a:tableStyleId>
              </a:tblPr>
              <a:tblGrid>
                <a:gridCol w="5999968">
                  <a:extLst>
                    <a:ext uri="{9D8B030D-6E8A-4147-A177-3AD203B41FA5}">
                      <a16:colId xmlns:a16="http://schemas.microsoft.com/office/drawing/2014/main" val="4114903039"/>
                    </a:ext>
                  </a:extLst>
                </a:gridCol>
              </a:tblGrid>
              <a:tr h="288000">
                <a:tc>
                  <a:txBody>
                    <a:bodyPr/>
                    <a:lstStyle/>
                    <a:p>
                      <a:r>
                        <a:rPr kumimoji="1" lang="ja-JP" altLang="en-US" sz="1050" dirty="0">
                          <a:latin typeface="メイリオ" panose="020B0604030504040204" pitchFamily="50" charset="-128"/>
                          <a:ea typeface="メイリオ" panose="020B0604030504040204" pitchFamily="50" charset="-128"/>
                        </a:rPr>
                        <a:t>●「障害者制度改革の推進のための基本的な方向性」　閣議決定</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370780939"/>
                  </a:ext>
                </a:extLst>
              </a:tr>
              <a:tr h="288000">
                <a:tc>
                  <a:txBody>
                    <a:bodyPr/>
                    <a:lstStyle/>
                    <a:p>
                      <a:r>
                        <a:rPr kumimoji="1" lang="ja-JP" altLang="en-US" sz="1050" dirty="0">
                          <a:latin typeface="メイリオ" panose="020B0604030504040204" pitchFamily="50" charset="-128"/>
                          <a:ea typeface="メイリオ" panose="020B0604030504040204" pitchFamily="50" charset="-128"/>
                        </a:rPr>
                        <a:t>・障がいの有無に関わらず、相互に個性の差異と多様性を尊重し、人格を認めあう共生社会の実現の明記</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052623"/>
                  </a:ext>
                </a:extLst>
              </a:tr>
            </a:tbl>
          </a:graphicData>
        </a:graphic>
      </p:graphicFrame>
      <p:graphicFrame>
        <p:nvGraphicFramePr>
          <p:cNvPr id="13" name="表 8">
            <a:extLst>
              <a:ext uri="{FF2B5EF4-FFF2-40B4-BE49-F238E27FC236}">
                <a16:creationId xmlns:a16="http://schemas.microsoft.com/office/drawing/2014/main" id="{08AF56F9-AFB3-4526-8B54-94D5B3423C56}"/>
              </a:ext>
            </a:extLst>
          </p:cNvPr>
          <p:cNvGraphicFramePr>
            <a:graphicFrameLocks noGrp="1"/>
          </p:cNvGraphicFramePr>
          <p:nvPr>
            <p:extLst>
              <p:ext uri="{D42A27DB-BD31-4B8C-83A1-F6EECF244321}">
                <p14:modId xmlns:p14="http://schemas.microsoft.com/office/powerpoint/2010/main" val="1771022651"/>
              </p:ext>
            </p:extLst>
          </p:nvPr>
        </p:nvGraphicFramePr>
        <p:xfrm>
          <a:off x="3832965" y="2993721"/>
          <a:ext cx="2906041" cy="699480"/>
        </p:xfrm>
        <a:graphic>
          <a:graphicData uri="http://schemas.openxmlformats.org/drawingml/2006/table">
            <a:tbl>
              <a:tblPr firstRow="1" bandRow="1">
                <a:tableStyleId>{5C22544A-7EE6-4342-B048-85BDC9FD1C3A}</a:tableStyleId>
              </a:tblPr>
              <a:tblGrid>
                <a:gridCol w="2906041">
                  <a:extLst>
                    <a:ext uri="{9D8B030D-6E8A-4147-A177-3AD203B41FA5}">
                      <a16:colId xmlns:a16="http://schemas.microsoft.com/office/drawing/2014/main" val="4114903039"/>
                    </a:ext>
                  </a:extLst>
                </a:gridCol>
              </a:tblGrid>
              <a:tr h="288000">
                <a:tc>
                  <a:txBody>
                    <a:bodyPr/>
                    <a:lstStyle/>
                    <a:p>
                      <a:r>
                        <a:rPr kumimoji="1" lang="ja-JP" altLang="en-US" sz="1050" dirty="0">
                          <a:latin typeface="メイリオ" panose="020B0604030504040204" pitchFamily="50" charset="-128"/>
                          <a:ea typeface="メイリオ" panose="020B0604030504040204" pitchFamily="50" charset="-128"/>
                        </a:rPr>
                        <a:t>●「障害者基本法改正」　施行</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370780939"/>
                  </a:ext>
                </a:extLst>
              </a:tr>
              <a:tr h="288000">
                <a:tc>
                  <a:txBody>
                    <a:bodyPr/>
                    <a:lstStyle/>
                    <a:p>
                      <a:pPr marL="174625" indent="-174625"/>
                      <a:r>
                        <a:rPr kumimoji="1" lang="ja-JP" altLang="en-US" sz="1050" dirty="0">
                          <a:latin typeface="メイリオ" panose="020B0604030504040204" pitchFamily="50" charset="-128"/>
                          <a:ea typeface="メイリオ" panose="020B0604030504040204" pitchFamily="50" charset="-128"/>
                        </a:rPr>
                        <a:t>・差別の禁止、教育・選挙における配慮等を明記</a:t>
                      </a:r>
                      <a:endParaRPr kumimoji="1" lang="en-US" altLang="ja-JP" sz="1050" dirty="0">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052623"/>
                  </a:ext>
                </a:extLst>
              </a:tr>
            </a:tbl>
          </a:graphicData>
        </a:graphic>
      </p:graphicFrame>
      <p:graphicFrame>
        <p:nvGraphicFramePr>
          <p:cNvPr id="15" name="表 8">
            <a:extLst>
              <a:ext uri="{FF2B5EF4-FFF2-40B4-BE49-F238E27FC236}">
                <a16:creationId xmlns:a16="http://schemas.microsoft.com/office/drawing/2014/main" id="{8B0ABEB7-9E3A-4E2F-9CBF-A81F9BEB15DB}"/>
              </a:ext>
            </a:extLst>
          </p:cNvPr>
          <p:cNvGraphicFramePr>
            <a:graphicFrameLocks noGrp="1"/>
          </p:cNvGraphicFramePr>
          <p:nvPr>
            <p:extLst>
              <p:ext uri="{D42A27DB-BD31-4B8C-83A1-F6EECF244321}">
                <p14:modId xmlns:p14="http://schemas.microsoft.com/office/powerpoint/2010/main" val="3005142367"/>
              </p:ext>
            </p:extLst>
          </p:nvPr>
        </p:nvGraphicFramePr>
        <p:xfrm>
          <a:off x="739038" y="4168245"/>
          <a:ext cx="2906041" cy="1019520"/>
        </p:xfrm>
        <a:graphic>
          <a:graphicData uri="http://schemas.openxmlformats.org/drawingml/2006/table">
            <a:tbl>
              <a:tblPr firstRow="1" bandRow="1">
                <a:tableStyleId>{5C22544A-7EE6-4342-B048-85BDC9FD1C3A}</a:tableStyleId>
              </a:tblPr>
              <a:tblGrid>
                <a:gridCol w="2906041">
                  <a:extLst>
                    <a:ext uri="{9D8B030D-6E8A-4147-A177-3AD203B41FA5}">
                      <a16:colId xmlns:a16="http://schemas.microsoft.com/office/drawing/2014/main" val="4114903039"/>
                    </a:ext>
                  </a:extLst>
                </a:gridCol>
              </a:tblGrid>
              <a:tr h="288000">
                <a:tc>
                  <a:txBody>
                    <a:bodyPr/>
                    <a:lstStyle/>
                    <a:p>
                      <a:r>
                        <a:rPr kumimoji="1" lang="ja-JP" altLang="en-US" sz="1050" dirty="0">
                          <a:latin typeface="メイリオ" panose="020B0604030504040204" pitchFamily="50" charset="-128"/>
                          <a:ea typeface="メイリオ" panose="020B0604030504040204" pitchFamily="50" charset="-128"/>
                        </a:rPr>
                        <a:t>●「障害者総合支援法」　施行</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370780939"/>
                  </a:ext>
                </a:extLst>
              </a:tr>
              <a:tr h="288000">
                <a:tc>
                  <a:txBody>
                    <a:bodyPr/>
                    <a:lstStyle/>
                    <a:p>
                      <a:pPr marL="174625" indent="-174625"/>
                      <a:r>
                        <a:rPr kumimoji="1" lang="ja-JP" altLang="en-US" sz="1050" dirty="0">
                          <a:latin typeface="メイリオ" panose="020B0604030504040204" pitchFamily="50" charset="-128"/>
                          <a:ea typeface="メイリオ" panose="020B0604030504040204" pitchFamily="50" charset="-128"/>
                        </a:rPr>
                        <a:t>・難病患者を支援対象として明確化</a:t>
                      </a:r>
                      <a:endParaRPr kumimoji="1" lang="en-US" altLang="ja-JP" sz="1050" dirty="0">
                        <a:latin typeface="メイリオ" panose="020B0604030504040204" pitchFamily="50" charset="-128"/>
                        <a:ea typeface="メイリオ" panose="020B0604030504040204" pitchFamily="50" charset="-128"/>
                      </a:endParaRPr>
                    </a:p>
                    <a:p>
                      <a:pPr marL="174625" indent="-174625"/>
                      <a:r>
                        <a:rPr kumimoji="1" lang="ja-JP" altLang="en-US" sz="1050" dirty="0">
                          <a:latin typeface="メイリオ" panose="020B0604030504040204" pitchFamily="50" charset="-128"/>
                          <a:ea typeface="メイリオ" panose="020B0604030504040204" pitchFamily="50" charset="-128"/>
                        </a:rPr>
                        <a:t>・ケアホームとグループホームの統合</a:t>
                      </a:r>
                      <a:endParaRPr kumimoji="1" lang="en-US" altLang="ja-JP" sz="1050" dirty="0">
                        <a:latin typeface="メイリオ" panose="020B0604030504040204" pitchFamily="50" charset="-128"/>
                        <a:ea typeface="メイリオ" panose="020B0604030504040204" pitchFamily="50" charset="-128"/>
                      </a:endParaRPr>
                    </a:p>
                    <a:p>
                      <a:pPr marL="174625" indent="-174625"/>
                      <a:r>
                        <a:rPr kumimoji="1" lang="ja-JP" altLang="en-US" sz="1050" dirty="0">
                          <a:latin typeface="メイリオ" panose="020B0604030504040204" pitchFamily="50" charset="-128"/>
                          <a:ea typeface="メイリオ" panose="020B0604030504040204" pitchFamily="50" charset="-128"/>
                        </a:rPr>
                        <a:t>・地域生活支援事業の追加</a:t>
                      </a:r>
                      <a:endParaRPr kumimoji="1" lang="en-US" altLang="ja-JP" sz="1050" dirty="0">
                        <a:latin typeface="メイリオ" panose="020B0604030504040204" pitchFamily="50" charset="-128"/>
                        <a:ea typeface="メイリオ" panose="020B0604030504040204" pitchFamily="50" charset="-128"/>
                      </a:endParaRPr>
                    </a:p>
                    <a:p>
                      <a:pPr marL="174625" indent="-174625"/>
                      <a:r>
                        <a:rPr kumimoji="1" lang="ja-JP" altLang="en-US" sz="1050" dirty="0">
                          <a:latin typeface="メイリオ" panose="020B0604030504040204" pitchFamily="50" charset="-128"/>
                          <a:ea typeface="メイリオ" panose="020B0604030504040204" pitchFamily="50" charset="-128"/>
                        </a:rPr>
                        <a:t>・重度訪問介護の範囲拡大</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052623"/>
                  </a:ext>
                </a:extLst>
              </a:tr>
            </a:tbl>
          </a:graphicData>
        </a:graphic>
      </p:graphicFrame>
      <p:graphicFrame>
        <p:nvGraphicFramePr>
          <p:cNvPr id="16" name="表 8">
            <a:extLst>
              <a:ext uri="{FF2B5EF4-FFF2-40B4-BE49-F238E27FC236}">
                <a16:creationId xmlns:a16="http://schemas.microsoft.com/office/drawing/2014/main" id="{EDEF15D4-9A0F-4C49-B7C1-1B497E07DD68}"/>
              </a:ext>
            </a:extLst>
          </p:cNvPr>
          <p:cNvGraphicFramePr>
            <a:graphicFrameLocks noGrp="1"/>
          </p:cNvGraphicFramePr>
          <p:nvPr>
            <p:extLst>
              <p:ext uri="{D42A27DB-BD31-4B8C-83A1-F6EECF244321}">
                <p14:modId xmlns:p14="http://schemas.microsoft.com/office/powerpoint/2010/main" val="3400125046"/>
              </p:ext>
            </p:extLst>
          </p:nvPr>
        </p:nvGraphicFramePr>
        <p:xfrm>
          <a:off x="3832965" y="4168245"/>
          <a:ext cx="2906041" cy="1019520"/>
        </p:xfrm>
        <a:graphic>
          <a:graphicData uri="http://schemas.openxmlformats.org/drawingml/2006/table">
            <a:tbl>
              <a:tblPr firstRow="1" bandRow="1">
                <a:tableStyleId>{5C22544A-7EE6-4342-B048-85BDC9FD1C3A}</a:tableStyleId>
              </a:tblPr>
              <a:tblGrid>
                <a:gridCol w="2906041">
                  <a:extLst>
                    <a:ext uri="{9D8B030D-6E8A-4147-A177-3AD203B41FA5}">
                      <a16:colId xmlns:a16="http://schemas.microsoft.com/office/drawing/2014/main" val="4114903039"/>
                    </a:ext>
                  </a:extLst>
                </a:gridCol>
              </a:tblGrid>
              <a:tr h="288000">
                <a:tc>
                  <a:txBody>
                    <a:bodyPr/>
                    <a:lstStyle/>
                    <a:p>
                      <a:r>
                        <a:rPr kumimoji="1" lang="ja-JP" altLang="en-US" sz="1050" dirty="0">
                          <a:latin typeface="メイリオ" panose="020B0604030504040204" pitchFamily="50" charset="-128"/>
                          <a:ea typeface="メイリオ" panose="020B0604030504040204" pitchFamily="50" charset="-128"/>
                        </a:rPr>
                        <a:t>●「第</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次障害者基本計画」　閣議決定</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370780939"/>
                  </a:ext>
                </a:extLst>
              </a:tr>
              <a:tr h="288000">
                <a:tc>
                  <a:txBody>
                    <a:bodyPr/>
                    <a:lstStyle/>
                    <a:p>
                      <a:pPr marL="174625" indent="-174625"/>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5</a:t>
                      </a:r>
                      <a:r>
                        <a:rPr kumimoji="1" lang="ja-JP" altLang="en-US" sz="1050" dirty="0">
                          <a:latin typeface="メイリオ" panose="020B0604030504040204" pitchFamily="50" charset="-128"/>
                          <a:ea typeface="メイリオ" panose="020B0604030504040204" pitchFamily="50" charset="-128"/>
                        </a:rPr>
                        <a:t>カ年計画に変更</a:t>
                      </a:r>
                      <a:endParaRPr kumimoji="1" lang="en-US" altLang="ja-JP" sz="1050" dirty="0">
                        <a:latin typeface="メイリオ" panose="020B0604030504040204" pitchFamily="50" charset="-128"/>
                        <a:ea typeface="メイリオ" panose="020B0604030504040204" pitchFamily="50" charset="-128"/>
                      </a:endParaRPr>
                    </a:p>
                    <a:p>
                      <a:pPr marL="174625" indent="-174625"/>
                      <a:r>
                        <a:rPr kumimoji="1" lang="ja-JP" altLang="en-US" sz="1050" dirty="0">
                          <a:latin typeface="メイリオ" panose="020B0604030504040204" pitchFamily="50" charset="-128"/>
                          <a:ea typeface="メイリオ" panose="020B0604030504040204" pitchFamily="50" charset="-128"/>
                        </a:rPr>
                        <a:t>・基本原則の見直し</a:t>
                      </a:r>
                      <a:endParaRPr kumimoji="1" lang="en-US" altLang="ja-JP" sz="1050" dirty="0">
                        <a:latin typeface="メイリオ" panose="020B0604030504040204" pitchFamily="50" charset="-128"/>
                        <a:ea typeface="メイリオ" panose="020B0604030504040204" pitchFamily="50" charset="-128"/>
                      </a:endParaRPr>
                    </a:p>
                    <a:p>
                      <a:pPr marL="174625" indent="-174625"/>
                      <a:r>
                        <a:rPr kumimoji="1" lang="ja-JP" altLang="en-US" sz="1050" dirty="0">
                          <a:latin typeface="メイリオ" panose="020B0604030504040204" pitchFamily="50" charset="-128"/>
                          <a:ea typeface="メイリオ" panose="020B0604030504040204" pitchFamily="50" charset="-128"/>
                        </a:rPr>
                        <a:t>・安心・安全、差別の解消及び権利擁護の推進、行政サービス等における配慮</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052623"/>
                  </a:ext>
                </a:extLst>
              </a:tr>
            </a:tbl>
          </a:graphicData>
        </a:graphic>
      </p:graphicFrame>
      <p:graphicFrame>
        <p:nvGraphicFramePr>
          <p:cNvPr id="18" name="表 8">
            <a:extLst>
              <a:ext uri="{FF2B5EF4-FFF2-40B4-BE49-F238E27FC236}">
                <a16:creationId xmlns:a16="http://schemas.microsoft.com/office/drawing/2014/main" id="{30910499-9894-477A-9A24-F0F34E1E09B6}"/>
              </a:ext>
            </a:extLst>
          </p:cNvPr>
          <p:cNvGraphicFramePr>
            <a:graphicFrameLocks noGrp="1"/>
          </p:cNvGraphicFramePr>
          <p:nvPr>
            <p:extLst>
              <p:ext uri="{D42A27DB-BD31-4B8C-83A1-F6EECF244321}">
                <p14:modId xmlns:p14="http://schemas.microsoft.com/office/powerpoint/2010/main" val="1008647244"/>
              </p:ext>
            </p:extLst>
          </p:nvPr>
        </p:nvGraphicFramePr>
        <p:xfrm>
          <a:off x="739037" y="5342769"/>
          <a:ext cx="5999968" cy="288000"/>
        </p:xfrm>
        <a:graphic>
          <a:graphicData uri="http://schemas.openxmlformats.org/drawingml/2006/table">
            <a:tbl>
              <a:tblPr firstRow="1" bandRow="1">
                <a:tableStyleId>{5C22544A-7EE6-4342-B048-85BDC9FD1C3A}</a:tableStyleId>
              </a:tblPr>
              <a:tblGrid>
                <a:gridCol w="5999968">
                  <a:extLst>
                    <a:ext uri="{9D8B030D-6E8A-4147-A177-3AD203B41FA5}">
                      <a16:colId xmlns:a16="http://schemas.microsoft.com/office/drawing/2014/main" val="4114903039"/>
                    </a:ext>
                  </a:extLst>
                </a:gridCol>
              </a:tblGrid>
              <a:tr h="288000">
                <a:tc>
                  <a:txBody>
                    <a:bodyPr/>
                    <a:lstStyle/>
                    <a:p>
                      <a:r>
                        <a:rPr kumimoji="1" lang="ja-JP" altLang="en-US" sz="1050" dirty="0">
                          <a:latin typeface="メイリオ" panose="020B0604030504040204" pitchFamily="50" charset="-128"/>
                          <a:ea typeface="メイリオ" panose="020B0604030504040204" pitchFamily="50" charset="-128"/>
                        </a:rPr>
                        <a:t>●共生社会の実現「障害者の権利に関する条約」　批准</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370780939"/>
                  </a:ext>
                </a:extLst>
              </a:tr>
            </a:tbl>
          </a:graphicData>
        </a:graphic>
      </p:graphicFrame>
      <p:graphicFrame>
        <p:nvGraphicFramePr>
          <p:cNvPr id="19" name="表 8">
            <a:extLst>
              <a:ext uri="{FF2B5EF4-FFF2-40B4-BE49-F238E27FC236}">
                <a16:creationId xmlns:a16="http://schemas.microsoft.com/office/drawing/2014/main" id="{7848303A-EFA0-4A4D-B263-A48E2FAAFB2E}"/>
              </a:ext>
            </a:extLst>
          </p:cNvPr>
          <p:cNvGraphicFramePr>
            <a:graphicFrameLocks noGrp="1"/>
          </p:cNvGraphicFramePr>
          <p:nvPr>
            <p:extLst>
              <p:ext uri="{D42A27DB-BD31-4B8C-83A1-F6EECF244321}">
                <p14:modId xmlns:p14="http://schemas.microsoft.com/office/powerpoint/2010/main" val="3842419019"/>
              </p:ext>
            </p:extLst>
          </p:nvPr>
        </p:nvGraphicFramePr>
        <p:xfrm>
          <a:off x="739038" y="5785773"/>
          <a:ext cx="2906041" cy="576000"/>
        </p:xfrm>
        <a:graphic>
          <a:graphicData uri="http://schemas.openxmlformats.org/drawingml/2006/table">
            <a:tbl>
              <a:tblPr firstRow="1" bandRow="1">
                <a:tableStyleId>{5C22544A-7EE6-4342-B048-85BDC9FD1C3A}</a:tableStyleId>
              </a:tblPr>
              <a:tblGrid>
                <a:gridCol w="2906041">
                  <a:extLst>
                    <a:ext uri="{9D8B030D-6E8A-4147-A177-3AD203B41FA5}">
                      <a16:colId xmlns:a16="http://schemas.microsoft.com/office/drawing/2014/main" val="4114903039"/>
                    </a:ext>
                  </a:extLst>
                </a:gridCol>
              </a:tblGrid>
              <a:tr h="288000">
                <a:tc>
                  <a:txBody>
                    <a:bodyPr/>
                    <a:lstStyle/>
                    <a:p>
                      <a:r>
                        <a:rPr kumimoji="1" lang="ja-JP" altLang="en-US" sz="1050" dirty="0">
                          <a:latin typeface="メイリオ" panose="020B0604030504040204" pitchFamily="50" charset="-128"/>
                          <a:ea typeface="メイリオ" panose="020B0604030504040204" pitchFamily="50" charset="-128"/>
                        </a:rPr>
                        <a:t>●「障害者雇用促進法改正」　施行</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370780939"/>
                  </a:ext>
                </a:extLst>
              </a:tr>
              <a:tr h="288000">
                <a:tc>
                  <a:txBody>
                    <a:bodyPr/>
                    <a:lstStyle/>
                    <a:p>
                      <a:pPr marL="174625" indent="-174625"/>
                      <a:r>
                        <a:rPr kumimoji="1" lang="ja-JP" altLang="en-US" sz="1050" dirty="0">
                          <a:latin typeface="メイリオ" panose="020B0604030504040204" pitchFamily="50" charset="-128"/>
                          <a:ea typeface="メイリオ" panose="020B0604030504040204" pitchFamily="50" charset="-128"/>
                        </a:rPr>
                        <a:t>・差別の禁止、合理的配慮の提供義務　等</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052623"/>
                  </a:ext>
                </a:extLst>
              </a:tr>
            </a:tbl>
          </a:graphicData>
        </a:graphic>
      </p:graphicFrame>
      <p:graphicFrame>
        <p:nvGraphicFramePr>
          <p:cNvPr id="20" name="表 8">
            <a:extLst>
              <a:ext uri="{FF2B5EF4-FFF2-40B4-BE49-F238E27FC236}">
                <a16:creationId xmlns:a16="http://schemas.microsoft.com/office/drawing/2014/main" id="{88E4D054-E535-4826-AC1D-057A7724CB67}"/>
              </a:ext>
            </a:extLst>
          </p:cNvPr>
          <p:cNvGraphicFramePr>
            <a:graphicFrameLocks noGrp="1"/>
          </p:cNvGraphicFramePr>
          <p:nvPr>
            <p:extLst>
              <p:ext uri="{D42A27DB-BD31-4B8C-83A1-F6EECF244321}">
                <p14:modId xmlns:p14="http://schemas.microsoft.com/office/powerpoint/2010/main" val="2736678651"/>
              </p:ext>
            </p:extLst>
          </p:nvPr>
        </p:nvGraphicFramePr>
        <p:xfrm>
          <a:off x="739038" y="6580857"/>
          <a:ext cx="2906041" cy="699480"/>
        </p:xfrm>
        <a:graphic>
          <a:graphicData uri="http://schemas.openxmlformats.org/drawingml/2006/table">
            <a:tbl>
              <a:tblPr firstRow="1" bandRow="1">
                <a:tableStyleId>{5C22544A-7EE6-4342-B048-85BDC9FD1C3A}</a:tableStyleId>
              </a:tblPr>
              <a:tblGrid>
                <a:gridCol w="2906041">
                  <a:extLst>
                    <a:ext uri="{9D8B030D-6E8A-4147-A177-3AD203B41FA5}">
                      <a16:colId xmlns:a16="http://schemas.microsoft.com/office/drawing/2014/main" val="4114903039"/>
                    </a:ext>
                  </a:extLst>
                </a:gridCol>
              </a:tblGrid>
              <a:tr h="288000">
                <a:tc>
                  <a:txBody>
                    <a:bodyPr/>
                    <a:lstStyle/>
                    <a:p>
                      <a:r>
                        <a:rPr kumimoji="1" lang="ja-JP" altLang="en-US" sz="1050" dirty="0">
                          <a:latin typeface="メイリオ" panose="020B0604030504040204" pitchFamily="50" charset="-128"/>
                          <a:ea typeface="メイリオ" panose="020B0604030504040204" pitchFamily="50" charset="-128"/>
                        </a:rPr>
                        <a:t>●「総合支援法・児童福祉法の改正」　施行</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370780939"/>
                  </a:ext>
                </a:extLst>
              </a:tr>
              <a:tr h="288000">
                <a:tc>
                  <a:txBody>
                    <a:bodyPr/>
                    <a:lstStyle/>
                    <a:p>
                      <a:pPr marL="174625" indent="-174625"/>
                      <a:r>
                        <a:rPr kumimoji="1" lang="ja-JP" altLang="en-US" sz="1050" dirty="0">
                          <a:latin typeface="メイリオ" panose="020B0604030504040204" pitchFamily="50" charset="-128"/>
                          <a:ea typeface="メイリオ" panose="020B0604030504040204" pitchFamily="50" charset="-128"/>
                        </a:rPr>
                        <a:t>・医療的ケアを要する障害児への適切な支援体制の構築　等</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052623"/>
                  </a:ext>
                </a:extLst>
              </a:tr>
            </a:tbl>
          </a:graphicData>
        </a:graphic>
      </p:graphicFrame>
      <p:graphicFrame>
        <p:nvGraphicFramePr>
          <p:cNvPr id="21" name="表 8">
            <a:extLst>
              <a:ext uri="{FF2B5EF4-FFF2-40B4-BE49-F238E27FC236}">
                <a16:creationId xmlns:a16="http://schemas.microsoft.com/office/drawing/2014/main" id="{E575A08B-56C2-434E-A3DC-4007EFB83DA8}"/>
              </a:ext>
            </a:extLst>
          </p:cNvPr>
          <p:cNvGraphicFramePr>
            <a:graphicFrameLocks noGrp="1"/>
          </p:cNvGraphicFramePr>
          <p:nvPr>
            <p:extLst>
              <p:ext uri="{D42A27DB-BD31-4B8C-83A1-F6EECF244321}">
                <p14:modId xmlns:p14="http://schemas.microsoft.com/office/powerpoint/2010/main" val="2586438419"/>
              </p:ext>
            </p:extLst>
          </p:nvPr>
        </p:nvGraphicFramePr>
        <p:xfrm>
          <a:off x="3832965" y="5785773"/>
          <a:ext cx="2906041" cy="699480"/>
        </p:xfrm>
        <a:graphic>
          <a:graphicData uri="http://schemas.openxmlformats.org/drawingml/2006/table">
            <a:tbl>
              <a:tblPr firstRow="1" bandRow="1">
                <a:tableStyleId>{5C22544A-7EE6-4342-B048-85BDC9FD1C3A}</a:tableStyleId>
              </a:tblPr>
              <a:tblGrid>
                <a:gridCol w="2906041">
                  <a:extLst>
                    <a:ext uri="{9D8B030D-6E8A-4147-A177-3AD203B41FA5}">
                      <a16:colId xmlns:a16="http://schemas.microsoft.com/office/drawing/2014/main" val="4114903039"/>
                    </a:ext>
                  </a:extLst>
                </a:gridCol>
              </a:tblGrid>
              <a:tr h="288000">
                <a:tc>
                  <a:txBody>
                    <a:bodyPr/>
                    <a:lstStyle/>
                    <a:p>
                      <a:r>
                        <a:rPr kumimoji="1" lang="ja-JP" altLang="en-US" sz="1050" dirty="0">
                          <a:latin typeface="メイリオ" panose="020B0604030504040204" pitchFamily="50" charset="-128"/>
                          <a:ea typeface="メイリオ" panose="020B0604030504040204" pitchFamily="50" charset="-128"/>
                        </a:rPr>
                        <a:t>●「障害者差別解消法」　施行</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370780939"/>
                  </a:ext>
                </a:extLst>
              </a:tr>
              <a:tr h="288000">
                <a:tc>
                  <a:txBody>
                    <a:bodyPr/>
                    <a:lstStyle/>
                    <a:p>
                      <a:pPr marL="174625" indent="-174625"/>
                      <a:r>
                        <a:rPr kumimoji="1" lang="ja-JP" altLang="en-US" sz="1050" dirty="0">
                          <a:latin typeface="メイリオ" panose="020B0604030504040204" pitchFamily="50" charset="-128"/>
                          <a:ea typeface="メイリオ" panose="020B0604030504040204" pitchFamily="50" charset="-128"/>
                        </a:rPr>
                        <a:t>・不当な差別的扱いの禁止</a:t>
                      </a:r>
                      <a:endParaRPr kumimoji="1" lang="en-US" altLang="ja-JP" sz="1050" dirty="0">
                        <a:latin typeface="メイリオ" panose="020B0604030504040204" pitchFamily="50" charset="-128"/>
                        <a:ea typeface="メイリオ" panose="020B0604030504040204" pitchFamily="50" charset="-128"/>
                      </a:endParaRPr>
                    </a:p>
                    <a:p>
                      <a:pPr marL="174625" indent="-174625"/>
                      <a:r>
                        <a:rPr kumimoji="1" lang="ja-JP" altLang="en-US" sz="1050" dirty="0">
                          <a:latin typeface="メイリオ" panose="020B0604030504040204" pitchFamily="50" charset="-128"/>
                          <a:ea typeface="メイリオ" panose="020B0604030504040204" pitchFamily="50" charset="-128"/>
                        </a:rPr>
                        <a:t>・合理的配慮の提供義務　等</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052623"/>
                  </a:ext>
                </a:extLst>
              </a:tr>
            </a:tbl>
          </a:graphicData>
        </a:graphic>
      </p:graphicFrame>
      <p:graphicFrame>
        <p:nvGraphicFramePr>
          <p:cNvPr id="22" name="表 8">
            <a:extLst>
              <a:ext uri="{FF2B5EF4-FFF2-40B4-BE49-F238E27FC236}">
                <a16:creationId xmlns:a16="http://schemas.microsoft.com/office/drawing/2014/main" id="{CD5F85E4-FEF4-4369-85FC-1EF7DA6706E4}"/>
              </a:ext>
            </a:extLst>
          </p:cNvPr>
          <p:cNvGraphicFramePr>
            <a:graphicFrameLocks noGrp="1"/>
          </p:cNvGraphicFramePr>
          <p:nvPr>
            <p:extLst>
              <p:ext uri="{D42A27DB-BD31-4B8C-83A1-F6EECF244321}">
                <p14:modId xmlns:p14="http://schemas.microsoft.com/office/powerpoint/2010/main" val="761915530"/>
              </p:ext>
            </p:extLst>
          </p:nvPr>
        </p:nvGraphicFramePr>
        <p:xfrm>
          <a:off x="3832965" y="6580857"/>
          <a:ext cx="2906041" cy="699480"/>
        </p:xfrm>
        <a:graphic>
          <a:graphicData uri="http://schemas.openxmlformats.org/drawingml/2006/table">
            <a:tbl>
              <a:tblPr firstRow="1" bandRow="1">
                <a:tableStyleId>{5C22544A-7EE6-4342-B048-85BDC9FD1C3A}</a:tableStyleId>
              </a:tblPr>
              <a:tblGrid>
                <a:gridCol w="2906041">
                  <a:extLst>
                    <a:ext uri="{9D8B030D-6E8A-4147-A177-3AD203B41FA5}">
                      <a16:colId xmlns:a16="http://schemas.microsoft.com/office/drawing/2014/main" val="4114903039"/>
                    </a:ext>
                  </a:extLst>
                </a:gridCol>
              </a:tblGrid>
              <a:tr h="288000">
                <a:tc>
                  <a:txBody>
                    <a:bodyPr/>
                    <a:lstStyle/>
                    <a:p>
                      <a:r>
                        <a:rPr kumimoji="1" lang="ja-JP" altLang="en-US" sz="1050" dirty="0">
                          <a:latin typeface="メイリオ" panose="020B0604030504040204" pitchFamily="50" charset="-128"/>
                          <a:ea typeface="メイリオ" panose="020B0604030504040204" pitchFamily="50" charset="-128"/>
                        </a:rPr>
                        <a:t>●「発達障害者支援法改正」　施行</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370780939"/>
                  </a:ext>
                </a:extLst>
              </a:tr>
              <a:tr h="288000">
                <a:tc>
                  <a:txBody>
                    <a:bodyPr/>
                    <a:lstStyle/>
                    <a:p>
                      <a:pPr marL="174625" indent="-174625"/>
                      <a:r>
                        <a:rPr kumimoji="1" lang="ja-JP" altLang="en-US" sz="1050" dirty="0">
                          <a:latin typeface="メイリオ" panose="020B0604030504040204" pitchFamily="50" charset="-128"/>
                          <a:ea typeface="メイリオ" panose="020B0604030504040204" pitchFamily="50" charset="-128"/>
                        </a:rPr>
                        <a:t>・障害の定義と発達障害の理解促進</a:t>
                      </a:r>
                      <a:endParaRPr kumimoji="1" lang="en-US" altLang="ja-JP" sz="1050" dirty="0">
                        <a:latin typeface="メイリオ" panose="020B0604030504040204" pitchFamily="50" charset="-128"/>
                        <a:ea typeface="メイリオ" panose="020B0604030504040204" pitchFamily="50" charset="-128"/>
                      </a:endParaRPr>
                    </a:p>
                    <a:p>
                      <a:pPr marL="174625" indent="-174625"/>
                      <a:r>
                        <a:rPr kumimoji="1" lang="ja-JP" altLang="en-US" sz="1050" dirty="0">
                          <a:latin typeface="メイリオ" panose="020B0604030504040204" pitchFamily="50" charset="-128"/>
                          <a:ea typeface="メイリオ" panose="020B0604030504040204" pitchFamily="50" charset="-128"/>
                        </a:rPr>
                        <a:t>・発達障害者への切れ目のない支援体制 等</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052623"/>
                  </a:ext>
                </a:extLst>
              </a:tr>
            </a:tbl>
          </a:graphicData>
        </a:graphic>
      </p:graphicFrame>
      <p:graphicFrame>
        <p:nvGraphicFramePr>
          <p:cNvPr id="23" name="表 8">
            <a:extLst>
              <a:ext uri="{FF2B5EF4-FFF2-40B4-BE49-F238E27FC236}">
                <a16:creationId xmlns:a16="http://schemas.microsoft.com/office/drawing/2014/main" id="{07D61F76-2E9C-49CA-B19D-A1B009C3D1E1}"/>
              </a:ext>
            </a:extLst>
          </p:cNvPr>
          <p:cNvGraphicFramePr>
            <a:graphicFrameLocks noGrp="1"/>
          </p:cNvGraphicFramePr>
          <p:nvPr>
            <p:extLst>
              <p:ext uri="{D42A27DB-BD31-4B8C-83A1-F6EECF244321}">
                <p14:modId xmlns:p14="http://schemas.microsoft.com/office/powerpoint/2010/main" val="3889907730"/>
              </p:ext>
            </p:extLst>
          </p:nvPr>
        </p:nvGraphicFramePr>
        <p:xfrm>
          <a:off x="739037" y="7375941"/>
          <a:ext cx="5999968" cy="576000"/>
        </p:xfrm>
        <a:graphic>
          <a:graphicData uri="http://schemas.openxmlformats.org/drawingml/2006/table">
            <a:tbl>
              <a:tblPr firstRow="1" bandRow="1">
                <a:tableStyleId>{5C22544A-7EE6-4342-B048-85BDC9FD1C3A}</a:tableStyleId>
              </a:tblPr>
              <a:tblGrid>
                <a:gridCol w="5999968">
                  <a:extLst>
                    <a:ext uri="{9D8B030D-6E8A-4147-A177-3AD203B41FA5}">
                      <a16:colId xmlns:a16="http://schemas.microsoft.com/office/drawing/2014/main" val="4114903039"/>
                    </a:ext>
                  </a:extLst>
                </a:gridCol>
              </a:tblGrid>
              <a:tr h="288000">
                <a:tc>
                  <a:txBody>
                    <a:bodyPr/>
                    <a:lstStyle/>
                    <a:p>
                      <a:r>
                        <a:rPr kumimoji="1" lang="ja-JP" altLang="en-US" sz="1050" dirty="0">
                          <a:latin typeface="メイリオ" panose="020B0604030504040204" pitchFamily="50" charset="-128"/>
                          <a:ea typeface="メイリオ" panose="020B0604030504040204" pitchFamily="50" charset="-128"/>
                        </a:rPr>
                        <a:t>●「難病の患者に対する医療等に関する法律および児童福祉法の一部改正」</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370780939"/>
                  </a:ext>
                </a:extLst>
              </a:tr>
              <a:tr h="288000">
                <a:tc>
                  <a:txBody>
                    <a:bodyPr/>
                    <a:lstStyle/>
                    <a:p>
                      <a:pPr marL="174625" indent="-174625"/>
                      <a:r>
                        <a:rPr kumimoji="1" lang="ja-JP" altLang="en-US" sz="1050" dirty="0">
                          <a:latin typeface="メイリオ" panose="020B0604030504040204" pitchFamily="50" charset="-128"/>
                          <a:ea typeface="メイリオ" panose="020B0604030504040204" pitchFamily="50" charset="-128"/>
                        </a:rPr>
                        <a:t>・総合支援法の対象疾病が拡大　（</a:t>
                      </a:r>
                      <a:r>
                        <a:rPr kumimoji="1" lang="en-US" altLang="ja-JP" sz="1050" dirty="0">
                          <a:latin typeface="メイリオ" panose="020B0604030504040204" pitchFamily="50" charset="-128"/>
                          <a:ea typeface="メイリオ" panose="020B0604030504040204" pitchFamily="50" charset="-128"/>
                        </a:rPr>
                        <a:t>332</a:t>
                      </a:r>
                      <a:r>
                        <a:rPr kumimoji="1" lang="ja-JP" altLang="en-US" sz="1050" dirty="0">
                          <a:latin typeface="メイリオ" panose="020B0604030504040204" pitchFamily="50" charset="-128"/>
                          <a:ea typeface="メイリオ" panose="020B0604030504040204" pitchFamily="50" charset="-128"/>
                        </a:rPr>
                        <a:t>疾病→</a:t>
                      </a:r>
                      <a:r>
                        <a:rPr kumimoji="1" lang="en-US" altLang="ja-JP" sz="1050" dirty="0">
                          <a:latin typeface="メイリオ" panose="020B0604030504040204" pitchFamily="50" charset="-128"/>
                          <a:ea typeface="メイリオ" panose="020B0604030504040204" pitchFamily="50" charset="-128"/>
                        </a:rPr>
                        <a:t>358</a:t>
                      </a:r>
                      <a:r>
                        <a:rPr kumimoji="1" lang="ja-JP" altLang="en-US" sz="1050" dirty="0">
                          <a:latin typeface="メイリオ" panose="020B0604030504040204" pitchFamily="50" charset="-128"/>
                          <a:ea typeface="メイリオ" panose="020B0604030504040204" pitchFamily="50" charset="-128"/>
                        </a:rPr>
                        <a:t>疾病）　</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第３次見直し</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052623"/>
                  </a:ext>
                </a:extLst>
              </a:tr>
            </a:tbl>
          </a:graphicData>
        </a:graphic>
      </p:graphicFrame>
      <p:graphicFrame>
        <p:nvGraphicFramePr>
          <p:cNvPr id="24" name="表 8">
            <a:extLst>
              <a:ext uri="{FF2B5EF4-FFF2-40B4-BE49-F238E27FC236}">
                <a16:creationId xmlns:a16="http://schemas.microsoft.com/office/drawing/2014/main" id="{6AC1B407-DBE5-446A-A86E-40791143F620}"/>
              </a:ext>
            </a:extLst>
          </p:cNvPr>
          <p:cNvGraphicFramePr>
            <a:graphicFrameLocks noGrp="1"/>
          </p:cNvGraphicFramePr>
          <p:nvPr>
            <p:extLst>
              <p:ext uri="{D42A27DB-BD31-4B8C-83A1-F6EECF244321}">
                <p14:modId xmlns:p14="http://schemas.microsoft.com/office/powerpoint/2010/main" val="1652898073"/>
              </p:ext>
            </p:extLst>
          </p:nvPr>
        </p:nvGraphicFramePr>
        <p:xfrm>
          <a:off x="3832965" y="8047545"/>
          <a:ext cx="2906041" cy="859500"/>
        </p:xfrm>
        <a:graphic>
          <a:graphicData uri="http://schemas.openxmlformats.org/drawingml/2006/table">
            <a:tbl>
              <a:tblPr firstRow="1" bandRow="1">
                <a:tableStyleId>{5C22544A-7EE6-4342-B048-85BDC9FD1C3A}</a:tableStyleId>
              </a:tblPr>
              <a:tblGrid>
                <a:gridCol w="2906041">
                  <a:extLst>
                    <a:ext uri="{9D8B030D-6E8A-4147-A177-3AD203B41FA5}">
                      <a16:colId xmlns:a16="http://schemas.microsoft.com/office/drawing/2014/main" val="4114903039"/>
                    </a:ext>
                  </a:extLst>
                </a:gridCol>
              </a:tblGrid>
              <a:tr h="288000">
                <a:tc>
                  <a:txBody>
                    <a:bodyPr/>
                    <a:lstStyle/>
                    <a:p>
                      <a:r>
                        <a:rPr kumimoji="1" lang="ja-JP" altLang="en-US" sz="1050" dirty="0">
                          <a:latin typeface="メイリオ" panose="020B0604030504040204" pitchFamily="50" charset="-128"/>
                          <a:ea typeface="メイリオ" panose="020B0604030504040204" pitchFamily="50" charset="-128"/>
                        </a:rPr>
                        <a:t>●「第</a:t>
                      </a:r>
                      <a:r>
                        <a:rPr kumimoji="1" lang="en-US" altLang="ja-JP" sz="1050" dirty="0">
                          <a:latin typeface="メイリオ" panose="020B0604030504040204" pitchFamily="50" charset="-128"/>
                          <a:ea typeface="メイリオ" panose="020B0604030504040204" pitchFamily="50" charset="-128"/>
                        </a:rPr>
                        <a:t>4</a:t>
                      </a:r>
                      <a:r>
                        <a:rPr kumimoji="1" lang="ja-JP" altLang="en-US" sz="1050" dirty="0">
                          <a:latin typeface="メイリオ" panose="020B0604030504040204" pitchFamily="50" charset="-128"/>
                          <a:ea typeface="メイリオ" panose="020B0604030504040204" pitchFamily="50" charset="-128"/>
                        </a:rPr>
                        <a:t>次障害者基本計画」　策定</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370780939"/>
                  </a:ext>
                </a:extLst>
              </a:tr>
              <a:tr h="288000">
                <a:tc>
                  <a:txBody>
                    <a:bodyPr/>
                    <a:lstStyle/>
                    <a:p>
                      <a:pPr marL="174625" indent="-174625"/>
                      <a:r>
                        <a:rPr kumimoji="1" lang="ja-JP" altLang="en-US" sz="1050" dirty="0">
                          <a:latin typeface="メイリオ" panose="020B0604030504040204" pitchFamily="50" charset="-128"/>
                          <a:ea typeface="メイリオ" panose="020B0604030504040204" pitchFamily="50" charset="-128"/>
                        </a:rPr>
                        <a:t>・障害者の権利擁護の推進</a:t>
                      </a:r>
                      <a:endParaRPr kumimoji="1" lang="en-US" altLang="ja-JP" sz="1050" dirty="0">
                        <a:latin typeface="メイリオ" panose="020B0604030504040204" pitchFamily="50" charset="-128"/>
                        <a:ea typeface="メイリオ" panose="020B0604030504040204" pitchFamily="50" charset="-128"/>
                      </a:endParaRPr>
                    </a:p>
                    <a:p>
                      <a:pPr marL="174625" indent="-174625"/>
                      <a:r>
                        <a:rPr kumimoji="1" lang="ja-JP" altLang="en-US" sz="1050" dirty="0">
                          <a:latin typeface="メイリオ" panose="020B0604030504040204" pitchFamily="50" charset="-128"/>
                          <a:ea typeface="メイリオ" panose="020B0604030504040204" pitchFamily="50" charset="-128"/>
                        </a:rPr>
                        <a:t>・当事者本位の総合的かつ分野横断的な支援</a:t>
                      </a:r>
                      <a:endParaRPr kumimoji="1" lang="en-US" altLang="ja-JP" sz="1050" dirty="0">
                        <a:latin typeface="メイリオ" panose="020B0604030504040204" pitchFamily="50" charset="-128"/>
                        <a:ea typeface="メイリオ" panose="020B0604030504040204" pitchFamily="50" charset="-128"/>
                      </a:endParaRPr>
                    </a:p>
                    <a:p>
                      <a:pPr marL="174625" indent="-174625"/>
                      <a:r>
                        <a:rPr kumimoji="1" lang="ja-JP" altLang="en-US" sz="1050" dirty="0">
                          <a:latin typeface="メイリオ" panose="020B0604030504040204" pitchFamily="50" charset="-128"/>
                          <a:ea typeface="メイリオ" panose="020B0604030504040204" pitchFamily="50" charset="-128"/>
                        </a:rPr>
                        <a:t>・障害特性に配慮したきめ細かい支援　等</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052623"/>
                  </a:ext>
                </a:extLst>
              </a:tr>
            </a:tbl>
          </a:graphicData>
        </a:graphic>
      </p:graphicFrame>
      <p:graphicFrame>
        <p:nvGraphicFramePr>
          <p:cNvPr id="25" name="表 8">
            <a:extLst>
              <a:ext uri="{FF2B5EF4-FFF2-40B4-BE49-F238E27FC236}">
                <a16:creationId xmlns:a16="http://schemas.microsoft.com/office/drawing/2014/main" id="{262CBC21-138C-44F0-BD18-AA68A47C3866}"/>
              </a:ext>
            </a:extLst>
          </p:cNvPr>
          <p:cNvGraphicFramePr>
            <a:graphicFrameLocks noGrp="1"/>
          </p:cNvGraphicFramePr>
          <p:nvPr>
            <p:extLst>
              <p:ext uri="{D42A27DB-BD31-4B8C-83A1-F6EECF244321}">
                <p14:modId xmlns:p14="http://schemas.microsoft.com/office/powerpoint/2010/main" val="81748934"/>
              </p:ext>
            </p:extLst>
          </p:nvPr>
        </p:nvGraphicFramePr>
        <p:xfrm>
          <a:off x="739038" y="8047545"/>
          <a:ext cx="2906041" cy="1019520"/>
        </p:xfrm>
        <a:graphic>
          <a:graphicData uri="http://schemas.openxmlformats.org/drawingml/2006/table">
            <a:tbl>
              <a:tblPr firstRow="1" bandRow="1">
                <a:tableStyleId>{5C22544A-7EE6-4342-B048-85BDC9FD1C3A}</a:tableStyleId>
              </a:tblPr>
              <a:tblGrid>
                <a:gridCol w="2906041">
                  <a:extLst>
                    <a:ext uri="{9D8B030D-6E8A-4147-A177-3AD203B41FA5}">
                      <a16:colId xmlns:a16="http://schemas.microsoft.com/office/drawing/2014/main" val="4114903039"/>
                    </a:ext>
                  </a:extLst>
                </a:gridCol>
              </a:tblGrid>
              <a:tr h="288000">
                <a:tc>
                  <a:txBody>
                    <a:bodyPr/>
                    <a:lstStyle/>
                    <a:p>
                      <a:r>
                        <a:rPr kumimoji="1" lang="ja-JP" altLang="en-US" sz="1050" dirty="0">
                          <a:latin typeface="メイリオ" panose="020B0604030504040204" pitchFamily="50" charset="-128"/>
                          <a:ea typeface="メイリオ" panose="020B0604030504040204" pitchFamily="50" charset="-128"/>
                        </a:rPr>
                        <a:t>●「第５期障害福祉計画」　策定</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370780939"/>
                  </a:ext>
                </a:extLst>
              </a:tr>
              <a:tr h="288000">
                <a:tc>
                  <a:txBody>
                    <a:bodyPr/>
                    <a:lstStyle/>
                    <a:p>
                      <a:pPr marL="174625" indent="-174625"/>
                      <a:r>
                        <a:rPr kumimoji="1" lang="ja-JP" altLang="en-US" sz="1050" dirty="0">
                          <a:latin typeface="メイリオ" panose="020B0604030504040204" pitchFamily="50" charset="-128"/>
                          <a:ea typeface="メイリオ" panose="020B0604030504040204" pitchFamily="50" charset="-128"/>
                        </a:rPr>
                        <a:t>・サービスの新設（就労定着支援など）</a:t>
                      </a:r>
                      <a:endParaRPr kumimoji="1" lang="en-US" altLang="ja-JP" sz="1050" dirty="0">
                        <a:latin typeface="メイリオ" panose="020B0604030504040204" pitchFamily="50" charset="-128"/>
                        <a:ea typeface="メイリオ" panose="020B0604030504040204" pitchFamily="50" charset="-128"/>
                      </a:endParaRPr>
                    </a:p>
                    <a:p>
                      <a:pPr marL="174625" indent="-174625"/>
                      <a:r>
                        <a:rPr kumimoji="1" lang="ja-JP" altLang="en-US" sz="1050" dirty="0">
                          <a:latin typeface="メイリオ" panose="020B0604030504040204" pitchFamily="50" charset="-128"/>
                          <a:ea typeface="メイリオ" panose="020B0604030504040204" pitchFamily="50" charset="-128"/>
                        </a:rPr>
                        <a:t>・精神障害に対応した地域包括ケアの構築</a:t>
                      </a:r>
                      <a:endParaRPr kumimoji="1" lang="en-US" altLang="ja-JP" sz="1050" dirty="0">
                        <a:latin typeface="メイリオ" panose="020B0604030504040204" pitchFamily="50" charset="-128"/>
                        <a:ea typeface="メイリオ" panose="020B0604030504040204" pitchFamily="50" charset="-128"/>
                      </a:endParaRPr>
                    </a:p>
                    <a:p>
                      <a:pPr marL="174625" indent="-174625"/>
                      <a:r>
                        <a:rPr kumimoji="1" lang="ja-JP" altLang="en-US" sz="1050" dirty="0">
                          <a:latin typeface="メイリオ" panose="020B0604030504040204" pitchFamily="50" charset="-128"/>
                          <a:ea typeface="メイリオ" panose="020B0604030504040204" pitchFamily="50" charset="-128"/>
                        </a:rPr>
                        <a:t>・地域共生社会の実現にむけた取組</a:t>
                      </a:r>
                      <a:endParaRPr kumimoji="1" lang="en-US" altLang="ja-JP" sz="1050" dirty="0">
                        <a:latin typeface="メイリオ" panose="020B0604030504040204" pitchFamily="50" charset="-128"/>
                        <a:ea typeface="メイリオ" panose="020B0604030504040204" pitchFamily="50" charset="-128"/>
                      </a:endParaRPr>
                    </a:p>
                    <a:p>
                      <a:pPr marL="174625" indent="-174625"/>
                      <a:r>
                        <a:rPr kumimoji="1" lang="ja-JP" altLang="en-US" sz="1050" dirty="0">
                          <a:latin typeface="メイリオ" panose="020B0604030504040204" pitchFamily="50" charset="-128"/>
                          <a:ea typeface="メイリオ" panose="020B0604030504040204" pitchFamily="50" charset="-128"/>
                        </a:rPr>
                        <a:t>・障害児サービスの提供体制の構築</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052623"/>
                  </a:ext>
                </a:extLst>
              </a:tr>
            </a:tbl>
          </a:graphicData>
        </a:graphic>
      </p:graphicFrame>
      <p:sp>
        <p:nvSpPr>
          <p:cNvPr id="26" name="テキスト ボックス 25">
            <a:extLst>
              <a:ext uri="{FF2B5EF4-FFF2-40B4-BE49-F238E27FC236}">
                <a16:creationId xmlns:a16="http://schemas.microsoft.com/office/drawing/2014/main" id="{D4CC0170-9CEB-4E84-BBAB-CF8950F7C858}"/>
              </a:ext>
            </a:extLst>
          </p:cNvPr>
          <p:cNvSpPr txBox="1"/>
          <p:nvPr/>
        </p:nvSpPr>
        <p:spPr>
          <a:xfrm>
            <a:off x="-162840" y="478398"/>
            <a:ext cx="1002083" cy="307777"/>
          </a:xfrm>
          <a:prstGeom prst="rect">
            <a:avLst/>
          </a:prstGeom>
          <a:noFill/>
        </p:spPr>
        <p:txBody>
          <a:bodyPr wrap="square" rtlCol="0">
            <a:spAutoFit/>
          </a:bodyPr>
          <a:lstStyle/>
          <a:p>
            <a:pPr algn="ctr"/>
            <a:r>
              <a:rPr kumimoji="1" lang="en-US" altLang="ja-JP" sz="1400" b="1" dirty="0">
                <a:latin typeface="メイリオ" panose="020B0604030504040204" pitchFamily="50" charset="-128"/>
                <a:ea typeface="メイリオ" panose="020B0604030504040204" pitchFamily="50" charset="-128"/>
              </a:rPr>
              <a:t>2006</a:t>
            </a:r>
            <a:endParaRPr kumimoji="1" lang="ja-JP" altLang="en-US" sz="1400" b="1" dirty="0">
              <a:latin typeface="メイリオ" panose="020B0604030504040204" pitchFamily="50" charset="-128"/>
              <a:ea typeface="メイリオ" panose="020B0604030504040204" pitchFamily="50" charset="-128"/>
            </a:endParaRPr>
          </a:p>
        </p:txBody>
      </p:sp>
      <p:sp>
        <p:nvSpPr>
          <p:cNvPr id="27" name="テキスト ボックス 26">
            <a:extLst>
              <a:ext uri="{FF2B5EF4-FFF2-40B4-BE49-F238E27FC236}">
                <a16:creationId xmlns:a16="http://schemas.microsoft.com/office/drawing/2014/main" id="{1F73EBDF-0B26-4691-872D-56A6DE524880}"/>
              </a:ext>
            </a:extLst>
          </p:cNvPr>
          <p:cNvSpPr txBox="1"/>
          <p:nvPr/>
        </p:nvSpPr>
        <p:spPr>
          <a:xfrm>
            <a:off x="-162840" y="1304999"/>
            <a:ext cx="1002083" cy="307777"/>
          </a:xfrm>
          <a:prstGeom prst="rect">
            <a:avLst/>
          </a:prstGeom>
          <a:noFill/>
        </p:spPr>
        <p:txBody>
          <a:bodyPr wrap="square" rtlCol="0">
            <a:spAutoFit/>
          </a:bodyPr>
          <a:lstStyle/>
          <a:p>
            <a:pPr algn="ctr"/>
            <a:r>
              <a:rPr kumimoji="1" lang="en-US" altLang="ja-JP" sz="1400" b="1" dirty="0">
                <a:latin typeface="メイリオ" panose="020B0604030504040204" pitchFamily="50" charset="-128"/>
                <a:ea typeface="メイリオ" panose="020B0604030504040204" pitchFamily="50" charset="-128"/>
              </a:rPr>
              <a:t>2007</a:t>
            </a:r>
            <a:endParaRPr kumimoji="1" lang="ja-JP" altLang="en-US" sz="1400" b="1" dirty="0">
              <a:latin typeface="メイリオ" panose="020B0604030504040204" pitchFamily="50" charset="-128"/>
              <a:ea typeface="メイリオ" panose="020B0604030504040204" pitchFamily="50" charset="-128"/>
            </a:endParaRPr>
          </a:p>
        </p:txBody>
      </p:sp>
      <p:sp>
        <p:nvSpPr>
          <p:cNvPr id="28" name="テキスト ボックス 27">
            <a:extLst>
              <a:ext uri="{FF2B5EF4-FFF2-40B4-BE49-F238E27FC236}">
                <a16:creationId xmlns:a16="http://schemas.microsoft.com/office/drawing/2014/main" id="{300A7CDF-0AE0-4A9F-82E1-F491E6B0C6EE}"/>
              </a:ext>
            </a:extLst>
          </p:cNvPr>
          <p:cNvSpPr txBox="1"/>
          <p:nvPr/>
        </p:nvSpPr>
        <p:spPr>
          <a:xfrm>
            <a:off x="-162840" y="2155187"/>
            <a:ext cx="1002083" cy="307777"/>
          </a:xfrm>
          <a:prstGeom prst="rect">
            <a:avLst/>
          </a:prstGeom>
          <a:noFill/>
        </p:spPr>
        <p:txBody>
          <a:bodyPr wrap="square" rtlCol="0">
            <a:spAutoFit/>
          </a:bodyPr>
          <a:lstStyle/>
          <a:p>
            <a:pPr algn="ctr"/>
            <a:r>
              <a:rPr kumimoji="1" lang="en-US" altLang="ja-JP" sz="1400" b="1" dirty="0">
                <a:latin typeface="メイリオ" panose="020B0604030504040204" pitchFamily="50" charset="-128"/>
                <a:ea typeface="メイリオ" panose="020B0604030504040204" pitchFamily="50" charset="-128"/>
              </a:rPr>
              <a:t>2010</a:t>
            </a:r>
            <a:endParaRPr kumimoji="1" lang="ja-JP" altLang="en-US" sz="1400" b="1" dirty="0">
              <a:latin typeface="メイリオ" panose="020B0604030504040204" pitchFamily="50" charset="-128"/>
              <a:ea typeface="メイリオ" panose="020B0604030504040204" pitchFamily="50" charset="-128"/>
            </a:endParaRPr>
          </a:p>
        </p:txBody>
      </p:sp>
      <p:sp>
        <p:nvSpPr>
          <p:cNvPr id="29" name="テキスト ボックス 28">
            <a:extLst>
              <a:ext uri="{FF2B5EF4-FFF2-40B4-BE49-F238E27FC236}">
                <a16:creationId xmlns:a16="http://schemas.microsoft.com/office/drawing/2014/main" id="{CAE8D24F-BB10-4945-98C2-2763BDAF45E5}"/>
              </a:ext>
            </a:extLst>
          </p:cNvPr>
          <p:cNvSpPr txBox="1"/>
          <p:nvPr/>
        </p:nvSpPr>
        <p:spPr>
          <a:xfrm>
            <a:off x="-162840" y="2997084"/>
            <a:ext cx="1002083" cy="738664"/>
          </a:xfrm>
          <a:prstGeom prst="rect">
            <a:avLst/>
          </a:prstGeom>
          <a:noFill/>
        </p:spPr>
        <p:txBody>
          <a:bodyPr wrap="square" rtlCol="0">
            <a:spAutoFit/>
          </a:bodyPr>
          <a:lstStyle/>
          <a:p>
            <a:pPr algn="ctr"/>
            <a:r>
              <a:rPr kumimoji="1" lang="en-US" altLang="ja-JP" sz="1400" b="1" dirty="0">
                <a:latin typeface="メイリオ" panose="020B0604030504040204" pitchFamily="50" charset="-128"/>
                <a:ea typeface="メイリオ" panose="020B0604030504040204" pitchFamily="50" charset="-128"/>
              </a:rPr>
              <a:t>2011</a:t>
            </a:r>
          </a:p>
          <a:p>
            <a:pPr algn="ctr"/>
            <a:r>
              <a:rPr kumimoji="1" lang="ja-JP" altLang="en-US" sz="1400" b="1" dirty="0">
                <a:latin typeface="メイリオ" panose="020B0604030504040204" pitchFamily="50" charset="-128"/>
                <a:ea typeface="メイリオ" panose="020B0604030504040204" pitchFamily="50" charset="-128"/>
              </a:rPr>
              <a:t>～</a:t>
            </a:r>
            <a:endParaRPr kumimoji="1" lang="en-US" altLang="ja-JP" sz="1400" b="1" dirty="0">
              <a:latin typeface="メイリオ" panose="020B0604030504040204" pitchFamily="50" charset="-128"/>
              <a:ea typeface="メイリオ" panose="020B0604030504040204" pitchFamily="50" charset="-128"/>
            </a:endParaRPr>
          </a:p>
          <a:p>
            <a:pPr algn="ctr"/>
            <a:r>
              <a:rPr kumimoji="1" lang="en-US" altLang="ja-JP" sz="1400" b="1" dirty="0">
                <a:latin typeface="メイリオ" panose="020B0604030504040204" pitchFamily="50" charset="-128"/>
                <a:ea typeface="メイリオ" panose="020B0604030504040204" pitchFamily="50" charset="-128"/>
              </a:rPr>
              <a:t>2012</a:t>
            </a:r>
            <a:endParaRPr kumimoji="1" lang="ja-JP" altLang="en-US" sz="1400" b="1" dirty="0">
              <a:latin typeface="メイリオ" panose="020B0604030504040204" pitchFamily="50" charset="-128"/>
              <a:ea typeface="メイリオ" panose="020B0604030504040204" pitchFamily="50" charset="-128"/>
            </a:endParaRPr>
          </a:p>
        </p:txBody>
      </p:sp>
      <p:sp>
        <p:nvSpPr>
          <p:cNvPr id="30" name="テキスト ボックス 29">
            <a:extLst>
              <a:ext uri="{FF2B5EF4-FFF2-40B4-BE49-F238E27FC236}">
                <a16:creationId xmlns:a16="http://schemas.microsoft.com/office/drawing/2014/main" id="{0845EFDD-0CA4-48F0-A6D3-ED77D8CA57FF}"/>
              </a:ext>
            </a:extLst>
          </p:cNvPr>
          <p:cNvSpPr txBox="1"/>
          <p:nvPr/>
        </p:nvSpPr>
        <p:spPr>
          <a:xfrm>
            <a:off x="-162840" y="4162848"/>
            <a:ext cx="1002083" cy="307777"/>
          </a:xfrm>
          <a:prstGeom prst="rect">
            <a:avLst/>
          </a:prstGeom>
          <a:noFill/>
        </p:spPr>
        <p:txBody>
          <a:bodyPr wrap="square" rtlCol="0">
            <a:spAutoFit/>
          </a:bodyPr>
          <a:lstStyle/>
          <a:p>
            <a:pPr algn="ctr"/>
            <a:r>
              <a:rPr kumimoji="1" lang="en-US" altLang="ja-JP" sz="1400" b="1" dirty="0">
                <a:latin typeface="メイリオ" panose="020B0604030504040204" pitchFamily="50" charset="-128"/>
                <a:ea typeface="メイリオ" panose="020B0604030504040204" pitchFamily="50" charset="-128"/>
              </a:rPr>
              <a:t>2013</a:t>
            </a:r>
            <a:endParaRPr kumimoji="1" lang="ja-JP" altLang="en-US" sz="1400" b="1" dirty="0">
              <a:latin typeface="メイリオ" panose="020B0604030504040204" pitchFamily="50" charset="-128"/>
              <a:ea typeface="メイリオ" panose="020B0604030504040204" pitchFamily="50" charset="-128"/>
            </a:endParaRPr>
          </a:p>
        </p:txBody>
      </p:sp>
      <p:sp>
        <p:nvSpPr>
          <p:cNvPr id="31" name="テキスト ボックス 30">
            <a:extLst>
              <a:ext uri="{FF2B5EF4-FFF2-40B4-BE49-F238E27FC236}">
                <a16:creationId xmlns:a16="http://schemas.microsoft.com/office/drawing/2014/main" id="{8A58E5BD-4B3D-43D8-A318-DC4453AB6C4C}"/>
              </a:ext>
            </a:extLst>
          </p:cNvPr>
          <p:cNvSpPr txBox="1"/>
          <p:nvPr/>
        </p:nvSpPr>
        <p:spPr>
          <a:xfrm>
            <a:off x="-162840" y="5342666"/>
            <a:ext cx="1002083" cy="307777"/>
          </a:xfrm>
          <a:prstGeom prst="rect">
            <a:avLst/>
          </a:prstGeom>
          <a:noFill/>
        </p:spPr>
        <p:txBody>
          <a:bodyPr wrap="square" rtlCol="0">
            <a:spAutoFit/>
          </a:bodyPr>
          <a:lstStyle/>
          <a:p>
            <a:pPr algn="ctr"/>
            <a:r>
              <a:rPr kumimoji="1" lang="en-US" altLang="ja-JP" sz="1400" b="1" dirty="0">
                <a:latin typeface="メイリオ" panose="020B0604030504040204" pitchFamily="50" charset="-128"/>
                <a:ea typeface="メイリオ" panose="020B0604030504040204" pitchFamily="50" charset="-128"/>
              </a:rPr>
              <a:t>2014</a:t>
            </a:r>
            <a:endParaRPr kumimoji="1" lang="ja-JP" altLang="en-US" sz="1400" b="1" dirty="0">
              <a:latin typeface="メイリオ" panose="020B0604030504040204" pitchFamily="50" charset="-128"/>
              <a:ea typeface="メイリオ" panose="020B0604030504040204" pitchFamily="50" charset="-128"/>
            </a:endParaRPr>
          </a:p>
        </p:txBody>
      </p:sp>
      <p:sp>
        <p:nvSpPr>
          <p:cNvPr id="32" name="テキスト ボックス 31">
            <a:extLst>
              <a:ext uri="{FF2B5EF4-FFF2-40B4-BE49-F238E27FC236}">
                <a16:creationId xmlns:a16="http://schemas.microsoft.com/office/drawing/2014/main" id="{02A35579-13FE-43A5-84EB-258D2E421B71}"/>
              </a:ext>
            </a:extLst>
          </p:cNvPr>
          <p:cNvSpPr txBox="1"/>
          <p:nvPr/>
        </p:nvSpPr>
        <p:spPr>
          <a:xfrm>
            <a:off x="-162840" y="5948566"/>
            <a:ext cx="1002083" cy="307777"/>
          </a:xfrm>
          <a:prstGeom prst="rect">
            <a:avLst/>
          </a:prstGeom>
          <a:noFill/>
        </p:spPr>
        <p:txBody>
          <a:bodyPr wrap="square" rtlCol="0">
            <a:spAutoFit/>
          </a:bodyPr>
          <a:lstStyle/>
          <a:p>
            <a:pPr algn="ctr"/>
            <a:r>
              <a:rPr kumimoji="1" lang="en-US" altLang="ja-JP" sz="1400" b="1" dirty="0">
                <a:solidFill>
                  <a:schemeClr val="bg1"/>
                </a:solidFill>
                <a:latin typeface="メイリオ" panose="020B0604030504040204" pitchFamily="50" charset="-128"/>
                <a:ea typeface="メイリオ" panose="020B0604030504040204" pitchFamily="50" charset="-128"/>
              </a:rPr>
              <a:t>2016</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33" name="テキスト ボックス 32">
            <a:extLst>
              <a:ext uri="{FF2B5EF4-FFF2-40B4-BE49-F238E27FC236}">
                <a16:creationId xmlns:a16="http://schemas.microsoft.com/office/drawing/2014/main" id="{B3745D4B-D302-4B4C-89B4-0683F0B6C848}"/>
              </a:ext>
            </a:extLst>
          </p:cNvPr>
          <p:cNvSpPr txBox="1"/>
          <p:nvPr/>
        </p:nvSpPr>
        <p:spPr>
          <a:xfrm>
            <a:off x="-150314" y="7375942"/>
            <a:ext cx="1002083" cy="307777"/>
          </a:xfrm>
          <a:prstGeom prst="rect">
            <a:avLst/>
          </a:prstGeom>
          <a:noFill/>
        </p:spPr>
        <p:txBody>
          <a:bodyPr wrap="square" rtlCol="0">
            <a:spAutoFit/>
          </a:bodyPr>
          <a:lstStyle/>
          <a:p>
            <a:pPr algn="ctr"/>
            <a:r>
              <a:rPr kumimoji="1" lang="en-US" altLang="ja-JP" sz="1400" b="1" dirty="0">
                <a:solidFill>
                  <a:schemeClr val="bg1"/>
                </a:solidFill>
                <a:latin typeface="メイリオ" panose="020B0604030504040204" pitchFamily="50" charset="-128"/>
                <a:ea typeface="メイリオ" panose="020B0604030504040204" pitchFamily="50" charset="-128"/>
              </a:rPr>
              <a:t>2017</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34" name="テキスト ボックス 33">
            <a:extLst>
              <a:ext uri="{FF2B5EF4-FFF2-40B4-BE49-F238E27FC236}">
                <a16:creationId xmlns:a16="http://schemas.microsoft.com/office/drawing/2014/main" id="{2CEFA565-805A-4CCC-96BA-4888A7DB26B3}"/>
              </a:ext>
            </a:extLst>
          </p:cNvPr>
          <p:cNvSpPr txBox="1"/>
          <p:nvPr/>
        </p:nvSpPr>
        <p:spPr>
          <a:xfrm>
            <a:off x="-150314" y="8154578"/>
            <a:ext cx="1002083" cy="307777"/>
          </a:xfrm>
          <a:prstGeom prst="rect">
            <a:avLst/>
          </a:prstGeom>
          <a:noFill/>
        </p:spPr>
        <p:txBody>
          <a:bodyPr wrap="square" rtlCol="0">
            <a:spAutoFit/>
          </a:bodyPr>
          <a:lstStyle/>
          <a:p>
            <a:pPr algn="ctr"/>
            <a:r>
              <a:rPr kumimoji="1" lang="en-US" altLang="ja-JP" sz="1400" b="1" dirty="0">
                <a:solidFill>
                  <a:schemeClr val="bg1"/>
                </a:solidFill>
                <a:latin typeface="メイリオ" panose="020B0604030504040204" pitchFamily="50" charset="-128"/>
                <a:ea typeface="メイリオ" panose="020B0604030504040204" pitchFamily="50" charset="-128"/>
              </a:rPr>
              <a:t>2018</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graphicFrame>
        <p:nvGraphicFramePr>
          <p:cNvPr id="35" name="表 8">
            <a:extLst>
              <a:ext uri="{FF2B5EF4-FFF2-40B4-BE49-F238E27FC236}">
                <a16:creationId xmlns:a16="http://schemas.microsoft.com/office/drawing/2014/main" id="{C873EB18-91A0-4D4A-A03E-9F0323025221}"/>
              </a:ext>
            </a:extLst>
          </p:cNvPr>
          <p:cNvGraphicFramePr>
            <a:graphicFrameLocks noGrp="1"/>
          </p:cNvGraphicFramePr>
          <p:nvPr>
            <p:extLst>
              <p:ext uri="{D42A27DB-BD31-4B8C-83A1-F6EECF244321}">
                <p14:modId xmlns:p14="http://schemas.microsoft.com/office/powerpoint/2010/main" val="80788030"/>
              </p:ext>
            </p:extLst>
          </p:nvPr>
        </p:nvGraphicFramePr>
        <p:xfrm>
          <a:off x="3832965" y="9002649"/>
          <a:ext cx="2906041" cy="699480"/>
        </p:xfrm>
        <a:graphic>
          <a:graphicData uri="http://schemas.openxmlformats.org/drawingml/2006/table">
            <a:tbl>
              <a:tblPr firstRow="1" bandRow="1">
                <a:tableStyleId>{5C22544A-7EE6-4342-B048-85BDC9FD1C3A}</a:tableStyleId>
              </a:tblPr>
              <a:tblGrid>
                <a:gridCol w="2906041">
                  <a:extLst>
                    <a:ext uri="{9D8B030D-6E8A-4147-A177-3AD203B41FA5}">
                      <a16:colId xmlns:a16="http://schemas.microsoft.com/office/drawing/2014/main" val="4114903039"/>
                    </a:ext>
                  </a:extLst>
                </a:gridCol>
              </a:tblGrid>
              <a:tr h="288000">
                <a:tc>
                  <a:txBody>
                    <a:bodyPr/>
                    <a:lstStyle/>
                    <a:p>
                      <a:r>
                        <a:rPr kumimoji="1" lang="ja-JP" altLang="en-US" sz="1050" dirty="0">
                          <a:latin typeface="メイリオ" panose="020B0604030504040204" pitchFamily="50" charset="-128"/>
                          <a:ea typeface="メイリオ" panose="020B0604030504040204" pitchFamily="50" charset="-128"/>
                        </a:rPr>
                        <a:t>●「障害者雇用促進法改正」　施行</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370780939"/>
                  </a:ext>
                </a:extLst>
              </a:tr>
              <a:tr h="288000">
                <a:tc>
                  <a:txBody>
                    <a:bodyPr/>
                    <a:lstStyle/>
                    <a:p>
                      <a:pPr marL="174625" indent="-174625"/>
                      <a:r>
                        <a:rPr kumimoji="1" lang="ja-JP" altLang="en-US" sz="1050" dirty="0">
                          <a:latin typeface="メイリオ" panose="020B0604030504040204" pitchFamily="50" charset="-128"/>
                          <a:ea typeface="メイリオ" panose="020B0604030504040204" pitchFamily="50" charset="-128"/>
                        </a:rPr>
                        <a:t>・精神障害のある就労者の法定雇用率への算定基礎に加算</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052623"/>
                  </a:ext>
                </a:extLst>
              </a:tr>
            </a:tbl>
          </a:graphicData>
        </a:graphic>
      </p:graphicFrame>
      <p:graphicFrame>
        <p:nvGraphicFramePr>
          <p:cNvPr id="46" name="表 8">
            <a:extLst>
              <a:ext uri="{FF2B5EF4-FFF2-40B4-BE49-F238E27FC236}">
                <a16:creationId xmlns:a16="http://schemas.microsoft.com/office/drawing/2014/main" id="{4DC8A33C-5959-4510-A68B-3ECBE0E0C5DB}"/>
              </a:ext>
            </a:extLst>
          </p:cNvPr>
          <p:cNvGraphicFramePr>
            <a:graphicFrameLocks noGrp="1"/>
          </p:cNvGraphicFramePr>
          <p:nvPr>
            <p:extLst>
              <p:ext uri="{D42A27DB-BD31-4B8C-83A1-F6EECF244321}">
                <p14:modId xmlns:p14="http://schemas.microsoft.com/office/powerpoint/2010/main" val="3778425108"/>
              </p:ext>
            </p:extLst>
          </p:nvPr>
        </p:nvGraphicFramePr>
        <p:xfrm>
          <a:off x="739038" y="9797733"/>
          <a:ext cx="2906041" cy="576000"/>
        </p:xfrm>
        <a:graphic>
          <a:graphicData uri="http://schemas.openxmlformats.org/drawingml/2006/table">
            <a:tbl>
              <a:tblPr firstRow="1" bandRow="1">
                <a:tableStyleId>{5C22544A-7EE6-4342-B048-85BDC9FD1C3A}</a:tableStyleId>
              </a:tblPr>
              <a:tblGrid>
                <a:gridCol w="2906041">
                  <a:extLst>
                    <a:ext uri="{9D8B030D-6E8A-4147-A177-3AD203B41FA5}">
                      <a16:colId xmlns:a16="http://schemas.microsoft.com/office/drawing/2014/main" val="4114903039"/>
                    </a:ext>
                  </a:extLst>
                </a:gridCol>
              </a:tblGrid>
              <a:tr h="288000">
                <a:tc>
                  <a:txBody>
                    <a:bodyPr/>
                    <a:lstStyle/>
                    <a:p>
                      <a:r>
                        <a:rPr kumimoji="1" lang="ja-JP" altLang="en-US" sz="1050" dirty="0">
                          <a:latin typeface="メイリオ" panose="020B0604030504040204" pitchFamily="50" charset="-128"/>
                          <a:ea typeface="メイリオ" panose="020B0604030504040204" pitchFamily="50" charset="-128"/>
                        </a:rPr>
                        <a:t>●総合支援法の対象疾病の拡大（第</a:t>
                      </a:r>
                      <a:r>
                        <a:rPr kumimoji="1" lang="en-US" altLang="ja-JP" sz="1050" dirty="0">
                          <a:latin typeface="メイリオ" panose="020B0604030504040204" pitchFamily="50" charset="-128"/>
                          <a:ea typeface="メイリオ" panose="020B0604030504040204" pitchFamily="50" charset="-128"/>
                        </a:rPr>
                        <a:t>5</a:t>
                      </a:r>
                      <a:r>
                        <a:rPr kumimoji="1" lang="ja-JP" altLang="en-US" sz="1050" dirty="0">
                          <a:latin typeface="メイリオ" panose="020B0604030504040204" pitchFamily="50" charset="-128"/>
                          <a:ea typeface="メイリオ" panose="020B0604030504040204" pitchFamily="50" charset="-128"/>
                        </a:rPr>
                        <a:t>次）</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370780939"/>
                  </a:ext>
                </a:extLst>
              </a:tr>
              <a:tr h="288000">
                <a:tc>
                  <a:txBody>
                    <a:bodyPr/>
                    <a:lstStyle/>
                    <a:p>
                      <a:pPr marL="174625" indent="-174625"/>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359</a:t>
                      </a:r>
                      <a:r>
                        <a:rPr kumimoji="1" lang="ja-JP" altLang="en-US" sz="1050" dirty="0">
                          <a:latin typeface="メイリオ" panose="020B0604030504040204" pitchFamily="50" charset="-128"/>
                          <a:ea typeface="メイリオ" panose="020B0604030504040204" pitchFamily="50" charset="-128"/>
                        </a:rPr>
                        <a:t>疾病→</a:t>
                      </a:r>
                      <a:r>
                        <a:rPr kumimoji="1" lang="en-US" altLang="ja-JP" sz="1050" dirty="0">
                          <a:latin typeface="メイリオ" panose="020B0604030504040204" pitchFamily="50" charset="-128"/>
                          <a:ea typeface="メイリオ" panose="020B0604030504040204" pitchFamily="50" charset="-128"/>
                        </a:rPr>
                        <a:t>361</a:t>
                      </a:r>
                      <a:r>
                        <a:rPr kumimoji="1" lang="ja-JP" altLang="en-US" sz="1050" dirty="0">
                          <a:latin typeface="メイリオ" panose="020B0604030504040204" pitchFamily="50" charset="-128"/>
                          <a:ea typeface="メイリオ" panose="020B0604030504040204" pitchFamily="50" charset="-128"/>
                        </a:rPr>
                        <a:t>疾病</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052623"/>
                  </a:ext>
                </a:extLst>
              </a:tr>
            </a:tbl>
          </a:graphicData>
        </a:graphic>
      </p:graphicFrame>
      <p:sp>
        <p:nvSpPr>
          <p:cNvPr id="47" name="テキスト ボックス 46">
            <a:extLst>
              <a:ext uri="{FF2B5EF4-FFF2-40B4-BE49-F238E27FC236}">
                <a16:creationId xmlns:a16="http://schemas.microsoft.com/office/drawing/2014/main" id="{6E5E120E-E203-4341-914C-FC00BA0E4422}"/>
              </a:ext>
            </a:extLst>
          </p:cNvPr>
          <p:cNvSpPr txBox="1"/>
          <p:nvPr/>
        </p:nvSpPr>
        <p:spPr>
          <a:xfrm>
            <a:off x="-150314" y="9790466"/>
            <a:ext cx="1002083" cy="307777"/>
          </a:xfrm>
          <a:prstGeom prst="rect">
            <a:avLst/>
          </a:prstGeom>
          <a:noFill/>
        </p:spPr>
        <p:txBody>
          <a:bodyPr wrap="square" rtlCol="0">
            <a:spAutoFit/>
          </a:bodyPr>
          <a:lstStyle/>
          <a:p>
            <a:pPr algn="ctr"/>
            <a:r>
              <a:rPr kumimoji="1" lang="en-US" altLang="ja-JP" sz="1400" b="1" dirty="0">
                <a:solidFill>
                  <a:schemeClr val="bg1"/>
                </a:solidFill>
                <a:latin typeface="メイリオ" panose="020B0604030504040204" pitchFamily="50" charset="-128"/>
                <a:ea typeface="メイリオ" panose="020B0604030504040204" pitchFamily="50" charset="-128"/>
              </a:rPr>
              <a:t>2020</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graphicFrame>
        <p:nvGraphicFramePr>
          <p:cNvPr id="48" name="表 8">
            <a:extLst>
              <a:ext uri="{FF2B5EF4-FFF2-40B4-BE49-F238E27FC236}">
                <a16:creationId xmlns:a16="http://schemas.microsoft.com/office/drawing/2014/main" id="{3A55F311-C06B-47C7-8F19-4DE9F551B023}"/>
              </a:ext>
            </a:extLst>
          </p:cNvPr>
          <p:cNvGraphicFramePr>
            <a:graphicFrameLocks noGrp="1"/>
          </p:cNvGraphicFramePr>
          <p:nvPr>
            <p:extLst>
              <p:ext uri="{D42A27DB-BD31-4B8C-83A1-F6EECF244321}">
                <p14:modId xmlns:p14="http://schemas.microsoft.com/office/powerpoint/2010/main" val="1139531072"/>
              </p:ext>
            </p:extLst>
          </p:nvPr>
        </p:nvGraphicFramePr>
        <p:xfrm>
          <a:off x="3832965" y="9790466"/>
          <a:ext cx="2906041" cy="859500"/>
        </p:xfrm>
        <a:graphic>
          <a:graphicData uri="http://schemas.openxmlformats.org/drawingml/2006/table">
            <a:tbl>
              <a:tblPr firstRow="1" bandRow="1">
                <a:tableStyleId>{5C22544A-7EE6-4342-B048-85BDC9FD1C3A}</a:tableStyleId>
              </a:tblPr>
              <a:tblGrid>
                <a:gridCol w="2906041">
                  <a:extLst>
                    <a:ext uri="{9D8B030D-6E8A-4147-A177-3AD203B41FA5}">
                      <a16:colId xmlns:a16="http://schemas.microsoft.com/office/drawing/2014/main" val="4114903039"/>
                    </a:ext>
                  </a:extLst>
                </a:gridCol>
              </a:tblGrid>
              <a:tr h="288000">
                <a:tc>
                  <a:txBody>
                    <a:bodyPr/>
                    <a:lstStyle/>
                    <a:p>
                      <a:r>
                        <a:rPr kumimoji="1" lang="ja-JP" altLang="en-US" sz="1050" dirty="0">
                          <a:latin typeface="メイリオ" panose="020B0604030504040204" pitchFamily="50" charset="-128"/>
                          <a:ea typeface="メイリオ" panose="020B0604030504040204" pitchFamily="50" charset="-128"/>
                        </a:rPr>
                        <a:t>●「障害者雇用促進法改正」　施行</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370780939"/>
                  </a:ext>
                </a:extLst>
              </a:tr>
              <a:tr h="288000">
                <a:tc>
                  <a:txBody>
                    <a:bodyPr/>
                    <a:lstStyle/>
                    <a:p>
                      <a:pPr marL="174625" indent="-174625"/>
                      <a:r>
                        <a:rPr kumimoji="1" lang="ja-JP" altLang="en-US" sz="1050" dirty="0">
                          <a:latin typeface="メイリオ" panose="020B0604030504040204" pitchFamily="50" charset="-128"/>
                          <a:ea typeface="メイリオ" panose="020B0604030504040204" pitchFamily="50" charset="-128"/>
                        </a:rPr>
                        <a:t>・所定労働時間が週</a:t>
                      </a:r>
                      <a:r>
                        <a:rPr kumimoji="1" lang="en-US" altLang="ja-JP" sz="1050" dirty="0">
                          <a:latin typeface="メイリオ" panose="020B0604030504040204" pitchFamily="50" charset="-128"/>
                          <a:ea typeface="メイリオ" panose="020B0604030504040204" pitchFamily="50" charset="-128"/>
                        </a:rPr>
                        <a:t>10</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20</a:t>
                      </a:r>
                      <a:r>
                        <a:rPr kumimoji="1" lang="ja-JP" altLang="en-US" sz="1050" dirty="0">
                          <a:latin typeface="メイリオ" panose="020B0604030504040204" pitchFamily="50" charset="-128"/>
                          <a:ea typeface="メイリオ" panose="020B0604030504040204" pitchFamily="50" charset="-128"/>
                        </a:rPr>
                        <a:t>時間の障害者を雇用する事業主への給付制度</a:t>
                      </a:r>
                      <a:endParaRPr kumimoji="1" lang="en-US" altLang="ja-JP" sz="1050" dirty="0">
                        <a:latin typeface="メイリオ" panose="020B0604030504040204" pitchFamily="50" charset="-128"/>
                        <a:ea typeface="メイリオ" panose="020B0604030504040204" pitchFamily="50" charset="-128"/>
                      </a:endParaRPr>
                    </a:p>
                    <a:p>
                      <a:pPr marL="174625" indent="-174625"/>
                      <a:r>
                        <a:rPr kumimoji="1" lang="ja-JP" altLang="en-US" sz="1050" dirty="0">
                          <a:latin typeface="メイリオ" panose="020B0604030504040204" pitchFamily="50" charset="-128"/>
                          <a:ea typeface="メイリオ" panose="020B0604030504040204" pitchFamily="50" charset="-128"/>
                        </a:rPr>
                        <a:t>・優良事業所の認定制度</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052623"/>
                  </a:ext>
                </a:extLst>
              </a:tr>
            </a:tbl>
          </a:graphicData>
        </a:graphic>
      </p:graphicFrame>
      <p:sp>
        <p:nvSpPr>
          <p:cNvPr id="2" name="吹き出し: 四角形 1">
            <a:extLst>
              <a:ext uri="{FF2B5EF4-FFF2-40B4-BE49-F238E27FC236}">
                <a16:creationId xmlns:a16="http://schemas.microsoft.com/office/drawing/2014/main" id="{0369CB87-2AB6-4C92-8CC6-35FFEB72359F}"/>
              </a:ext>
            </a:extLst>
          </p:cNvPr>
          <p:cNvSpPr/>
          <p:nvPr/>
        </p:nvSpPr>
        <p:spPr>
          <a:xfrm>
            <a:off x="6997700" y="476122"/>
            <a:ext cx="2484505" cy="1431161"/>
          </a:xfrm>
          <a:prstGeom prst="wedgeRectCallout">
            <a:avLst>
              <a:gd name="adj1" fmla="val -58148"/>
              <a:gd name="adj2" fmla="val -38609"/>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r>
              <a:rPr kumimoji="1" lang="ja-JP" altLang="en-US" sz="1100" dirty="0">
                <a:solidFill>
                  <a:schemeClr val="tx1"/>
                </a:solidFill>
                <a:latin typeface="メイリオ" panose="020B0604030504040204" pitchFamily="50" charset="-128"/>
                <a:ea typeface="メイリオ" panose="020B0604030504040204" pitchFamily="50" charset="-128"/>
              </a:rPr>
              <a:t>・現行の障害福祉サービスの提供体</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　制の基本的な仕組みが構築された</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177800" indent="-177800">
              <a:spcBef>
                <a:spcPts val="600"/>
              </a:spcBef>
            </a:pPr>
            <a:r>
              <a:rPr kumimoji="1" lang="ja-JP" altLang="en-US" sz="1100" dirty="0">
                <a:solidFill>
                  <a:schemeClr val="tx1"/>
                </a:solidFill>
                <a:latin typeface="メイリオ" panose="020B0604030504040204" pitchFamily="50" charset="-128"/>
                <a:ea typeface="メイリオ" panose="020B0604030504040204" pitchFamily="50" charset="-128"/>
              </a:rPr>
              <a:t>・サービスの提供主体が市町村に一任され、「市町村障害福祉計画」がスタート</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177800" indent="-177800">
              <a:spcBef>
                <a:spcPts val="600"/>
              </a:spcBef>
            </a:pPr>
            <a:r>
              <a:rPr kumimoji="1" lang="ja-JP" altLang="en-US" sz="1100" dirty="0">
                <a:solidFill>
                  <a:schemeClr val="tx1"/>
                </a:solidFill>
                <a:latin typeface="メイリオ" panose="020B0604030504040204" pitchFamily="50" charset="-128"/>
                <a:ea typeface="メイリオ" panose="020B0604030504040204" pitchFamily="50" charset="-128"/>
              </a:rPr>
              <a:t>・障害のある人の「自立した生活」に向けた支援が主目的</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49" name="吹き出し: 四角形 48">
            <a:extLst>
              <a:ext uri="{FF2B5EF4-FFF2-40B4-BE49-F238E27FC236}">
                <a16:creationId xmlns:a16="http://schemas.microsoft.com/office/drawing/2014/main" id="{C7A3E5F0-8DCD-43CD-AC19-AFCBD046D704}"/>
              </a:ext>
            </a:extLst>
          </p:cNvPr>
          <p:cNvSpPr/>
          <p:nvPr/>
        </p:nvSpPr>
        <p:spPr>
          <a:xfrm>
            <a:off x="6997700" y="3775688"/>
            <a:ext cx="2484505" cy="1769715"/>
          </a:xfrm>
          <a:prstGeom prst="wedgeRectCallout">
            <a:avLst>
              <a:gd name="adj1" fmla="val -58148"/>
              <a:gd name="adj2" fmla="val -5598"/>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marL="177800" indent="-177800"/>
            <a:r>
              <a:rPr kumimoji="1" lang="ja-JP" altLang="en-US" sz="1100" dirty="0">
                <a:solidFill>
                  <a:schemeClr val="tx1"/>
                </a:solidFill>
                <a:latin typeface="メイリオ" panose="020B0604030504040204" pitchFamily="50" charset="-128"/>
                <a:ea typeface="メイリオ" panose="020B0604030504040204" pitchFamily="50" charset="-128"/>
              </a:rPr>
              <a:t>・障害のある人の「自立した生活」から「基本的人権を享有する個人としての尊厳」を重視した生活の実現にむけた支援へと変化</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177800" indent="-177800">
              <a:spcBef>
                <a:spcPts val="600"/>
              </a:spcBef>
            </a:pPr>
            <a:r>
              <a:rPr kumimoji="1" lang="ja-JP" altLang="en-US" sz="1100" dirty="0">
                <a:solidFill>
                  <a:schemeClr val="tx1"/>
                </a:solidFill>
                <a:latin typeface="メイリオ" panose="020B0604030504040204" pitchFamily="50" charset="-128"/>
                <a:ea typeface="メイリオ" panose="020B0604030504040204" pitchFamily="50" charset="-128"/>
              </a:rPr>
              <a:t>・給付サービスに加えて、地域支援事業による総合的な支援の充実が明記される</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177800" indent="-177800">
              <a:spcBef>
                <a:spcPts val="600"/>
              </a:spcBef>
            </a:pPr>
            <a:r>
              <a:rPr kumimoji="1" lang="ja-JP" altLang="en-US" sz="1100" dirty="0">
                <a:solidFill>
                  <a:schemeClr val="tx1"/>
                </a:solidFill>
                <a:latin typeface="メイリオ" panose="020B0604030504040204" pitchFamily="50" charset="-128"/>
                <a:ea typeface="メイリオ" panose="020B0604030504040204" pitchFamily="50" charset="-128"/>
              </a:rPr>
              <a:t>・障害のある人の対象が広がり、「難病患者」が支援対象となる</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50" name="吹き出し: 四角形 49">
            <a:extLst>
              <a:ext uri="{FF2B5EF4-FFF2-40B4-BE49-F238E27FC236}">
                <a16:creationId xmlns:a16="http://schemas.microsoft.com/office/drawing/2014/main" id="{63B82585-53C8-4C81-AF1B-FE9630867EE5}"/>
              </a:ext>
            </a:extLst>
          </p:cNvPr>
          <p:cNvSpPr/>
          <p:nvPr/>
        </p:nvSpPr>
        <p:spPr>
          <a:xfrm>
            <a:off x="6997700" y="5783466"/>
            <a:ext cx="2484505" cy="1261884"/>
          </a:xfrm>
          <a:prstGeom prst="wedgeRectCallout">
            <a:avLst>
              <a:gd name="adj1" fmla="val -57637"/>
              <a:gd name="adj2" fmla="val -39327"/>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marL="177800" indent="-177800">
              <a:spcBef>
                <a:spcPts val="600"/>
              </a:spcBef>
            </a:pPr>
            <a:r>
              <a:rPr kumimoji="1" lang="ja-JP" altLang="en-US" sz="1100" dirty="0">
                <a:solidFill>
                  <a:schemeClr val="tx1"/>
                </a:solidFill>
                <a:latin typeface="メイリオ" panose="020B0604030504040204" pitchFamily="50" charset="-128"/>
                <a:ea typeface="メイリオ" panose="020B0604030504040204" pitchFamily="50" charset="-128"/>
              </a:rPr>
              <a:t>・地域共生社会の実現にむけた法整備が充実</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177800" indent="-177800">
              <a:spcBef>
                <a:spcPts val="600"/>
              </a:spcBef>
            </a:pPr>
            <a:r>
              <a:rPr kumimoji="1" lang="ja-JP" altLang="en-US" sz="1100" dirty="0">
                <a:solidFill>
                  <a:schemeClr val="tx1"/>
                </a:solidFill>
                <a:latin typeface="メイリオ" panose="020B0604030504040204" pitchFamily="50" charset="-128"/>
                <a:ea typeface="メイリオ" panose="020B0604030504040204" pitchFamily="50" charset="-128"/>
              </a:rPr>
              <a:t>・「合理的配慮」等の障害のある人の権利擁護の推進</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177800" indent="-177800">
              <a:spcBef>
                <a:spcPts val="600"/>
              </a:spcBef>
            </a:pPr>
            <a:r>
              <a:rPr kumimoji="1" lang="ja-JP" altLang="en-US" sz="1100" dirty="0">
                <a:solidFill>
                  <a:schemeClr val="tx1"/>
                </a:solidFill>
                <a:latin typeface="メイリオ" panose="020B0604030504040204" pitchFamily="50" charset="-128"/>
                <a:ea typeface="メイリオ" panose="020B0604030504040204" pitchFamily="50" charset="-128"/>
              </a:rPr>
              <a:t>・医ケア児や発達障害等の障害に関する対象、理解の拡大</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51" name="吹き出し: 四角形 50">
            <a:extLst>
              <a:ext uri="{FF2B5EF4-FFF2-40B4-BE49-F238E27FC236}">
                <a16:creationId xmlns:a16="http://schemas.microsoft.com/office/drawing/2014/main" id="{9DCAD2B9-789E-41D0-8C3B-1CF3BED546AE}"/>
              </a:ext>
            </a:extLst>
          </p:cNvPr>
          <p:cNvSpPr/>
          <p:nvPr/>
        </p:nvSpPr>
        <p:spPr>
          <a:xfrm>
            <a:off x="6997700" y="8047545"/>
            <a:ext cx="2484505" cy="1015663"/>
          </a:xfrm>
          <a:prstGeom prst="wedgeRectCallout">
            <a:avLst>
              <a:gd name="adj1" fmla="val -57637"/>
              <a:gd name="adj2" fmla="val -39327"/>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marL="177800" indent="-177800">
              <a:spcBef>
                <a:spcPts val="600"/>
              </a:spcBef>
            </a:pPr>
            <a:r>
              <a:rPr kumimoji="1" lang="ja-JP" altLang="en-US" sz="1100" dirty="0">
                <a:solidFill>
                  <a:schemeClr val="tx1"/>
                </a:solidFill>
                <a:latin typeface="メイリオ" panose="020B0604030504040204" pitchFamily="50" charset="-128"/>
                <a:ea typeface="メイリオ" panose="020B0604030504040204" pitchFamily="50" charset="-128"/>
              </a:rPr>
              <a:t>・障害のある児童や医療的ケアの必要な児童に対する福祉サービスの提供体制の充実</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marL="177800" indent="-177800">
              <a:spcBef>
                <a:spcPts val="600"/>
              </a:spcBef>
            </a:pPr>
            <a:r>
              <a:rPr kumimoji="1" lang="ja-JP" altLang="en-US" sz="1100" dirty="0">
                <a:solidFill>
                  <a:schemeClr val="tx1"/>
                </a:solidFill>
                <a:latin typeface="メイリオ" panose="020B0604030504040204" pitchFamily="50" charset="-128"/>
                <a:ea typeface="メイリオ" panose="020B0604030504040204" pitchFamily="50" charset="-128"/>
              </a:rPr>
              <a:t>・地域生活への定着に向けた新規サービスの拡充</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52" name="矢印: 山形 51">
            <a:extLst>
              <a:ext uri="{FF2B5EF4-FFF2-40B4-BE49-F238E27FC236}">
                <a16:creationId xmlns:a16="http://schemas.microsoft.com/office/drawing/2014/main" id="{92769E81-B62C-42B8-9C2A-9DA2A64FD7C6}"/>
              </a:ext>
            </a:extLst>
          </p:cNvPr>
          <p:cNvSpPr/>
          <p:nvPr/>
        </p:nvSpPr>
        <p:spPr>
          <a:xfrm rot="5400000">
            <a:off x="-669721" y="11435125"/>
            <a:ext cx="2040888" cy="463463"/>
          </a:xfrm>
          <a:prstGeom prst="chevron">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75D894CF-0967-4002-825F-C4F85197E1A0}"/>
              </a:ext>
            </a:extLst>
          </p:cNvPr>
          <p:cNvSpPr txBox="1"/>
          <p:nvPr/>
        </p:nvSpPr>
        <p:spPr>
          <a:xfrm>
            <a:off x="-150140" y="11116312"/>
            <a:ext cx="1002083" cy="738664"/>
          </a:xfrm>
          <a:prstGeom prst="rect">
            <a:avLst/>
          </a:prstGeom>
          <a:noFill/>
        </p:spPr>
        <p:txBody>
          <a:bodyPr wrap="square" rtlCol="0">
            <a:spAutoFit/>
          </a:bodyPr>
          <a:lstStyle/>
          <a:p>
            <a:pPr algn="ctr"/>
            <a:r>
              <a:rPr kumimoji="1" lang="en-US" altLang="ja-JP" sz="1400" b="1" dirty="0">
                <a:latin typeface="メイリオ" panose="020B0604030504040204" pitchFamily="50" charset="-128"/>
                <a:ea typeface="メイリオ" panose="020B0604030504040204" pitchFamily="50" charset="-128"/>
              </a:rPr>
              <a:t>2021</a:t>
            </a:r>
          </a:p>
          <a:p>
            <a:pPr algn="ctr"/>
            <a:r>
              <a:rPr kumimoji="1" lang="ja-JP" altLang="en-US" sz="1400" b="1" dirty="0">
                <a:latin typeface="メイリオ" panose="020B0604030504040204" pitchFamily="50" charset="-128"/>
                <a:ea typeface="メイリオ" panose="020B0604030504040204" pitchFamily="50" charset="-128"/>
              </a:rPr>
              <a:t>～</a:t>
            </a:r>
            <a:endParaRPr kumimoji="1" lang="en-US" altLang="ja-JP" sz="1400" b="1" dirty="0">
              <a:latin typeface="メイリオ" panose="020B0604030504040204" pitchFamily="50" charset="-128"/>
              <a:ea typeface="メイリオ" panose="020B0604030504040204" pitchFamily="50" charset="-128"/>
            </a:endParaRPr>
          </a:p>
          <a:p>
            <a:pPr algn="ctr"/>
            <a:r>
              <a:rPr kumimoji="1" lang="en-US" altLang="ja-JP" sz="1400" b="1" dirty="0">
                <a:latin typeface="メイリオ" panose="020B0604030504040204" pitchFamily="50" charset="-128"/>
                <a:ea typeface="メイリオ" panose="020B0604030504040204" pitchFamily="50" charset="-128"/>
              </a:rPr>
              <a:t>2023</a:t>
            </a:r>
            <a:endParaRPr kumimoji="1" lang="ja-JP" altLang="en-US" sz="1400" b="1" dirty="0">
              <a:latin typeface="メイリオ" panose="020B0604030504040204" pitchFamily="50" charset="-128"/>
              <a:ea typeface="メイリオ" panose="020B0604030504040204" pitchFamily="50" charset="-128"/>
            </a:endParaRPr>
          </a:p>
        </p:txBody>
      </p:sp>
      <p:graphicFrame>
        <p:nvGraphicFramePr>
          <p:cNvPr id="54" name="表 8">
            <a:extLst>
              <a:ext uri="{FF2B5EF4-FFF2-40B4-BE49-F238E27FC236}">
                <a16:creationId xmlns:a16="http://schemas.microsoft.com/office/drawing/2014/main" id="{49840BE9-76A0-45CD-AF04-25A8DF837F9F}"/>
              </a:ext>
            </a:extLst>
          </p:cNvPr>
          <p:cNvGraphicFramePr>
            <a:graphicFrameLocks noGrp="1"/>
          </p:cNvGraphicFramePr>
          <p:nvPr>
            <p:extLst>
              <p:ext uri="{D42A27DB-BD31-4B8C-83A1-F6EECF244321}">
                <p14:modId xmlns:p14="http://schemas.microsoft.com/office/powerpoint/2010/main" val="2136487692"/>
              </p:ext>
            </p:extLst>
          </p:nvPr>
        </p:nvGraphicFramePr>
        <p:xfrm>
          <a:off x="739038" y="10674803"/>
          <a:ext cx="8743167" cy="251460"/>
        </p:xfrm>
        <a:graphic>
          <a:graphicData uri="http://schemas.openxmlformats.org/drawingml/2006/table">
            <a:tbl>
              <a:tblPr firstRow="1" bandRow="1">
                <a:tableStyleId>{5C22544A-7EE6-4342-B048-85BDC9FD1C3A}</a:tableStyleId>
              </a:tblPr>
              <a:tblGrid>
                <a:gridCol w="8743167">
                  <a:extLst>
                    <a:ext uri="{9D8B030D-6E8A-4147-A177-3AD203B41FA5}">
                      <a16:colId xmlns:a16="http://schemas.microsoft.com/office/drawing/2014/main" val="4114903039"/>
                    </a:ext>
                  </a:extLst>
                </a:gridCol>
              </a:tblGrid>
              <a:tr h="0">
                <a:tc>
                  <a:txBody>
                    <a:bodyPr/>
                    <a:lstStyle/>
                    <a:p>
                      <a:r>
                        <a:rPr kumimoji="1" lang="ja-JP" altLang="en-US" sz="1050" dirty="0">
                          <a:latin typeface="メイリオ" panose="020B0604030504040204" pitchFamily="50" charset="-128"/>
                          <a:ea typeface="メイリオ" panose="020B0604030504040204" pitchFamily="50" charset="-128"/>
                        </a:rPr>
                        <a:t>●第６期障害福祉計画・第２期障害児福祉計画に係る基本指針の見直しの主なポイント</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370780939"/>
                  </a:ext>
                </a:extLst>
              </a:tr>
            </a:tbl>
          </a:graphicData>
        </a:graphic>
      </p:graphicFrame>
      <p:sp>
        <p:nvSpPr>
          <p:cNvPr id="3" name="テキスト ボックス 2">
            <a:extLst>
              <a:ext uri="{FF2B5EF4-FFF2-40B4-BE49-F238E27FC236}">
                <a16:creationId xmlns:a16="http://schemas.microsoft.com/office/drawing/2014/main" id="{FF4D37F7-50E9-4534-BD63-B93C3E9499E7}"/>
              </a:ext>
            </a:extLst>
          </p:cNvPr>
          <p:cNvSpPr txBox="1"/>
          <p:nvPr/>
        </p:nvSpPr>
        <p:spPr>
          <a:xfrm>
            <a:off x="739037" y="10962403"/>
            <a:ext cx="3012335" cy="1723549"/>
          </a:xfrm>
          <a:prstGeom prst="rect">
            <a:avLst/>
          </a:prstGeom>
          <a:solidFill>
            <a:schemeClr val="accent6">
              <a:lumMod val="20000"/>
              <a:lumOff val="80000"/>
            </a:schemeClr>
          </a:solidFill>
        </p:spPr>
        <p:txBody>
          <a:bodyPr wrap="square" rtlCol="0">
            <a:spAutoFit/>
          </a:bodyPr>
          <a:lstStyle/>
          <a:p>
            <a:pPr>
              <a:spcBef>
                <a:spcPts val="400"/>
              </a:spcBef>
            </a:pPr>
            <a:r>
              <a:rPr kumimoji="1" lang="ja-JP" altLang="en-US" sz="1050" dirty="0">
                <a:latin typeface="メイリオ" panose="020B0604030504040204" pitchFamily="50" charset="-128"/>
                <a:ea typeface="メイリオ" panose="020B0604030504040204" pitchFamily="50" charset="-128"/>
              </a:rPr>
              <a:t>●基本理念の見直し</a:t>
            </a:r>
            <a:endParaRPr kumimoji="1" lang="en-US" altLang="ja-JP" sz="1050" dirty="0">
              <a:latin typeface="メイリオ" panose="020B0604030504040204" pitchFamily="50" charset="-128"/>
              <a:ea typeface="メイリオ" panose="020B0604030504040204" pitchFamily="50" charset="-128"/>
            </a:endParaRPr>
          </a:p>
          <a:p>
            <a:pPr marL="88900" indent="-88900">
              <a:spcBef>
                <a:spcPts val="400"/>
              </a:spcBef>
            </a:pPr>
            <a:r>
              <a:rPr kumimoji="1" lang="ja-JP" altLang="en-US" sz="1050" dirty="0">
                <a:latin typeface="メイリオ" panose="020B0604030504040204" pitchFamily="50" charset="-128"/>
                <a:ea typeface="メイリオ" panose="020B0604030504040204" pitchFamily="50" charset="-128"/>
              </a:rPr>
              <a:t>・施設入所者の地域生活移行に向けた「日中サービス支援型指定共同生活援助」等の支援体制の確保</a:t>
            </a:r>
            <a:endParaRPr kumimoji="1" lang="en-US" altLang="ja-JP" sz="1050" dirty="0">
              <a:latin typeface="メイリオ" panose="020B0604030504040204" pitchFamily="50" charset="-128"/>
              <a:ea typeface="メイリオ" panose="020B0604030504040204" pitchFamily="50" charset="-128"/>
            </a:endParaRPr>
          </a:p>
          <a:p>
            <a:pPr marL="88900" indent="-88900">
              <a:spcBef>
                <a:spcPts val="400"/>
              </a:spcBef>
            </a:pPr>
            <a:r>
              <a:rPr kumimoji="1" lang="ja-JP" altLang="en-US" sz="1050" dirty="0">
                <a:latin typeface="メイリオ" panose="020B0604030504040204" pitchFamily="50" charset="-128"/>
                <a:ea typeface="メイリオ" panose="020B0604030504040204" pitchFamily="50" charset="-128"/>
              </a:rPr>
              <a:t>・障害福祉サービスを担う人材の確保に向けた研修、多職種連携、周知広報等の拡充</a:t>
            </a:r>
            <a:endParaRPr kumimoji="1" lang="en-US" altLang="ja-JP" sz="1050" dirty="0">
              <a:latin typeface="メイリオ" panose="020B0604030504040204" pitchFamily="50" charset="-128"/>
              <a:ea typeface="メイリオ" panose="020B0604030504040204" pitchFamily="50" charset="-128"/>
            </a:endParaRPr>
          </a:p>
          <a:p>
            <a:pPr marL="88900" indent="-88900">
              <a:spcBef>
                <a:spcPts val="400"/>
              </a:spcBef>
            </a:pPr>
            <a:r>
              <a:rPr kumimoji="1" lang="ja-JP" altLang="en-US" sz="1050" dirty="0">
                <a:latin typeface="メイリオ" panose="020B0604030504040204" pitchFamily="50" charset="-128"/>
                <a:ea typeface="メイリオ" panose="020B0604030504040204" pitchFamily="50" charset="-128"/>
              </a:rPr>
              <a:t>・障害者の社会参加促進に向けた、文化芸術活動や視覚障害者等への読書環境の整備等の充実</a:t>
            </a:r>
          </a:p>
        </p:txBody>
      </p:sp>
      <p:sp>
        <p:nvSpPr>
          <p:cNvPr id="55" name="テキスト ボックス 54">
            <a:extLst>
              <a:ext uri="{FF2B5EF4-FFF2-40B4-BE49-F238E27FC236}">
                <a16:creationId xmlns:a16="http://schemas.microsoft.com/office/drawing/2014/main" id="{838A4F11-BB6F-4DE3-B9E0-D3853867834D}"/>
              </a:ext>
            </a:extLst>
          </p:cNvPr>
          <p:cNvSpPr txBox="1"/>
          <p:nvPr/>
        </p:nvSpPr>
        <p:spPr>
          <a:xfrm>
            <a:off x="3687872" y="10962403"/>
            <a:ext cx="3012335" cy="864339"/>
          </a:xfrm>
          <a:prstGeom prst="rect">
            <a:avLst/>
          </a:prstGeom>
          <a:noFill/>
        </p:spPr>
        <p:txBody>
          <a:bodyPr wrap="square" rtlCol="0">
            <a:spAutoFit/>
          </a:bodyPr>
          <a:lstStyle/>
          <a:p>
            <a:pPr>
              <a:spcBef>
                <a:spcPts val="400"/>
              </a:spcBef>
            </a:pPr>
            <a:r>
              <a:rPr kumimoji="1" lang="ja-JP" altLang="en-US" sz="1050" dirty="0">
                <a:latin typeface="メイリオ" panose="020B0604030504040204" pitchFamily="50" charset="-128"/>
                <a:ea typeface="メイリオ" panose="020B0604030504040204" pitchFamily="50" charset="-128"/>
              </a:rPr>
              <a:t>●障害福祉サービスの提供体制の見直し</a:t>
            </a:r>
            <a:endParaRPr kumimoji="1" lang="en-US" altLang="ja-JP" sz="1050" dirty="0">
              <a:latin typeface="メイリオ" panose="020B0604030504040204" pitchFamily="50" charset="-128"/>
              <a:ea typeface="メイリオ" panose="020B0604030504040204" pitchFamily="50" charset="-128"/>
            </a:endParaRPr>
          </a:p>
          <a:p>
            <a:pPr marL="88900" indent="-88900">
              <a:spcBef>
                <a:spcPts val="400"/>
              </a:spcBef>
            </a:pPr>
            <a:r>
              <a:rPr kumimoji="1" lang="ja-JP" altLang="en-US" sz="1050" dirty="0">
                <a:latin typeface="メイリオ" panose="020B0604030504040204" pitchFamily="50" charset="-128"/>
                <a:ea typeface="メイリオ" panose="020B0604030504040204" pitchFamily="50" charset="-128"/>
              </a:rPr>
              <a:t>・強度行動障害、高次脳機能障害のある人への支援体制の充実</a:t>
            </a:r>
            <a:endParaRPr kumimoji="1" lang="en-US" altLang="ja-JP" sz="1050" dirty="0">
              <a:latin typeface="メイリオ" panose="020B0604030504040204" pitchFamily="50" charset="-128"/>
              <a:ea typeface="メイリオ" panose="020B0604030504040204" pitchFamily="50" charset="-128"/>
            </a:endParaRPr>
          </a:p>
          <a:p>
            <a:pPr marL="88900" indent="-88900">
              <a:spcBef>
                <a:spcPts val="400"/>
              </a:spcBef>
            </a:pPr>
            <a:r>
              <a:rPr kumimoji="1" lang="ja-JP" altLang="en-US" sz="1050" dirty="0">
                <a:latin typeface="メイリオ" panose="020B0604030504040204" pitchFamily="50" charset="-128"/>
                <a:ea typeface="メイリオ" panose="020B0604030504040204" pitchFamily="50" charset="-128"/>
              </a:rPr>
              <a:t>・酒、ギャンブル等の依存症対策の充実</a:t>
            </a:r>
          </a:p>
        </p:txBody>
      </p:sp>
      <p:sp>
        <p:nvSpPr>
          <p:cNvPr id="56" name="テキスト ボックス 55">
            <a:extLst>
              <a:ext uri="{FF2B5EF4-FFF2-40B4-BE49-F238E27FC236}">
                <a16:creationId xmlns:a16="http://schemas.microsoft.com/office/drawing/2014/main" id="{0A609DB9-9E00-4E5F-BCD1-465B88D628DB}"/>
              </a:ext>
            </a:extLst>
          </p:cNvPr>
          <p:cNvSpPr txBox="1"/>
          <p:nvPr/>
        </p:nvSpPr>
        <p:spPr>
          <a:xfrm>
            <a:off x="3667954" y="11759461"/>
            <a:ext cx="3012335" cy="1025922"/>
          </a:xfrm>
          <a:prstGeom prst="rect">
            <a:avLst/>
          </a:prstGeom>
          <a:noFill/>
        </p:spPr>
        <p:txBody>
          <a:bodyPr wrap="square" rtlCol="0">
            <a:spAutoFit/>
          </a:bodyPr>
          <a:lstStyle/>
          <a:p>
            <a:pPr>
              <a:spcBef>
                <a:spcPts val="400"/>
              </a:spcBef>
            </a:pPr>
            <a:r>
              <a:rPr kumimoji="1" lang="ja-JP" altLang="en-US" sz="1050" dirty="0">
                <a:latin typeface="メイリオ" panose="020B0604030504040204" pitchFamily="50" charset="-128"/>
                <a:ea typeface="メイリオ" panose="020B0604030504040204" pitchFamily="50" charset="-128"/>
              </a:rPr>
              <a:t>●相談支援の提供体制の見直し</a:t>
            </a:r>
            <a:endParaRPr kumimoji="1" lang="en-US" altLang="ja-JP" sz="1050" dirty="0">
              <a:latin typeface="メイリオ" panose="020B0604030504040204" pitchFamily="50" charset="-128"/>
              <a:ea typeface="メイリオ" panose="020B0604030504040204" pitchFamily="50" charset="-128"/>
            </a:endParaRPr>
          </a:p>
          <a:p>
            <a:pPr marL="88900" indent="-88900">
              <a:spcBef>
                <a:spcPts val="400"/>
              </a:spcBef>
            </a:pPr>
            <a:r>
              <a:rPr kumimoji="1" lang="ja-JP" altLang="en-US" sz="1050" dirty="0">
                <a:latin typeface="メイリオ" panose="020B0604030504040204" pitchFamily="50" charset="-128"/>
                <a:ea typeface="メイリオ" panose="020B0604030504040204" pitchFamily="50" charset="-128"/>
              </a:rPr>
              <a:t>・地域における相談支援体制の検証、評価の実施と機能強化に向けた検討</a:t>
            </a:r>
            <a:endParaRPr kumimoji="1" lang="en-US" altLang="ja-JP" sz="1050" dirty="0">
              <a:latin typeface="メイリオ" panose="020B0604030504040204" pitchFamily="50" charset="-128"/>
              <a:ea typeface="メイリオ" panose="020B0604030504040204" pitchFamily="50" charset="-128"/>
            </a:endParaRPr>
          </a:p>
          <a:p>
            <a:pPr marL="88900" indent="-88900">
              <a:spcBef>
                <a:spcPts val="400"/>
              </a:spcBef>
            </a:pPr>
            <a:r>
              <a:rPr kumimoji="1" lang="ja-JP" altLang="en-US" sz="1050" dirty="0">
                <a:latin typeface="メイリオ" panose="020B0604030504040204" pitchFamily="50" charset="-128"/>
                <a:ea typeface="メイリオ" panose="020B0604030504040204" pitchFamily="50" charset="-128"/>
              </a:rPr>
              <a:t>・発達障害者への支援に向けたペアレントプログラム等の充実</a:t>
            </a:r>
          </a:p>
        </p:txBody>
      </p:sp>
      <p:sp>
        <p:nvSpPr>
          <p:cNvPr id="57" name="テキスト ボックス 56">
            <a:extLst>
              <a:ext uri="{FF2B5EF4-FFF2-40B4-BE49-F238E27FC236}">
                <a16:creationId xmlns:a16="http://schemas.microsoft.com/office/drawing/2014/main" id="{0AAD0B47-0F8F-432B-9DCF-85E841AD8436}"/>
              </a:ext>
            </a:extLst>
          </p:cNvPr>
          <p:cNvSpPr txBox="1"/>
          <p:nvPr/>
        </p:nvSpPr>
        <p:spPr>
          <a:xfrm>
            <a:off x="6616789" y="10937003"/>
            <a:ext cx="2865416" cy="1854354"/>
          </a:xfrm>
          <a:prstGeom prst="rect">
            <a:avLst/>
          </a:prstGeom>
          <a:solidFill>
            <a:schemeClr val="accent6">
              <a:lumMod val="20000"/>
              <a:lumOff val="80000"/>
            </a:schemeClr>
          </a:solidFill>
        </p:spPr>
        <p:txBody>
          <a:bodyPr wrap="square" rtlCol="0">
            <a:spAutoFit/>
          </a:bodyPr>
          <a:lstStyle/>
          <a:p>
            <a:pPr>
              <a:spcBef>
                <a:spcPts val="400"/>
              </a:spcBef>
            </a:pPr>
            <a:r>
              <a:rPr kumimoji="1" lang="ja-JP" altLang="en-US" sz="1050" dirty="0">
                <a:latin typeface="メイリオ" panose="020B0604030504040204" pitchFamily="50" charset="-128"/>
                <a:ea typeface="メイリオ" panose="020B0604030504040204" pitchFamily="50" charset="-128"/>
              </a:rPr>
              <a:t>●障害児支援の提供体制の見直し</a:t>
            </a:r>
            <a:endParaRPr kumimoji="1" lang="en-US" altLang="ja-JP" sz="1050" dirty="0">
              <a:latin typeface="メイリオ" panose="020B0604030504040204" pitchFamily="50" charset="-128"/>
              <a:ea typeface="メイリオ" panose="020B0604030504040204" pitchFamily="50" charset="-128"/>
            </a:endParaRPr>
          </a:p>
          <a:p>
            <a:pPr marL="88900" indent="-88900">
              <a:spcBef>
                <a:spcPts val="400"/>
              </a:spcBef>
            </a:pPr>
            <a:r>
              <a:rPr kumimoji="1" lang="ja-JP" altLang="en-US" sz="1050" dirty="0">
                <a:latin typeface="メイリオ" panose="020B0604030504040204" pitchFamily="50" charset="-128"/>
                <a:ea typeface="メイリオ" panose="020B0604030504040204" pitchFamily="50" charset="-128"/>
              </a:rPr>
              <a:t>・児童発達支援センターの機能強化</a:t>
            </a:r>
            <a:endParaRPr kumimoji="1" lang="en-US" altLang="ja-JP" sz="1050" dirty="0">
              <a:latin typeface="メイリオ" panose="020B0604030504040204" pitchFamily="50" charset="-128"/>
              <a:ea typeface="メイリオ" panose="020B0604030504040204" pitchFamily="50" charset="-128"/>
            </a:endParaRPr>
          </a:p>
          <a:p>
            <a:pPr marL="88900" indent="-88900">
              <a:spcBef>
                <a:spcPts val="400"/>
              </a:spcBef>
            </a:pPr>
            <a:r>
              <a:rPr kumimoji="1" lang="ja-JP" altLang="en-US" sz="1050" dirty="0">
                <a:latin typeface="メイリオ" panose="020B0604030504040204" pitchFamily="50" charset="-128"/>
                <a:ea typeface="メイリオ" panose="020B0604030504040204" pitchFamily="50" charset="-128"/>
              </a:rPr>
              <a:t>・障害児入所施設での支援、</a:t>
            </a:r>
            <a:r>
              <a:rPr kumimoji="1" lang="en-US" altLang="ja-JP" sz="1050" dirty="0">
                <a:latin typeface="メイリオ" panose="020B0604030504040204" pitchFamily="50" charset="-128"/>
                <a:ea typeface="メイリオ" panose="020B0604030504040204" pitchFamily="50" charset="-128"/>
              </a:rPr>
              <a:t>18</a:t>
            </a:r>
            <a:r>
              <a:rPr kumimoji="1" lang="ja-JP" altLang="en-US" sz="1050" dirty="0">
                <a:latin typeface="メイリオ" panose="020B0604030504040204" pitchFamily="50" charset="-128"/>
                <a:ea typeface="メイリオ" panose="020B0604030504040204" pitchFamily="50" charset="-128"/>
              </a:rPr>
              <a:t>歳以降の支援の在り方に関する協議体の設置</a:t>
            </a:r>
            <a:endParaRPr kumimoji="1" lang="en-US" altLang="ja-JP" sz="1050" dirty="0">
              <a:latin typeface="メイリオ" panose="020B0604030504040204" pitchFamily="50" charset="-128"/>
              <a:ea typeface="メイリオ" panose="020B0604030504040204" pitchFamily="50" charset="-128"/>
            </a:endParaRPr>
          </a:p>
          <a:p>
            <a:pPr marL="88900" indent="-88900">
              <a:spcBef>
                <a:spcPts val="400"/>
              </a:spcBef>
            </a:pPr>
            <a:r>
              <a:rPr kumimoji="1" lang="ja-JP" altLang="en-US" sz="1050" dirty="0">
                <a:latin typeface="メイリオ" panose="020B0604030504040204" pitchFamily="50" charset="-128"/>
                <a:ea typeface="メイリオ" panose="020B0604030504040204" pitchFamily="50" charset="-128"/>
              </a:rPr>
              <a:t>・保育、保健医療、教育等の連携強化</a:t>
            </a:r>
            <a:endParaRPr kumimoji="1" lang="en-US" altLang="ja-JP" sz="1050" dirty="0">
              <a:latin typeface="メイリオ" panose="020B0604030504040204" pitchFamily="50" charset="-128"/>
              <a:ea typeface="メイリオ" panose="020B0604030504040204" pitchFamily="50" charset="-128"/>
            </a:endParaRPr>
          </a:p>
          <a:p>
            <a:pPr marL="88900" indent="-88900">
              <a:spcBef>
                <a:spcPts val="400"/>
              </a:spcBef>
            </a:pPr>
            <a:r>
              <a:rPr kumimoji="1" lang="ja-JP" altLang="en-US" sz="1050" dirty="0">
                <a:latin typeface="メイリオ" panose="020B0604030504040204" pitchFamily="50" charset="-128"/>
                <a:ea typeface="メイリオ" panose="020B0604030504040204" pitchFamily="50" charset="-128"/>
              </a:rPr>
              <a:t>・医ケア児支援のコーディネート機能強化</a:t>
            </a:r>
            <a:endParaRPr kumimoji="1" lang="en-US" altLang="ja-JP" sz="1050" dirty="0">
              <a:latin typeface="メイリオ" panose="020B0604030504040204" pitchFamily="50" charset="-128"/>
              <a:ea typeface="メイリオ" panose="020B0604030504040204" pitchFamily="50" charset="-128"/>
            </a:endParaRPr>
          </a:p>
          <a:p>
            <a:pPr marL="88900" indent="-88900">
              <a:spcBef>
                <a:spcPts val="400"/>
              </a:spcBef>
            </a:pPr>
            <a:r>
              <a:rPr kumimoji="1" lang="ja-JP" altLang="en-US" sz="1050" dirty="0">
                <a:latin typeface="メイリオ" panose="020B0604030504040204" pitchFamily="50" charset="-128"/>
                <a:ea typeface="メイリオ" panose="020B0604030504040204" pitchFamily="50" charset="-128"/>
              </a:rPr>
              <a:t>●障害福祉サービスの提供体制の見直し</a:t>
            </a:r>
            <a:endParaRPr kumimoji="1" lang="en-US" altLang="ja-JP" sz="1050" dirty="0">
              <a:latin typeface="メイリオ" panose="020B0604030504040204" pitchFamily="50" charset="-128"/>
              <a:ea typeface="メイリオ" panose="020B0604030504040204" pitchFamily="50" charset="-128"/>
            </a:endParaRPr>
          </a:p>
          <a:p>
            <a:pPr marL="88900" indent="-88900">
              <a:spcBef>
                <a:spcPts val="400"/>
              </a:spcBef>
            </a:pPr>
            <a:r>
              <a:rPr kumimoji="1" lang="ja-JP" altLang="en-US" sz="1050" dirty="0">
                <a:latin typeface="メイリオ" panose="020B0604030504040204" pitchFamily="50" charset="-128"/>
                <a:ea typeface="メイリオ" panose="020B0604030504040204" pitchFamily="50" charset="-128"/>
              </a:rPr>
              <a:t>・国が定める成果指標の達成に向けた活動指標の設定</a:t>
            </a:r>
          </a:p>
        </p:txBody>
      </p:sp>
      <p:sp>
        <p:nvSpPr>
          <p:cNvPr id="6" name="テキスト ボックス 5">
            <a:extLst>
              <a:ext uri="{FF2B5EF4-FFF2-40B4-BE49-F238E27FC236}">
                <a16:creationId xmlns:a16="http://schemas.microsoft.com/office/drawing/2014/main" id="{449A898C-E3A3-409F-928E-B4F358AE42C6}"/>
              </a:ext>
            </a:extLst>
          </p:cNvPr>
          <p:cNvSpPr txBox="1"/>
          <p:nvPr/>
        </p:nvSpPr>
        <p:spPr>
          <a:xfrm>
            <a:off x="8571585" y="30776"/>
            <a:ext cx="994611" cy="261610"/>
          </a:xfrm>
          <a:prstGeom prst="rect">
            <a:avLst/>
          </a:prstGeom>
          <a:solidFill>
            <a:schemeClr val="bg1"/>
          </a:solidFill>
        </p:spPr>
        <p:txBody>
          <a:bodyPr wrap="square" rtlCol="0">
            <a:spAutoFit/>
          </a:bodyPr>
          <a:lstStyle/>
          <a:p>
            <a:pPr algn="ctr"/>
            <a:r>
              <a:rPr kumimoji="1" lang="ja-JP" altLang="en-US" sz="1100" dirty="0">
                <a:latin typeface="メイリオ" panose="020B0604030504040204" pitchFamily="50" charset="-128"/>
                <a:ea typeface="メイリオ" panose="020B0604030504040204" pitchFamily="50" charset="-128"/>
              </a:rPr>
              <a:t>参考資料３</a:t>
            </a:r>
          </a:p>
        </p:txBody>
      </p:sp>
    </p:spTree>
    <p:extLst>
      <p:ext uri="{BB962C8B-B14F-4D97-AF65-F5344CB8AC3E}">
        <p14:creationId xmlns:p14="http://schemas.microsoft.com/office/powerpoint/2010/main" val="11519049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