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
  </p:notesMasterIdLst>
  <p:sldIdLst>
    <p:sldId id="258" r:id="rId2"/>
    <p:sldId id="259" r:id="rId3"/>
    <p:sldId id="260" r:id="rId4"/>
  </p:sldIdLst>
  <p:sldSz cx="12801600" cy="9601200" type="A3"/>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79" d="100"/>
          <a:sy n="79" d="100"/>
        </p:scale>
        <p:origin x="774" y="108"/>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theme" Target="theme/theme1.xml" />
  <Relationship Id="rId3" Type="http://schemas.openxmlformats.org/officeDocument/2006/relationships/slide" Target="slides/slide2.xml" />
  <Relationship Id="rId7" Type="http://schemas.openxmlformats.org/officeDocument/2006/relationships/viewProps" Target="viewProp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presProps" Target="presProps.xml" />
  <Relationship Id="rId5" Type="http://schemas.openxmlformats.org/officeDocument/2006/relationships/notesMaster" Target="notesMasters/notesMaster1.xml" />
  <Relationship Id="rId4" Type="http://schemas.openxmlformats.org/officeDocument/2006/relationships/slide" Target="slides/slide3.xml" />
  <Relationship Id="rId9" Type="http://schemas.openxmlformats.org/officeDocument/2006/relationships/tableStyles" Target="tableStyle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41313"/>
          </a:xfrm>
          <a:prstGeom prst="rect">
            <a:avLst/>
          </a:prstGeom>
        </p:spPr>
        <p:txBody>
          <a:bodyPr vert="horz" lIns="91440" tIns="45720" rIns="91440" bIns="45720" rtlCol="0"/>
          <a:lstStyle>
            <a:lvl1pPr algn="r">
              <a:defRPr sz="1200"/>
            </a:lvl1pPr>
          </a:lstStyle>
          <a:p>
            <a:fld id="{582D357A-15EC-4961-845B-27999CDC0460}" type="datetimeFigureOut">
              <a:rPr kumimoji="1" lang="ja-JP" altLang="en-US" smtClean="0"/>
              <a:t>2020/8/20</a:t>
            </a:fld>
            <a:endParaRPr kumimoji="1" lang="ja-JP" altLang="en-US"/>
          </a:p>
        </p:txBody>
      </p:sp>
      <p:sp>
        <p:nvSpPr>
          <p:cNvPr id="4" name="スライド イメージ プレースホルダー 3"/>
          <p:cNvSpPr>
            <a:spLocks noGrp="1" noRot="1" noChangeAspect="1"/>
          </p:cNvSpPr>
          <p:nvPr>
            <p:ph type="sldImg" idx="2"/>
          </p:nvPr>
        </p:nvSpPr>
        <p:spPr>
          <a:xfrm>
            <a:off x="3438525" y="850900"/>
            <a:ext cx="306228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35AAB33D-2C32-4ED5-9F0D-9851B98AB04C}" type="slidenum">
              <a:rPr kumimoji="1" lang="ja-JP" altLang="en-US" smtClean="0"/>
              <a:t>‹#›</a:t>
            </a:fld>
            <a:endParaRPr kumimoji="1" lang="ja-JP" altLang="en-US"/>
          </a:p>
        </p:txBody>
      </p:sp>
    </p:spTree>
    <p:extLst>
      <p:ext uri="{BB962C8B-B14F-4D97-AF65-F5344CB8AC3E}">
        <p14:creationId xmlns:p14="http://schemas.microsoft.com/office/powerpoint/2010/main" val="3104850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003AC41-7B59-4210-BD4C-B84D85A23126}" type="datetime1">
              <a:rPr kumimoji="1" lang="ja-JP" altLang="en-US" smtClean="0"/>
              <a:t>2020/8/20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141841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D9E0298-FC98-4973-835C-49EDF9B6CDB7}" type="datetime1">
              <a:rPr kumimoji="1" lang="ja-JP" altLang="en-US" smtClean="0"/>
              <a:t>2020/8/20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278794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31A6D90-1EC0-4A79-A2F4-E53E86C86ED9}" type="datetime1">
              <a:rPr kumimoji="1" lang="ja-JP" altLang="en-US" smtClean="0"/>
              <a:t>2020/8/20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2650558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EFBB513-2148-4685-B0A4-CD4452F16DA7}" type="datetime1">
              <a:rPr kumimoji="1" lang="ja-JP" altLang="en-US" smtClean="0"/>
              <a:t>2020/8/20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361964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FBAE88-1FDF-486F-888F-1EC57C223365}" type="datetime1">
              <a:rPr kumimoji="1" lang="ja-JP" altLang="en-US" smtClean="0"/>
              <a:t>2020/8/20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1187270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0D20A94-7D93-4D4C-B955-AE67187D9155}" type="datetime1">
              <a:rPr kumimoji="1" lang="ja-JP" altLang="en-US" smtClean="0"/>
              <a:t>2020/8/20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2451347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7007F98-7AC6-4398-9725-5A8D3A2D6733}" type="datetime1">
              <a:rPr kumimoji="1" lang="ja-JP" altLang="en-US" smtClean="0"/>
              <a:t>2020/8/20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4090610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E0BC18B-D0A0-48C0-A731-CF02CFE9A2BE}" type="datetime1">
              <a:rPr kumimoji="1" lang="ja-JP" altLang="en-US" smtClean="0"/>
              <a:t>2020/8/20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2137130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83D882-ABFF-4AC9-B8B5-03225570B987}" type="datetime1">
              <a:rPr kumimoji="1" lang="ja-JP" altLang="en-US" smtClean="0"/>
              <a:t>2020/8/20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1198506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935E9B8-8294-4E43-8372-10DEC9F0A0A7}" type="datetime1">
              <a:rPr kumimoji="1" lang="ja-JP" altLang="en-US" smtClean="0"/>
              <a:t>2020/8/20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3783119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1616D3-090B-49AA-AA33-62E00063D813}" type="datetime1">
              <a:rPr kumimoji="1" lang="ja-JP" altLang="en-US" smtClean="0"/>
              <a:t>2020/8/20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591412632"/>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4ADDA9E0-3B09-49A6-99F8-F90B8FFAB090}" type="datetime1">
              <a:rPr kumimoji="1" lang="ja-JP" altLang="en-US" smtClean="0"/>
              <a:t>2020/8/20</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116849476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5C5B10A-70EE-44B1-9E24-7FB64D64269E}"/>
              </a:ext>
            </a:extLst>
          </p:cNvPr>
          <p:cNvSpPr txBox="1"/>
          <p:nvPr/>
        </p:nvSpPr>
        <p:spPr>
          <a:xfrm>
            <a:off x="0" y="0"/>
            <a:ext cx="12801600" cy="369332"/>
          </a:xfrm>
          <a:prstGeom prst="rect">
            <a:avLst/>
          </a:prstGeom>
          <a:solidFill>
            <a:schemeClr val="accent6">
              <a:lumMod val="40000"/>
              <a:lumOff val="60000"/>
            </a:schemeClr>
          </a:solidFill>
        </p:spPr>
        <p:txBody>
          <a:bodyPr wrap="square" rtlCol="0">
            <a:spAutoFit/>
          </a:bodyPr>
          <a:lstStyle/>
          <a:p>
            <a:r>
              <a:rPr kumimoji="1" lang="ja-JP" altLang="en-US" b="1" dirty="0">
                <a:latin typeface="メイリオ" panose="020B0604030504040204" pitchFamily="50" charset="-128"/>
                <a:ea typeface="メイリオ" panose="020B0604030504040204" pitchFamily="50" charset="-128"/>
              </a:rPr>
              <a:t>第６期西東京市障害福祉計画・第２期障害児福祉計画　</a:t>
            </a:r>
            <a:r>
              <a:rPr kumimoji="1" lang="en-US" altLang="ja-JP" b="1" dirty="0">
                <a:latin typeface="メイリオ" panose="020B0604030504040204" pitchFamily="50" charset="-128"/>
                <a:ea typeface="メイリオ" panose="020B0604030504040204" pitchFamily="50" charset="-128"/>
              </a:rPr>
              <a:t>【</a:t>
            </a:r>
            <a:r>
              <a:rPr kumimoji="1" lang="ja-JP" altLang="en-US" b="1" dirty="0">
                <a:latin typeface="メイリオ" panose="020B0604030504040204" pitchFamily="50" charset="-128"/>
                <a:ea typeface="メイリオ" panose="020B0604030504040204" pitchFamily="50" charset="-128"/>
              </a:rPr>
              <a:t>国の基本指針の概要</a:t>
            </a:r>
            <a:r>
              <a:rPr kumimoji="1" lang="en-US" altLang="ja-JP" b="1" dirty="0">
                <a:latin typeface="メイリオ" panose="020B0604030504040204" pitchFamily="50" charset="-128"/>
                <a:ea typeface="メイリオ" panose="020B0604030504040204" pitchFamily="50" charset="-128"/>
              </a:rPr>
              <a:t>】</a:t>
            </a:r>
            <a:endParaRPr kumimoji="1" lang="ja-JP" altLang="en-US" b="1"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449A898C-E3A3-409F-928E-B4F358AE42C6}"/>
              </a:ext>
            </a:extLst>
          </p:cNvPr>
          <p:cNvSpPr txBox="1"/>
          <p:nvPr/>
        </p:nvSpPr>
        <p:spPr>
          <a:xfrm>
            <a:off x="11582400" y="41046"/>
            <a:ext cx="1109472" cy="276999"/>
          </a:xfrm>
          <a:prstGeom prst="rect">
            <a:avLst/>
          </a:prstGeom>
          <a:solidFill>
            <a:schemeClr val="bg1"/>
          </a:solidFill>
        </p:spPr>
        <p:txBody>
          <a:bodyPr wrap="square" rtlCol="0">
            <a:spAutoFit/>
          </a:bodyPr>
          <a:lstStyle/>
          <a:p>
            <a:pPr algn="ctr"/>
            <a:r>
              <a:rPr kumimoji="1" lang="ja-JP" altLang="en-US" sz="1200" dirty="0">
                <a:latin typeface="メイリオ" panose="020B0604030504040204" pitchFamily="50" charset="-128"/>
                <a:ea typeface="メイリオ" panose="020B0604030504040204" pitchFamily="50" charset="-128"/>
              </a:rPr>
              <a:t>参考資料２</a:t>
            </a:r>
          </a:p>
        </p:txBody>
      </p:sp>
      <p:sp>
        <p:nvSpPr>
          <p:cNvPr id="58" name="テキスト ボックス 57">
            <a:extLst>
              <a:ext uri="{FF2B5EF4-FFF2-40B4-BE49-F238E27FC236}">
                <a16:creationId xmlns:a16="http://schemas.microsoft.com/office/drawing/2014/main" id="{6FAB09BB-75DB-4900-AB40-E141B5338AC5}"/>
              </a:ext>
            </a:extLst>
          </p:cNvPr>
          <p:cNvSpPr txBox="1"/>
          <p:nvPr/>
        </p:nvSpPr>
        <p:spPr>
          <a:xfrm>
            <a:off x="0" y="438990"/>
            <a:ext cx="11241024" cy="369332"/>
          </a:xfrm>
          <a:prstGeom prst="rect">
            <a:avLst/>
          </a:prstGeom>
          <a:solidFill>
            <a:schemeClr val="accent6">
              <a:lumMod val="75000"/>
            </a:schemeClr>
          </a:solidFill>
        </p:spPr>
        <p:txBody>
          <a:bodyPr wrap="square" rtlCol="0">
            <a:spAutoFit/>
          </a:bodyPr>
          <a:lstStyle/>
          <a:p>
            <a:r>
              <a:rPr kumimoji="1" lang="ja-JP" altLang="en-US" dirty="0">
                <a:solidFill>
                  <a:schemeClr val="bg1"/>
                </a:solidFill>
                <a:latin typeface="メイリオ" panose="020B0604030504040204" pitchFamily="50" charset="-128"/>
                <a:ea typeface="メイリオ" panose="020B0604030504040204" pitchFamily="50" charset="-128"/>
              </a:rPr>
              <a:t>（１）基本的理念に関わる事項の見直し</a:t>
            </a:r>
          </a:p>
        </p:txBody>
      </p:sp>
      <p:sp>
        <p:nvSpPr>
          <p:cNvPr id="60" name="テキスト ボックス 59">
            <a:extLst>
              <a:ext uri="{FF2B5EF4-FFF2-40B4-BE49-F238E27FC236}">
                <a16:creationId xmlns:a16="http://schemas.microsoft.com/office/drawing/2014/main" id="{CC1535B6-07C5-4544-A636-95D0FD9DBA4E}"/>
              </a:ext>
            </a:extLst>
          </p:cNvPr>
          <p:cNvSpPr txBox="1"/>
          <p:nvPr/>
        </p:nvSpPr>
        <p:spPr>
          <a:xfrm>
            <a:off x="170688" y="874407"/>
            <a:ext cx="12508992" cy="3785652"/>
          </a:xfrm>
          <a:prstGeom prst="rect">
            <a:avLst/>
          </a:prstGeom>
          <a:noFill/>
          <a:ln>
            <a:solidFill>
              <a:schemeClr val="accent6">
                <a:lumMod val="50000"/>
              </a:schemeClr>
            </a:solidFill>
          </a:ln>
        </p:spPr>
        <p:txBody>
          <a:bodyPr wrap="square" rtlCol="0" anchor="ctr">
            <a:spAutoFit/>
          </a:bodyPr>
          <a:lstStyle/>
          <a:p>
            <a:pPr marL="622300" indent="-622300">
              <a:spcBef>
                <a:spcPts val="1200"/>
              </a:spcBef>
            </a:pPr>
            <a:r>
              <a:rPr kumimoji="1" lang="ja-JP" altLang="en-US" sz="1600"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①　地域生活支援体制の確保</a:t>
            </a:r>
            <a:endParaRPr kumimoji="1" lang="en-US" altLang="ja-JP" sz="1600" b="1"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入所等から地域生活への移行について、日中サービス支援型指定共同生活援助により常時の支援体制を確保すること等により、地域生活 を希望する者が地域での暮らしを継続することができるような体制を確保する。</a:t>
            </a:r>
            <a:endParaRPr kumimoji="1" lang="en-US" altLang="ja-JP" sz="1600" dirty="0">
              <a:latin typeface="メイリオ" panose="020B0604030504040204" pitchFamily="50" charset="-128"/>
              <a:ea typeface="メイリオ" panose="020B0604030504040204" pitchFamily="50" charset="-128"/>
            </a:endParaRPr>
          </a:p>
          <a:p>
            <a:pPr marL="622300" indent="-622300"/>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b="1" dirty="0">
                <a:latin typeface="メイリオ" panose="020B0604030504040204" pitchFamily="50" charset="-128"/>
                <a:ea typeface="メイリオ" panose="020B0604030504040204" pitchFamily="50" charset="-128"/>
              </a:rPr>
              <a:t>　②　地域共生社会の実現にむけた多様な支援体制の構築</a:t>
            </a:r>
            <a:endParaRPr kumimoji="1" lang="en-US" altLang="ja-JP" sz="1600" b="1"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地域住民が主体的に地域づくりに取り組むための仕組み作りや制度の縦割りを超えた柔軟なサービスの確保に取り組むとともに、地域の実態等を踏まえながら、包括的な支援体制の構築に取り組む。</a:t>
            </a:r>
            <a:endParaRPr kumimoji="1" lang="en-US" altLang="ja-JP" sz="1600" dirty="0">
              <a:latin typeface="メイリオ" panose="020B0604030504040204" pitchFamily="50" charset="-128"/>
              <a:ea typeface="メイリオ" panose="020B0604030504040204" pitchFamily="50" charset="-128"/>
            </a:endParaRPr>
          </a:p>
          <a:p>
            <a:pPr marL="622300" indent="-622300"/>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③　福祉人材の確保に向けた取組</a:t>
            </a:r>
            <a:endParaRPr kumimoji="1" lang="en-US" altLang="ja-JP" sz="1600" b="1"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人材を確保するため、研修の実施、多職種間の連携の推進、障害福祉の現場が働きがいのある魅力的な職場であることの積極的な周知・広報等に、関係者が協力して取り組む。</a:t>
            </a:r>
            <a:endParaRPr kumimoji="1" lang="en-US" altLang="ja-JP" sz="1600" dirty="0">
              <a:latin typeface="メイリオ" panose="020B0604030504040204" pitchFamily="50" charset="-128"/>
              <a:ea typeface="メイリオ" panose="020B0604030504040204" pitchFamily="50" charset="-128"/>
            </a:endParaRPr>
          </a:p>
          <a:p>
            <a:pPr marL="622300" indent="-622300"/>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④　障害者の多様な社会参画の機会創出</a:t>
            </a:r>
            <a:endParaRPr kumimoji="1" lang="en-US" altLang="ja-JP" sz="1600" b="1"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障害者の社会参加を促進するため、多様なニーズを踏まえ、特に障害者の文化芸術活動の推進や、視覚障害者等の読書環境の計画的な整備の推進を図る。</a:t>
            </a:r>
            <a:endParaRPr kumimoji="1" lang="en-US" altLang="ja-JP" sz="1600"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9E784E99-CF86-4696-AB3C-DAFDB7172606}"/>
              </a:ext>
            </a:extLst>
          </p:cNvPr>
          <p:cNvSpPr>
            <a:spLocks noGrp="1"/>
          </p:cNvSpPr>
          <p:nvPr>
            <p:ph type="sldNum" sz="quarter" idx="12"/>
          </p:nvPr>
        </p:nvSpPr>
        <p:spPr>
          <a:xfrm>
            <a:off x="9799320" y="8956174"/>
            <a:ext cx="2880360" cy="511175"/>
          </a:xfrm>
        </p:spPr>
        <p:txBody>
          <a:bodyPr/>
          <a:lstStyle/>
          <a:p>
            <a:fld id="{1DE0D774-6448-4836-BB6F-2EBED3C0A7A6}" type="slidenum">
              <a:rPr kumimoji="1" lang="ja-JP" altLang="en-US" smtClean="0"/>
              <a:t>1</a:t>
            </a:fld>
            <a:endParaRPr kumimoji="1" lang="ja-JP" altLang="en-US" dirty="0"/>
          </a:p>
        </p:txBody>
      </p:sp>
      <p:sp>
        <p:nvSpPr>
          <p:cNvPr id="25" name="テキスト ボックス 24">
            <a:extLst>
              <a:ext uri="{FF2B5EF4-FFF2-40B4-BE49-F238E27FC236}">
                <a16:creationId xmlns:a16="http://schemas.microsoft.com/office/drawing/2014/main" id="{4B154A1F-6584-4B82-BDD4-4A889D8643B1}"/>
              </a:ext>
            </a:extLst>
          </p:cNvPr>
          <p:cNvSpPr txBox="1"/>
          <p:nvPr/>
        </p:nvSpPr>
        <p:spPr>
          <a:xfrm>
            <a:off x="0" y="4919771"/>
            <a:ext cx="11241024" cy="369332"/>
          </a:xfrm>
          <a:prstGeom prst="rect">
            <a:avLst/>
          </a:prstGeom>
          <a:solidFill>
            <a:schemeClr val="accent6">
              <a:lumMod val="75000"/>
            </a:schemeClr>
          </a:solidFill>
        </p:spPr>
        <p:txBody>
          <a:bodyPr wrap="square" rtlCol="0">
            <a:spAutoFit/>
          </a:bodyPr>
          <a:lstStyle/>
          <a:p>
            <a:r>
              <a:rPr kumimoji="1" lang="ja-JP" altLang="en-US" dirty="0">
                <a:solidFill>
                  <a:schemeClr val="bg1"/>
                </a:solidFill>
                <a:latin typeface="メイリオ" panose="020B0604030504040204" pitchFamily="50" charset="-128"/>
                <a:ea typeface="メイリオ" panose="020B0604030504040204" pitchFamily="50" charset="-128"/>
              </a:rPr>
              <a:t>（２）障害福祉サービスの提供体制の確保に関する事項の見直し</a:t>
            </a:r>
          </a:p>
        </p:txBody>
      </p:sp>
      <p:sp>
        <p:nvSpPr>
          <p:cNvPr id="26" name="テキスト ボックス 25">
            <a:extLst>
              <a:ext uri="{FF2B5EF4-FFF2-40B4-BE49-F238E27FC236}">
                <a16:creationId xmlns:a16="http://schemas.microsoft.com/office/drawing/2014/main" id="{83622BFE-48DE-4F71-8C5D-BEAEE29DADFB}"/>
              </a:ext>
            </a:extLst>
          </p:cNvPr>
          <p:cNvSpPr txBox="1"/>
          <p:nvPr/>
        </p:nvSpPr>
        <p:spPr>
          <a:xfrm>
            <a:off x="170688" y="5429644"/>
            <a:ext cx="12508992" cy="830997"/>
          </a:xfrm>
          <a:prstGeom prst="rect">
            <a:avLst/>
          </a:prstGeom>
          <a:noFill/>
          <a:ln>
            <a:solidFill>
              <a:schemeClr val="accent6">
                <a:lumMod val="50000"/>
              </a:schemeClr>
            </a:solidFill>
          </a:ln>
        </p:spPr>
        <p:txBody>
          <a:bodyPr wrap="square" rtlCol="0" anchor="t">
            <a:spAutoFit/>
          </a:bodyPr>
          <a:lstStyle/>
          <a:p>
            <a:pPr marL="622300" indent="-622300">
              <a:spcBef>
                <a:spcPts val="1200"/>
              </a:spcBef>
            </a:pPr>
            <a:r>
              <a:rPr kumimoji="1" lang="ja-JP" altLang="en-US" sz="1600"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①　多様な障害特性に対するサービス提供体制の推進</a:t>
            </a:r>
            <a:endParaRPr kumimoji="1" lang="en-US" altLang="ja-JP" sz="1600" b="1"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強度行動障害や高次脳機能障害を有する障害者に対する支援体制の充実や、アルコール、薬物及びギャンブル等をはじめとする依存症対策を推進する</a:t>
            </a:r>
            <a:endParaRPr kumimoji="1" lang="en-US" altLang="ja-JP" sz="1600" dirty="0">
              <a:latin typeface="メイリオ" panose="020B0604030504040204" pitchFamily="50" charset="-128"/>
              <a:ea typeface="メイリオ" panose="020B0604030504040204" pitchFamily="50" charset="-128"/>
            </a:endParaRPr>
          </a:p>
        </p:txBody>
      </p:sp>
      <p:sp>
        <p:nvSpPr>
          <p:cNvPr id="27" name="テキスト ボックス 26">
            <a:extLst>
              <a:ext uri="{FF2B5EF4-FFF2-40B4-BE49-F238E27FC236}">
                <a16:creationId xmlns:a16="http://schemas.microsoft.com/office/drawing/2014/main" id="{43F30245-7067-49A5-B216-BF08A093B54A}"/>
              </a:ext>
            </a:extLst>
          </p:cNvPr>
          <p:cNvSpPr txBox="1"/>
          <p:nvPr/>
        </p:nvSpPr>
        <p:spPr>
          <a:xfrm>
            <a:off x="0" y="6568641"/>
            <a:ext cx="11241024" cy="369332"/>
          </a:xfrm>
          <a:prstGeom prst="rect">
            <a:avLst/>
          </a:prstGeom>
          <a:solidFill>
            <a:schemeClr val="accent6">
              <a:lumMod val="75000"/>
            </a:schemeClr>
          </a:solidFill>
        </p:spPr>
        <p:txBody>
          <a:bodyPr wrap="square" rtlCol="0">
            <a:spAutoFit/>
          </a:bodyPr>
          <a:lstStyle/>
          <a:p>
            <a:r>
              <a:rPr kumimoji="1" lang="ja-JP" altLang="en-US" dirty="0">
                <a:solidFill>
                  <a:schemeClr val="bg1"/>
                </a:solidFill>
                <a:latin typeface="メイリオ" panose="020B0604030504040204" pitchFamily="50" charset="-128"/>
                <a:ea typeface="メイリオ" panose="020B0604030504040204" pitchFamily="50" charset="-128"/>
              </a:rPr>
              <a:t>（３）相談支援の提供体制の確保に関する基本的考え方に係る事項の見直し</a:t>
            </a:r>
          </a:p>
        </p:txBody>
      </p:sp>
      <p:sp>
        <p:nvSpPr>
          <p:cNvPr id="28" name="テキスト ボックス 27">
            <a:extLst>
              <a:ext uri="{FF2B5EF4-FFF2-40B4-BE49-F238E27FC236}">
                <a16:creationId xmlns:a16="http://schemas.microsoft.com/office/drawing/2014/main" id="{29BC8673-599A-4739-BFE7-DF5E03291CCF}"/>
              </a:ext>
            </a:extLst>
          </p:cNvPr>
          <p:cNvSpPr txBox="1"/>
          <p:nvPr/>
        </p:nvSpPr>
        <p:spPr>
          <a:xfrm>
            <a:off x="170688" y="7078514"/>
            <a:ext cx="12508992" cy="1569660"/>
          </a:xfrm>
          <a:prstGeom prst="rect">
            <a:avLst/>
          </a:prstGeom>
          <a:noFill/>
          <a:ln>
            <a:solidFill>
              <a:schemeClr val="accent6">
                <a:lumMod val="50000"/>
              </a:schemeClr>
            </a:solidFill>
          </a:ln>
        </p:spPr>
        <p:txBody>
          <a:bodyPr wrap="square" rtlCol="0" anchor="t">
            <a:spAutoFit/>
          </a:bodyPr>
          <a:lstStyle/>
          <a:p>
            <a:pPr marL="622300" indent="-622300">
              <a:spcBef>
                <a:spcPts val="1200"/>
              </a:spcBef>
            </a:pPr>
            <a:r>
              <a:rPr kumimoji="1" lang="ja-JP" altLang="en-US" sz="1600"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①　相談支援事業の質の向上</a:t>
            </a:r>
            <a:endParaRPr kumimoji="1" lang="en-US" altLang="ja-JP" sz="1600" b="1"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各地域における相談支援の検証・評価を行い、各種機能の更なる強化・充実に向けた検討を行う。</a:t>
            </a:r>
            <a:endParaRPr kumimoji="1" lang="en-US" altLang="ja-JP" sz="1600" dirty="0">
              <a:latin typeface="メイリオ" panose="020B0604030504040204" pitchFamily="50" charset="-128"/>
              <a:ea typeface="メイリオ" panose="020B0604030504040204" pitchFamily="50" charset="-128"/>
            </a:endParaRPr>
          </a:p>
          <a:p>
            <a:pPr marL="622300" indent="-622300"/>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②　発達障害者への支援体制の充実</a:t>
            </a:r>
            <a:endParaRPr kumimoji="1" lang="en-US" altLang="ja-JP" sz="1600" b="1"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ペアレントプログラムやペアレントトレーニング等の支援体制を確保する。発達障害の診断等を専門的に行う医療機関の確保が重要である。</a:t>
            </a:r>
            <a:endParaRPr kumimoji="1" lang="en-US" altLang="ja-JP"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386373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5C5B10A-70EE-44B1-9E24-7FB64D64269E}"/>
              </a:ext>
            </a:extLst>
          </p:cNvPr>
          <p:cNvSpPr txBox="1"/>
          <p:nvPr/>
        </p:nvSpPr>
        <p:spPr>
          <a:xfrm>
            <a:off x="0" y="0"/>
            <a:ext cx="12801600" cy="369332"/>
          </a:xfrm>
          <a:prstGeom prst="rect">
            <a:avLst/>
          </a:prstGeom>
          <a:solidFill>
            <a:schemeClr val="accent6">
              <a:lumMod val="40000"/>
              <a:lumOff val="60000"/>
            </a:schemeClr>
          </a:solidFill>
        </p:spPr>
        <p:txBody>
          <a:bodyPr wrap="square" rtlCol="0">
            <a:spAutoFit/>
          </a:bodyPr>
          <a:lstStyle/>
          <a:p>
            <a:r>
              <a:rPr kumimoji="1" lang="ja-JP" altLang="en-US" b="1" dirty="0">
                <a:latin typeface="メイリオ" panose="020B0604030504040204" pitchFamily="50" charset="-128"/>
                <a:ea typeface="メイリオ" panose="020B0604030504040204" pitchFamily="50" charset="-128"/>
              </a:rPr>
              <a:t>第６期西東京市障害福祉計画・第２期障害児福祉計画　</a:t>
            </a:r>
            <a:r>
              <a:rPr kumimoji="1" lang="en-US" altLang="ja-JP" b="1" dirty="0">
                <a:latin typeface="メイリオ" panose="020B0604030504040204" pitchFamily="50" charset="-128"/>
                <a:ea typeface="メイリオ" panose="020B0604030504040204" pitchFamily="50" charset="-128"/>
              </a:rPr>
              <a:t>【</a:t>
            </a:r>
            <a:r>
              <a:rPr kumimoji="1" lang="ja-JP" altLang="en-US" b="1" dirty="0">
                <a:latin typeface="メイリオ" panose="020B0604030504040204" pitchFamily="50" charset="-128"/>
                <a:ea typeface="メイリオ" panose="020B0604030504040204" pitchFamily="50" charset="-128"/>
              </a:rPr>
              <a:t>国の基本指針の概要</a:t>
            </a:r>
            <a:r>
              <a:rPr kumimoji="1" lang="en-US" altLang="ja-JP" b="1" dirty="0">
                <a:latin typeface="メイリオ" panose="020B0604030504040204" pitchFamily="50" charset="-128"/>
                <a:ea typeface="メイリオ" panose="020B0604030504040204" pitchFamily="50" charset="-128"/>
              </a:rPr>
              <a:t>】</a:t>
            </a:r>
            <a:endParaRPr kumimoji="1" lang="ja-JP" altLang="en-US" b="1" dirty="0">
              <a:latin typeface="メイリオ" panose="020B0604030504040204" pitchFamily="50" charset="-128"/>
              <a:ea typeface="メイリオ" panose="020B0604030504040204" pitchFamily="50" charset="-128"/>
            </a:endParaRPr>
          </a:p>
        </p:txBody>
      </p:sp>
      <p:sp>
        <p:nvSpPr>
          <p:cNvPr id="58" name="テキスト ボックス 57">
            <a:extLst>
              <a:ext uri="{FF2B5EF4-FFF2-40B4-BE49-F238E27FC236}">
                <a16:creationId xmlns:a16="http://schemas.microsoft.com/office/drawing/2014/main" id="{6FAB09BB-75DB-4900-AB40-E141B5338AC5}"/>
              </a:ext>
            </a:extLst>
          </p:cNvPr>
          <p:cNvSpPr txBox="1"/>
          <p:nvPr/>
        </p:nvSpPr>
        <p:spPr>
          <a:xfrm>
            <a:off x="0" y="438990"/>
            <a:ext cx="11241024" cy="369332"/>
          </a:xfrm>
          <a:prstGeom prst="rect">
            <a:avLst/>
          </a:prstGeom>
          <a:solidFill>
            <a:schemeClr val="accent6">
              <a:lumMod val="75000"/>
            </a:schemeClr>
          </a:solidFill>
        </p:spPr>
        <p:txBody>
          <a:bodyPr wrap="square" rtlCol="0">
            <a:spAutoFit/>
          </a:bodyPr>
          <a:lstStyle/>
          <a:p>
            <a:r>
              <a:rPr kumimoji="1" lang="ja-JP" altLang="en-US" dirty="0">
                <a:solidFill>
                  <a:schemeClr val="bg1"/>
                </a:solidFill>
                <a:latin typeface="メイリオ" panose="020B0604030504040204" pitchFamily="50" charset="-128"/>
                <a:ea typeface="メイリオ" panose="020B0604030504040204" pitchFamily="50" charset="-128"/>
              </a:rPr>
              <a:t>（４）障害児支援の提供体制の確保に関する基本的考え方に係る事項の見直し</a:t>
            </a:r>
          </a:p>
        </p:txBody>
      </p:sp>
      <p:sp>
        <p:nvSpPr>
          <p:cNvPr id="60" name="テキスト ボックス 59">
            <a:extLst>
              <a:ext uri="{FF2B5EF4-FFF2-40B4-BE49-F238E27FC236}">
                <a16:creationId xmlns:a16="http://schemas.microsoft.com/office/drawing/2014/main" id="{CC1535B6-07C5-4544-A636-95D0FD9DBA4E}"/>
              </a:ext>
            </a:extLst>
          </p:cNvPr>
          <p:cNvSpPr txBox="1"/>
          <p:nvPr/>
        </p:nvSpPr>
        <p:spPr>
          <a:xfrm>
            <a:off x="170688" y="877980"/>
            <a:ext cx="12508992" cy="6001643"/>
          </a:xfrm>
          <a:prstGeom prst="rect">
            <a:avLst/>
          </a:prstGeom>
          <a:noFill/>
          <a:ln>
            <a:solidFill>
              <a:schemeClr val="accent6">
                <a:lumMod val="50000"/>
              </a:schemeClr>
            </a:solidFill>
          </a:ln>
        </p:spPr>
        <p:txBody>
          <a:bodyPr wrap="square" rtlCol="0" anchor="t">
            <a:spAutoFit/>
          </a:bodyPr>
          <a:lstStyle/>
          <a:p>
            <a:pPr marL="622300" indent="-622300">
              <a:spcBef>
                <a:spcPts val="1200"/>
              </a:spcBef>
            </a:pPr>
            <a:r>
              <a:rPr kumimoji="1" lang="ja-JP" altLang="en-US" sz="1600"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①　児童発達支援センターの機能強化</a:t>
            </a:r>
            <a:endParaRPr kumimoji="1" lang="en-US" altLang="ja-JP" sz="1600" b="1"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児童発達支援センターについて、地域支援機能を強化し地域社会への参加やインクルージョンの推進を図る。</a:t>
            </a:r>
            <a:endParaRPr kumimoji="1" lang="en-US" altLang="ja-JP" sz="1600" dirty="0">
              <a:latin typeface="メイリオ" panose="020B0604030504040204" pitchFamily="50" charset="-128"/>
              <a:ea typeface="メイリオ" panose="020B0604030504040204" pitchFamily="50" charset="-128"/>
            </a:endParaRPr>
          </a:p>
          <a:p>
            <a:pPr marL="622300" indent="-622300"/>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b="1" dirty="0">
                <a:latin typeface="メイリオ" panose="020B0604030504040204" pitchFamily="50" charset="-128"/>
                <a:ea typeface="メイリオ" panose="020B0604030504040204" pitchFamily="50" charset="-128"/>
              </a:rPr>
              <a:t>　②　障害児入所施設におけるケアの質の向上</a:t>
            </a:r>
            <a:endParaRPr kumimoji="1" lang="en-US" altLang="ja-JP" sz="1600" b="1"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小規模化によるケアの充実や、地域との連携に関する必要性を明記する。</a:t>
            </a:r>
            <a:endParaRPr kumimoji="1" lang="en-US" altLang="ja-JP" sz="1600" dirty="0">
              <a:latin typeface="メイリオ" panose="020B0604030504040204" pitchFamily="50" charset="-128"/>
              <a:ea typeface="メイリオ" panose="020B0604030504040204" pitchFamily="50" charset="-128"/>
            </a:endParaRPr>
          </a:p>
          <a:p>
            <a:pPr marL="622300" indent="-622300"/>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③　入所児童の退所後の地域生活に関する協議の場</a:t>
            </a:r>
            <a:endParaRPr kumimoji="1" lang="en-US" altLang="ja-JP" sz="1600" b="1"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入所児童の</a:t>
            </a:r>
            <a:r>
              <a:rPr kumimoji="1" lang="en-US" altLang="ja-JP" sz="1600" dirty="0">
                <a:latin typeface="メイリオ" panose="020B0604030504040204" pitchFamily="50" charset="-128"/>
                <a:ea typeface="メイリオ" panose="020B0604030504040204" pitchFamily="50" charset="-128"/>
              </a:rPr>
              <a:t>18</a:t>
            </a:r>
            <a:r>
              <a:rPr kumimoji="1" lang="ja-JP" altLang="en-US" sz="1600" dirty="0">
                <a:latin typeface="メイリオ" panose="020B0604030504040204" pitchFamily="50" charset="-128"/>
                <a:ea typeface="メイリオ" panose="020B0604030504040204" pitchFamily="50" charset="-128"/>
              </a:rPr>
              <a:t>歳以降の支援について、必要な協議を行うための体制整備の必要性を明記する。</a:t>
            </a:r>
            <a:endParaRPr kumimoji="1" lang="en-US" altLang="ja-JP" sz="1600" dirty="0">
              <a:latin typeface="メイリオ" panose="020B0604030504040204" pitchFamily="50" charset="-128"/>
              <a:ea typeface="メイリオ" panose="020B0604030504040204" pitchFamily="50" charset="-128"/>
            </a:endParaRPr>
          </a:p>
          <a:p>
            <a:pPr marL="622300" indent="-622300"/>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④　多様な障害児通所支援の実施</a:t>
            </a:r>
            <a:endParaRPr kumimoji="1" lang="en-US" altLang="ja-JP" sz="1600" b="1"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障害児通所支援について、学校の空き教室の活用等の実施体制を検討することを明記する。</a:t>
            </a:r>
            <a:endParaRPr kumimoji="1" lang="en-US" altLang="ja-JP" sz="1600" dirty="0">
              <a:latin typeface="メイリオ" panose="020B0604030504040204" pitchFamily="50" charset="-128"/>
              <a:ea typeface="メイリオ" panose="020B0604030504040204" pitchFamily="50" charset="-128"/>
            </a:endParaRPr>
          </a:p>
          <a:p>
            <a:pPr marL="622300" indent="-622300"/>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b="1" dirty="0">
                <a:latin typeface="メイリオ" panose="020B0604030504040204" pitchFamily="50" charset="-128"/>
                <a:ea typeface="メイリオ" panose="020B0604030504040204" pitchFamily="50" charset="-128"/>
              </a:rPr>
              <a:t>　⑤　難聴児支援の充実</a:t>
            </a:r>
            <a:endParaRPr kumimoji="1" lang="en-US" altLang="ja-JP" sz="1600" b="1"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児童発達支援センターや特別支援学校等を活用した、支援のための中核的機能を有する体制確保の必要性を明快する。</a:t>
            </a:r>
            <a:endParaRPr kumimoji="1" lang="en-US" altLang="ja-JP" sz="1600" dirty="0">
              <a:latin typeface="メイリオ" panose="020B0604030504040204" pitchFamily="50" charset="-128"/>
              <a:ea typeface="メイリオ" panose="020B0604030504040204" pitchFamily="50" charset="-128"/>
            </a:endParaRPr>
          </a:p>
          <a:p>
            <a:pPr marL="622300" indent="-622300"/>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b="1" dirty="0">
                <a:latin typeface="メイリオ" panose="020B0604030504040204" pitchFamily="50" charset="-128"/>
                <a:ea typeface="メイリオ" panose="020B0604030504040204" pitchFamily="50" charset="-128"/>
              </a:rPr>
              <a:t>　⑥　重心児ケアの実態把握</a:t>
            </a:r>
            <a:endParaRPr kumimoji="1" lang="en-US" altLang="ja-JP" sz="1600" b="1"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重心児や医ケア児の支援について、人数やニーズ等の実態把握や、管内の支援体制の現状把握の必要性を明記する。</a:t>
            </a:r>
            <a:endParaRPr kumimoji="1" lang="en-US" altLang="ja-JP" sz="1600" dirty="0">
              <a:latin typeface="メイリオ" panose="020B0604030504040204" pitchFamily="50" charset="-128"/>
              <a:ea typeface="メイリオ" panose="020B0604030504040204" pitchFamily="50" charset="-128"/>
            </a:endParaRPr>
          </a:p>
          <a:p>
            <a:pPr marL="622300" indent="-622300"/>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⑦　重心児・医ケア児のショートステイの質の向上</a:t>
            </a:r>
            <a:endParaRPr kumimoji="1" lang="en-US" altLang="ja-JP" sz="1600" b="1"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重心児や医ケア児が利用するショートステイについて、家庭的環境を踏まえた支援が必要であることや、ニーズの多様化を踏まえた協議会等を活用した役割分担の必要性を明記する。</a:t>
            </a:r>
            <a:endParaRPr kumimoji="1" lang="en-US" altLang="ja-JP" sz="1600" dirty="0">
              <a:latin typeface="メイリオ" panose="020B0604030504040204" pitchFamily="50" charset="-128"/>
              <a:ea typeface="メイリオ" panose="020B0604030504040204" pitchFamily="50" charset="-128"/>
            </a:endParaRPr>
          </a:p>
          <a:p>
            <a:pPr marL="622300" indent="-622300"/>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⑧　医ケア児支援に係るコーディネーターの役割</a:t>
            </a:r>
            <a:endParaRPr kumimoji="1" lang="en-US" altLang="ja-JP" sz="1600" b="1"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医ケア児支援に係るコーディネーターに必要な具体的役割を明記する。</a:t>
            </a:r>
            <a:endParaRPr kumimoji="1" lang="en-US" altLang="ja-JP" sz="1600"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9E784E99-CF86-4696-AB3C-DAFDB7172606}"/>
              </a:ext>
            </a:extLst>
          </p:cNvPr>
          <p:cNvSpPr>
            <a:spLocks noGrp="1"/>
          </p:cNvSpPr>
          <p:nvPr>
            <p:ph type="sldNum" sz="quarter" idx="12"/>
          </p:nvPr>
        </p:nvSpPr>
        <p:spPr>
          <a:xfrm>
            <a:off x="9799320" y="8956174"/>
            <a:ext cx="2880360" cy="511175"/>
          </a:xfrm>
        </p:spPr>
        <p:txBody>
          <a:bodyPr/>
          <a:lstStyle/>
          <a:p>
            <a:fld id="{1DE0D774-6448-4836-BB6F-2EBED3C0A7A6}" type="slidenum">
              <a:rPr kumimoji="1" lang="ja-JP" altLang="en-US" smtClean="0"/>
              <a:t>2</a:t>
            </a:fld>
            <a:endParaRPr kumimoji="1" lang="ja-JP" altLang="en-US" dirty="0"/>
          </a:p>
        </p:txBody>
      </p:sp>
      <p:sp>
        <p:nvSpPr>
          <p:cNvPr id="3" name="テキスト ボックス 2">
            <a:extLst>
              <a:ext uri="{FF2B5EF4-FFF2-40B4-BE49-F238E27FC236}">
                <a16:creationId xmlns:a16="http://schemas.microsoft.com/office/drawing/2014/main" id="{A2689CC4-53DE-4230-8611-B7E662216168}"/>
              </a:ext>
            </a:extLst>
          </p:cNvPr>
          <p:cNvSpPr txBox="1"/>
          <p:nvPr/>
        </p:nvSpPr>
        <p:spPr>
          <a:xfrm>
            <a:off x="11582400" y="41046"/>
            <a:ext cx="1109472" cy="276999"/>
          </a:xfrm>
          <a:prstGeom prst="rect">
            <a:avLst/>
          </a:prstGeom>
          <a:solidFill>
            <a:schemeClr val="bg1"/>
          </a:solidFill>
        </p:spPr>
        <p:txBody>
          <a:bodyPr wrap="square" rtlCol="0">
            <a:spAutoFit/>
          </a:bodyPr>
          <a:lstStyle/>
          <a:p>
            <a:pPr algn="ctr"/>
            <a:r>
              <a:rPr kumimoji="1" lang="ja-JP" altLang="en-US" sz="1200" dirty="0">
                <a:latin typeface="メイリオ" panose="020B0604030504040204" pitchFamily="50" charset="-128"/>
                <a:ea typeface="メイリオ" panose="020B0604030504040204" pitchFamily="50" charset="-128"/>
              </a:rPr>
              <a:t>参考資料２</a:t>
            </a:r>
          </a:p>
        </p:txBody>
      </p:sp>
    </p:spTree>
    <p:extLst>
      <p:ext uri="{BB962C8B-B14F-4D97-AF65-F5344CB8AC3E}">
        <p14:creationId xmlns:p14="http://schemas.microsoft.com/office/powerpoint/2010/main" val="4229006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5C5B10A-70EE-44B1-9E24-7FB64D64269E}"/>
              </a:ext>
            </a:extLst>
          </p:cNvPr>
          <p:cNvSpPr txBox="1"/>
          <p:nvPr/>
        </p:nvSpPr>
        <p:spPr>
          <a:xfrm>
            <a:off x="0" y="0"/>
            <a:ext cx="12801600" cy="369332"/>
          </a:xfrm>
          <a:prstGeom prst="rect">
            <a:avLst/>
          </a:prstGeom>
          <a:solidFill>
            <a:schemeClr val="accent6">
              <a:lumMod val="40000"/>
              <a:lumOff val="60000"/>
            </a:schemeClr>
          </a:solidFill>
        </p:spPr>
        <p:txBody>
          <a:bodyPr wrap="square" rtlCol="0">
            <a:spAutoFit/>
          </a:bodyPr>
          <a:lstStyle/>
          <a:p>
            <a:r>
              <a:rPr kumimoji="1" lang="ja-JP" altLang="en-US" b="1" dirty="0">
                <a:latin typeface="メイリオ" panose="020B0604030504040204" pitchFamily="50" charset="-128"/>
                <a:ea typeface="メイリオ" panose="020B0604030504040204" pitchFamily="50" charset="-128"/>
              </a:rPr>
              <a:t>第６期西東京市障害福祉計画・第２期障害児福祉計画　</a:t>
            </a:r>
            <a:r>
              <a:rPr kumimoji="1" lang="en-US" altLang="ja-JP" b="1" dirty="0">
                <a:latin typeface="メイリオ" panose="020B0604030504040204" pitchFamily="50" charset="-128"/>
                <a:ea typeface="メイリオ" panose="020B0604030504040204" pitchFamily="50" charset="-128"/>
              </a:rPr>
              <a:t>【</a:t>
            </a:r>
            <a:r>
              <a:rPr kumimoji="1" lang="ja-JP" altLang="en-US" b="1" dirty="0">
                <a:latin typeface="メイリオ" panose="020B0604030504040204" pitchFamily="50" charset="-128"/>
                <a:ea typeface="メイリオ" panose="020B0604030504040204" pitchFamily="50" charset="-128"/>
              </a:rPr>
              <a:t>国の基本指針の概要</a:t>
            </a:r>
            <a:r>
              <a:rPr kumimoji="1" lang="en-US" altLang="ja-JP" b="1" dirty="0">
                <a:latin typeface="メイリオ" panose="020B0604030504040204" pitchFamily="50" charset="-128"/>
                <a:ea typeface="メイリオ" panose="020B0604030504040204" pitchFamily="50" charset="-128"/>
              </a:rPr>
              <a:t>】</a:t>
            </a:r>
            <a:endParaRPr kumimoji="1" lang="ja-JP" altLang="en-US" b="1" dirty="0">
              <a:latin typeface="メイリオ" panose="020B0604030504040204" pitchFamily="50" charset="-128"/>
              <a:ea typeface="メイリオ" panose="020B0604030504040204" pitchFamily="50" charset="-128"/>
            </a:endParaRPr>
          </a:p>
        </p:txBody>
      </p:sp>
      <p:sp>
        <p:nvSpPr>
          <p:cNvPr id="58" name="テキスト ボックス 57">
            <a:extLst>
              <a:ext uri="{FF2B5EF4-FFF2-40B4-BE49-F238E27FC236}">
                <a16:creationId xmlns:a16="http://schemas.microsoft.com/office/drawing/2014/main" id="{6FAB09BB-75DB-4900-AB40-E141B5338AC5}"/>
              </a:ext>
            </a:extLst>
          </p:cNvPr>
          <p:cNvSpPr txBox="1"/>
          <p:nvPr/>
        </p:nvSpPr>
        <p:spPr>
          <a:xfrm>
            <a:off x="0" y="438990"/>
            <a:ext cx="11241024" cy="369332"/>
          </a:xfrm>
          <a:prstGeom prst="rect">
            <a:avLst/>
          </a:prstGeom>
          <a:solidFill>
            <a:schemeClr val="accent6">
              <a:lumMod val="75000"/>
            </a:schemeClr>
          </a:solidFill>
        </p:spPr>
        <p:txBody>
          <a:bodyPr wrap="square" rtlCol="0">
            <a:spAutoFit/>
          </a:bodyPr>
          <a:lstStyle/>
          <a:p>
            <a:r>
              <a:rPr kumimoji="1" lang="ja-JP" altLang="en-US" dirty="0">
                <a:solidFill>
                  <a:schemeClr val="bg1"/>
                </a:solidFill>
                <a:latin typeface="メイリオ" panose="020B0604030504040204" pitchFamily="50" charset="-128"/>
                <a:ea typeface="メイリオ" panose="020B0604030504040204" pitchFamily="50" charset="-128"/>
              </a:rPr>
              <a:t>（５）障害福祉サービス等及び障害児通所支援等の提供体制の確保に係る目標の設定</a:t>
            </a:r>
          </a:p>
        </p:txBody>
      </p:sp>
      <p:sp>
        <p:nvSpPr>
          <p:cNvPr id="60" name="テキスト ボックス 59">
            <a:extLst>
              <a:ext uri="{FF2B5EF4-FFF2-40B4-BE49-F238E27FC236}">
                <a16:creationId xmlns:a16="http://schemas.microsoft.com/office/drawing/2014/main" id="{CC1535B6-07C5-4544-A636-95D0FD9DBA4E}"/>
              </a:ext>
            </a:extLst>
          </p:cNvPr>
          <p:cNvSpPr txBox="1"/>
          <p:nvPr/>
        </p:nvSpPr>
        <p:spPr>
          <a:xfrm>
            <a:off x="170688" y="877980"/>
            <a:ext cx="12508992" cy="8710077"/>
          </a:xfrm>
          <a:prstGeom prst="rect">
            <a:avLst/>
          </a:prstGeom>
          <a:noFill/>
          <a:ln>
            <a:solidFill>
              <a:schemeClr val="accent6">
                <a:lumMod val="50000"/>
              </a:schemeClr>
            </a:solidFill>
          </a:ln>
        </p:spPr>
        <p:txBody>
          <a:bodyPr wrap="square" rtlCol="0" anchor="t">
            <a:spAutoFit/>
          </a:bodyPr>
          <a:lstStyle/>
          <a:p>
            <a:pPr marL="622300" indent="-622300">
              <a:spcBef>
                <a:spcPts val="1200"/>
              </a:spcBef>
            </a:pPr>
            <a:r>
              <a:rPr kumimoji="1" lang="ja-JP" altLang="en-US" sz="1600"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①　福祉施設の入所者の地域生活への移行</a:t>
            </a:r>
            <a:endParaRPr kumimoji="1" lang="en-US" altLang="ja-JP" sz="1600" b="1"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・令和元年度の施設入所者の６％以上の地域生活への移行</a:t>
            </a:r>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・令和元年度の施設入所者数から</a:t>
            </a:r>
            <a:r>
              <a:rPr kumimoji="1" lang="en-US" altLang="ja-JP" sz="1600" dirty="0">
                <a:latin typeface="メイリオ" panose="020B0604030504040204" pitchFamily="50" charset="-128"/>
                <a:ea typeface="メイリオ" panose="020B0604030504040204" pitchFamily="50" charset="-128"/>
              </a:rPr>
              <a:t>1.6</a:t>
            </a:r>
            <a:r>
              <a:rPr kumimoji="1" lang="ja-JP" altLang="en-US" sz="1600" dirty="0">
                <a:latin typeface="メイリオ" panose="020B0604030504040204" pitchFamily="50" charset="-128"/>
                <a:ea typeface="メイリオ" panose="020B0604030504040204" pitchFamily="50" charset="-128"/>
              </a:rPr>
              <a:t>％以上の削減</a:t>
            </a:r>
            <a:endParaRPr kumimoji="1" lang="en-US" altLang="ja-JP" sz="1600" dirty="0">
              <a:latin typeface="メイリオ" panose="020B0604030504040204" pitchFamily="50" charset="-128"/>
              <a:ea typeface="メイリオ" panose="020B0604030504040204" pitchFamily="50" charset="-128"/>
            </a:endParaRPr>
          </a:p>
          <a:p>
            <a:pPr marL="622300" indent="-622300"/>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b="1" dirty="0">
                <a:latin typeface="メイリオ" panose="020B0604030504040204" pitchFamily="50" charset="-128"/>
                <a:ea typeface="メイリオ" panose="020B0604030504040204" pitchFamily="50" charset="-128"/>
              </a:rPr>
              <a:t>　②　精神障害にも対応した地域包括ケアシステムの構築</a:t>
            </a:r>
            <a:endParaRPr kumimoji="1" lang="en-US" altLang="ja-JP" sz="1600" b="1"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・入院後１年以内に退院した精神障害者の精神病床から退院後１年以内の地域生活日数（</a:t>
            </a:r>
            <a:r>
              <a:rPr kumimoji="1" lang="en-US" altLang="ja-JP" sz="1600" dirty="0">
                <a:latin typeface="メイリオ" panose="020B0604030504040204" pitchFamily="50" charset="-128"/>
                <a:ea typeface="メイリオ" panose="020B0604030504040204" pitchFamily="50" charset="-128"/>
              </a:rPr>
              <a:t>316</a:t>
            </a:r>
            <a:r>
              <a:rPr kumimoji="1" lang="ja-JP" altLang="en-US" sz="1600" dirty="0">
                <a:latin typeface="メイリオ" panose="020B0604030504040204" pitchFamily="50" charset="-128"/>
                <a:ea typeface="メイリオ" panose="020B0604030504040204" pitchFamily="50" charset="-128"/>
              </a:rPr>
              <a:t>日以上）</a:t>
            </a:r>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・精神病床における入院後３か月時点の退院率（</a:t>
            </a:r>
            <a:r>
              <a:rPr kumimoji="1" lang="en-US" altLang="ja-JP" sz="1600" dirty="0">
                <a:latin typeface="メイリオ" panose="020B0604030504040204" pitchFamily="50" charset="-128"/>
                <a:ea typeface="メイリオ" panose="020B0604030504040204" pitchFamily="50" charset="-128"/>
              </a:rPr>
              <a:t>69%</a:t>
            </a:r>
            <a:r>
              <a:rPr kumimoji="1" lang="ja-JP" altLang="en-US" sz="1600" dirty="0">
                <a:latin typeface="メイリオ" panose="020B0604030504040204" pitchFamily="50" charset="-128"/>
                <a:ea typeface="メイリオ" panose="020B0604030504040204" pitchFamily="50" charset="-128"/>
              </a:rPr>
              <a:t>以上）</a:t>
            </a:r>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・精神病床における入院後６か月時点の退院率（</a:t>
            </a:r>
            <a:r>
              <a:rPr kumimoji="1" lang="en-US" altLang="ja-JP" sz="1600" dirty="0">
                <a:latin typeface="メイリオ" panose="020B0604030504040204" pitchFamily="50" charset="-128"/>
                <a:ea typeface="メイリオ" panose="020B0604030504040204" pitchFamily="50" charset="-128"/>
              </a:rPr>
              <a:t>86%</a:t>
            </a:r>
            <a:r>
              <a:rPr kumimoji="1" lang="ja-JP" altLang="en-US" sz="1600" dirty="0">
                <a:latin typeface="メイリオ" panose="020B0604030504040204" pitchFamily="50" charset="-128"/>
                <a:ea typeface="メイリオ" panose="020B0604030504040204" pitchFamily="50" charset="-128"/>
              </a:rPr>
              <a:t>以上）</a:t>
            </a:r>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・精神病床における入院後９か月時点の退院率（</a:t>
            </a:r>
            <a:r>
              <a:rPr kumimoji="1" lang="en-US" altLang="ja-JP" sz="1600" dirty="0">
                <a:latin typeface="メイリオ" panose="020B0604030504040204" pitchFamily="50" charset="-128"/>
                <a:ea typeface="メイリオ" panose="020B0604030504040204" pitchFamily="50" charset="-128"/>
              </a:rPr>
              <a:t>92%</a:t>
            </a:r>
            <a:r>
              <a:rPr kumimoji="1" lang="ja-JP" altLang="en-US" sz="1600" dirty="0">
                <a:latin typeface="メイリオ" panose="020B0604030504040204" pitchFamily="50" charset="-128"/>
                <a:ea typeface="メイリオ" panose="020B0604030504040204" pitchFamily="50" charset="-128"/>
              </a:rPr>
              <a:t>以上）</a:t>
            </a:r>
            <a:endParaRPr kumimoji="1" lang="en-US" altLang="ja-JP" sz="1600" dirty="0">
              <a:latin typeface="メイリオ" panose="020B0604030504040204" pitchFamily="50" charset="-128"/>
              <a:ea typeface="メイリオ" panose="020B0604030504040204" pitchFamily="50" charset="-128"/>
            </a:endParaRPr>
          </a:p>
          <a:p>
            <a:pPr marL="622300" indent="-622300"/>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③　地域生活支援拠点等の整備</a:t>
            </a:r>
            <a:endParaRPr kumimoji="1" lang="en-US" altLang="ja-JP" sz="1600" b="1"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・地域生活支援拠点施設の整備（１箇所以上）</a:t>
            </a:r>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・年１回以上の運用状況の点検、検証</a:t>
            </a:r>
            <a:endParaRPr kumimoji="1" lang="en-US" altLang="ja-JP" sz="1600" dirty="0">
              <a:latin typeface="メイリオ" panose="020B0604030504040204" pitchFamily="50" charset="-128"/>
              <a:ea typeface="メイリオ" panose="020B0604030504040204" pitchFamily="50" charset="-128"/>
            </a:endParaRPr>
          </a:p>
          <a:p>
            <a:pPr marL="622300" indent="-622300"/>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④　福祉施設から一般就労への移行等</a:t>
            </a:r>
            <a:endParaRPr kumimoji="1" lang="en-US" altLang="ja-JP" sz="1600" b="1"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・令和</a:t>
            </a:r>
            <a:r>
              <a:rPr kumimoji="1" lang="en-US" altLang="ja-JP" sz="1600" dirty="0">
                <a:latin typeface="メイリオ" panose="020B0604030504040204" pitchFamily="50" charset="-128"/>
                <a:ea typeface="メイリオ" panose="020B0604030504040204" pitchFamily="50" charset="-128"/>
              </a:rPr>
              <a:t>5</a:t>
            </a:r>
            <a:r>
              <a:rPr kumimoji="1" lang="ja-JP" altLang="en-US" sz="1600" dirty="0">
                <a:latin typeface="メイリオ" panose="020B0604030504040204" pitchFamily="50" charset="-128"/>
                <a:ea typeface="メイリオ" panose="020B0604030504040204" pitchFamily="50" charset="-128"/>
              </a:rPr>
              <a:t>年度中に就労移行支援事業等を通じた一般就労への移行者数を令和元年度実績の</a:t>
            </a:r>
            <a:r>
              <a:rPr kumimoji="1" lang="en-US" altLang="ja-JP" sz="1600" dirty="0">
                <a:latin typeface="メイリオ" panose="020B0604030504040204" pitchFamily="50" charset="-128"/>
                <a:ea typeface="メイリオ" panose="020B0604030504040204" pitchFamily="50" charset="-128"/>
              </a:rPr>
              <a:t>1.27</a:t>
            </a:r>
            <a:r>
              <a:rPr kumimoji="1" lang="ja-JP" altLang="en-US" sz="1600" dirty="0">
                <a:latin typeface="メイリオ" panose="020B0604030504040204" pitchFamily="50" charset="-128"/>
                <a:ea typeface="メイリオ" panose="020B0604030504040204" pitchFamily="50" charset="-128"/>
              </a:rPr>
              <a:t>倍とする</a:t>
            </a:r>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・令和</a:t>
            </a:r>
            <a:r>
              <a:rPr kumimoji="1" lang="en-US" altLang="ja-JP" sz="1600" dirty="0">
                <a:latin typeface="メイリオ" panose="020B0604030504040204" pitchFamily="50" charset="-128"/>
                <a:ea typeface="メイリオ" panose="020B0604030504040204" pitchFamily="50" charset="-128"/>
              </a:rPr>
              <a:t>5</a:t>
            </a:r>
            <a:r>
              <a:rPr kumimoji="1" lang="ja-JP" altLang="en-US" sz="1600" dirty="0">
                <a:latin typeface="メイリオ" panose="020B0604030504040204" pitchFamily="50" charset="-128"/>
                <a:ea typeface="メイリオ" panose="020B0604030504040204" pitchFamily="50" charset="-128"/>
              </a:rPr>
              <a:t>年度中に就労移行支援事業を通じた一般就労への移行者数を令和元年度実績の</a:t>
            </a:r>
            <a:r>
              <a:rPr kumimoji="1" lang="en-US" altLang="ja-JP" sz="1600" dirty="0">
                <a:latin typeface="メイリオ" panose="020B0604030504040204" pitchFamily="50" charset="-128"/>
                <a:ea typeface="メイリオ" panose="020B0604030504040204" pitchFamily="50" charset="-128"/>
              </a:rPr>
              <a:t>1.30</a:t>
            </a:r>
            <a:r>
              <a:rPr kumimoji="1" lang="ja-JP" altLang="en-US" sz="1600" dirty="0">
                <a:latin typeface="メイリオ" panose="020B0604030504040204" pitchFamily="50" charset="-128"/>
                <a:ea typeface="メイリオ" panose="020B0604030504040204" pitchFamily="50" charset="-128"/>
              </a:rPr>
              <a:t>倍とする</a:t>
            </a:r>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・令和</a:t>
            </a:r>
            <a:r>
              <a:rPr kumimoji="1" lang="en-US" altLang="ja-JP" sz="1600" dirty="0">
                <a:latin typeface="メイリオ" panose="020B0604030504040204" pitchFamily="50" charset="-128"/>
                <a:ea typeface="メイリオ" panose="020B0604030504040204" pitchFamily="50" charset="-128"/>
              </a:rPr>
              <a:t>5</a:t>
            </a:r>
            <a:r>
              <a:rPr kumimoji="1" lang="ja-JP" altLang="en-US" sz="1600" dirty="0">
                <a:latin typeface="メイリオ" panose="020B0604030504040204" pitchFamily="50" charset="-128"/>
                <a:ea typeface="メイリオ" panose="020B0604030504040204" pitchFamily="50" charset="-128"/>
              </a:rPr>
              <a:t>年度中に就労継続支援</a:t>
            </a:r>
            <a:r>
              <a:rPr kumimoji="1" lang="en-US" altLang="ja-JP" sz="1600" dirty="0">
                <a:latin typeface="メイリオ" panose="020B0604030504040204" pitchFamily="50" charset="-128"/>
                <a:ea typeface="メイリオ" panose="020B0604030504040204" pitchFamily="50" charset="-128"/>
              </a:rPr>
              <a:t>A</a:t>
            </a:r>
            <a:r>
              <a:rPr kumimoji="1" lang="ja-JP" altLang="en-US" sz="1600" dirty="0">
                <a:latin typeface="メイリオ" panose="020B0604030504040204" pitchFamily="50" charset="-128"/>
                <a:ea typeface="メイリオ" panose="020B0604030504040204" pitchFamily="50" charset="-128"/>
              </a:rPr>
              <a:t>型事業を通じた一般就労への移行者数を令和元年度実績の</a:t>
            </a:r>
            <a:r>
              <a:rPr kumimoji="1" lang="en-US" altLang="ja-JP" sz="1600" dirty="0">
                <a:latin typeface="メイリオ" panose="020B0604030504040204" pitchFamily="50" charset="-128"/>
                <a:ea typeface="メイリオ" panose="020B0604030504040204" pitchFamily="50" charset="-128"/>
              </a:rPr>
              <a:t>1.26</a:t>
            </a:r>
            <a:r>
              <a:rPr kumimoji="1" lang="ja-JP" altLang="en-US" sz="1600" dirty="0">
                <a:latin typeface="メイリオ" panose="020B0604030504040204" pitchFamily="50" charset="-128"/>
                <a:ea typeface="メイリオ" panose="020B0604030504040204" pitchFamily="50" charset="-128"/>
              </a:rPr>
              <a:t>倍とする</a:t>
            </a:r>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・令和</a:t>
            </a:r>
            <a:r>
              <a:rPr kumimoji="1" lang="en-US" altLang="ja-JP" sz="1600" dirty="0">
                <a:latin typeface="メイリオ" panose="020B0604030504040204" pitchFamily="50" charset="-128"/>
                <a:ea typeface="メイリオ" panose="020B0604030504040204" pitchFamily="50" charset="-128"/>
              </a:rPr>
              <a:t>5</a:t>
            </a:r>
            <a:r>
              <a:rPr kumimoji="1" lang="ja-JP" altLang="en-US" sz="1600" dirty="0">
                <a:latin typeface="メイリオ" panose="020B0604030504040204" pitchFamily="50" charset="-128"/>
                <a:ea typeface="メイリオ" panose="020B0604030504040204" pitchFamily="50" charset="-128"/>
              </a:rPr>
              <a:t>年度中に就労継続支援</a:t>
            </a:r>
            <a:r>
              <a:rPr kumimoji="1" lang="en-US" altLang="ja-JP" sz="1600" dirty="0">
                <a:latin typeface="メイリオ" panose="020B0604030504040204" pitchFamily="50" charset="-128"/>
                <a:ea typeface="メイリオ" panose="020B0604030504040204" pitchFamily="50" charset="-128"/>
              </a:rPr>
              <a:t>B</a:t>
            </a:r>
            <a:r>
              <a:rPr kumimoji="1" lang="ja-JP" altLang="en-US" sz="1600" dirty="0">
                <a:latin typeface="メイリオ" panose="020B0604030504040204" pitchFamily="50" charset="-128"/>
                <a:ea typeface="メイリオ" panose="020B0604030504040204" pitchFamily="50" charset="-128"/>
              </a:rPr>
              <a:t>型事業を通じた一般就労への移行者数を令和元年度実績の</a:t>
            </a:r>
            <a:r>
              <a:rPr kumimoji="1" lang="en-US" altLang="ja-JP" sz="1600" dirty="0">
                <a:latin typeface="メイリオ" panose="020B0604030504040204" pitchFamily="50" charset="-128"/>
                <a:ea typeface="メイリオ" panose="020B0604030504040204" pitchFamily="50" charset="-128"/>
              </a:rPr>
              <a:t>1.23</a:t>
            </a:r>
            <a:r>
              <a:rPr kumimoji="1" lang="ja-JP" altLang="en-US" sz="1600" dirty="0">
                <a:latin typeface="メイリオ" panose="020B0604030504040204" pitchFamily="50" charset="-128"/>
                <a:ea typeface="メイリオ" panose="020B0604030504040204" pitchFamily="50" charset="-128"/>
              </a:rPr>
              <a:t>倍とする</a:t>
            </a:r>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・令和５年度における就労移行支援事業等を通じた一般就労への移行者の内、７割が就労定着支援事業を利用する</a:t>
            </a:r>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・就労定着支援事業所の内、就労定着率が８割以上の事業所を全体の７割以上とする</a:t>
            </a:r>
            <a:endParaRPr kumimoji="1" lang="en-US" altLang="ja-JP" sz="1600" dirty="0">
              <a:latin typeface="メイリオ" panose="020B0604030504040204" pitchFamily="50" charset="-128"/>
              <a:ea typeface="メイリオ" panose="020B0604030504040204" pitchFamily="50" charset="-128"/>
            </a:endParaRPr>
          </a:p>
          <a:p>
            <a:pPr marL="622300" indent="-622300"/>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b="1" dirty="0">
                <a:latin typeface="メイリオ" panose="020B0604030504040204" pitchFamily="50" charset="-128"/>
                <a:ea typeface="メイリオ" panose="020B0604030504040204" pitchFamily="50" charset="-128"/>
              </a:rPr>
              <a:t>　⑤　障害児支援の提供体制の整備等</a:t>
            </a:r>
            <a:endParaRPr kumimoji="1" lang="en-US" altLang="ja-JP" sz="1600" b="1"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・令和５年度末までに児童発達支援センターを各市町村または各圏域に１箇所以上設置する</a:t>
            </a:r>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・令和５年度末までに児童発達支援センター等において、保育所等訪問支援を実施できる体制を整備すること</a:t>
            </a:r>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・令和５年度末までに重心児を支援する、児童発達支援事業所および放デイを１箇所以上整備する</a:t>
            </a:r>
            <a:endParaRPr kumimoji="1" lang="en-US" altLang="ja-JP" sz="1600" dirty="0">
              <a:latin typeface="メイリオ" panose="020B0604030504040204" pitchFamily="50" charset="-128"/>
              <a:ea typeface="メイリオ" panose="020B0604030504040204" pitchFamily="50" charset="-128"/>
            </a:endParaRPr>
          </a:p>
          <a:p>
            <a:pPr marL="804863" indent="-804863"/>
            <a:r>
              <a:rPr kumimoji="1" lang="ja-JP" altLang="en-US" sz="1600" dirty="0">
                <a:latin typeface="メイリオ" panose="020B0604030504040204" pitchFamily="50" charset="-128"/>
                <a:ea typeface="メイリオ" panose="020B0604030504040204" pitchFamily="50" charset="-128"/>
              </a:rPr>
              <a:t>　　　・令和</a:t>
            </a:r>
            <a:r>
              <a:rPr kumimoji="1" lang="en-US" altLang="ja-JP" sz="1600" dirty="0">
                <a:latin typeface="メイリオ" panose="020B0604030504040204" pitchFamily="50" charset="-128"/>
                <a:ea typeface="メイリオ" panose="020B0604030504040204" pitchFamily="50" charset="-128"/>
              </a:rPr>
              <a:t>5</a:t>
            </a:r>
            <a:r>
              <a:rPr kumimoji="1" lang="ja-JP" altLang="en-US" sz="1600" dirty="0">
                <a:latin typeface="メイリオ" panose="020B0604030504040204" pitchFamily="50" charset="-128"/>
                <a:ea typeface="メイリオ" panose="020B0604030504040204" pitchFamily="50" charset="-128"/>
              </a:rPr>
              <a:t>年度末までに、医療的ケア児の支援のための関係機関の協議の場を設けるとともに、医療的ケア児等に関するコーディネーターを配置する</a:t>
            </a:r>
            <a:endParaRPr kumimoji="1" lang="en-US" altLang="ja-JP" sz="1600" dirty="0">
              <a:latin typeface="メイリオ" panose="020B0604030504040204" pitchFamily="50" charset="-128"/>
              <a:ea typeface="メイリオ" panose="020B0604030504040204" pitchFamily="50" charset="-128"/>
            </a:endParaRPr>
          </a:p>
          <a:p>
            <a:pPr marL="622300" indent="-622300"/>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b="1" dirty="0">
                <a:latin typeface="メイリオ" panose="020B0604030504040204" pitchFamily="50" charset="-128"/>
                <a:ea typeface="メイリオ" panose="020B0604030504040204" pitchFamily="50" charset="-128"/>
              </a:rPr>
              <a:t>　⑥　相談支援体制の充実・強化など</a:t>
            </a:r>
            <a:endParaRPr kumimoji="1" lang="en-US" altLang="ja-JP" sz="1600" b="1" dirty="0">
              <a:latin typeface="メイリオ" panose="020B0604030504040204" pitchFamily="50" charset="-128"/>
              <a:ea typeface="メイリオ" panose="020B0604030504040204" pitchFamily="50" charset="-128"/>
            </a:endParaRPr>
          </a:p>
          <a:p>
            <a:pPr marL="804863" indent="-804863"/>
            <a:r>
              <a:rPr kumimoji="1" lang="ja-JP" altLang="en-US" sz="1600" dirty="0">
                <a:latin typeface="メイリオ" panose="020B0604030504040204" pitchFamily="50" charset="-128"/>
                <a:ea typeface="メイリオ" panose="020B0604030504040204" pitchFamily="50" charset="-128"/>
              </a:rPr>
              <a:t>　　　・令和５年度末までに各市町村または各圏域において総合的・専門的な相談支援の実施及び地域の相談支援体制の強化を実施する体制を確保する</a:t>
            </a:r>
            <a:endParaRPr kumimoji="1" lang="en-US" altLang="ja-JP" sz="1600" dirty="0">
              <a:latin typeface="メイリオ" panose="020B0604030504040204" pitchFamily="50" charset="-128"/>
              <a:ea typeface="メイリオ" panose="020B0604030504040204" pitchFamily="50" charset="-128"/>
            </a:endParaRPr>
          </a:p>
          <a:p>
            <a:pPr marL="622300" indent="-622300"/>
            <a:endParaRPr kumimoji="1" lang="en-US" altLang="ja-JP" sz="1600"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a:t>
            </a:r>
            <a:r>
              <a:rPr kumimoji="1" lang="ja-JP" altLang="en-US" sz="1600" b="1" dirty="0">
                <a:latin typeface="メイリオ" panose="020B0604030504040204" pitchFamily="50" charset="-128"/>
                <a:ea typeface="メイリオ" panose="020B0604030504040204" pitchFamily="50" charset="-128"/>
              </a:rPr>
              <a:t>⑦　障害福祉サービス等の質を向上させるための取組に係る体制の構築</a:t>
            </a:r>
            <a:endParaRPr kumimoji="1" lang="en-US" altLang="ja-JP" sz="1600" b="1" dirty="0">
              <a:latin typeface="メイリオ" panose="020B0604030504040204" pitchFamily="50" charset="-128"/>
              <a:ea typeface="メイリオ" panose="020B0604030504040204" pitchFamily="50" charset="-128"/>
            </a:endParaRPr>
          </a:p>
          <a:p>
            <a:pPr marL="622300" indent="-622300"/>
            <a:r>
              <a:rPr kumimoji="1" lang="ja-JP" altLang="en-US" sz="1600" dirty="0">
                <a:latin typeface="メイリオ" panose="020B0604030504040204" pitchFamily="50" charset="-128"/>
                <a:ea typeface="メイリオ" panose="020B0604030504040204" pitchFamily="50" charset="-128"/>
              </a:rPr>
              <a:t>　　　・令和５年度末までに都道府県および市町村において、障害福祉サービスの質の向上を図るための取組を実施進体制を構築する</a:t>
            </a:r>
            <a:endParaRPr kumimoji="1" lang="en-US" altLang="ja-JP" sz="1600"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9E784E99-CF86-4696-AB3C-DAFDB7172606}"/>
              </a:ext>
            </a:extLst>
          </p:cNvPr>
          <p:cNvSpPr>
            <a:spLocks noGrp="1"/>
          </p:cNvSpPr>
          <p:nvPr>
            <p:ph type="sldNum" sz="quarter" idx="12"/>
          </p:nvPr>
        </p:nvSpPr>
        <p:spPr>
          <a:xfrm>
            <a:off x="9799320" y="8956174"/>
            <a:ext cx="2880360" cy="511175"/>
          </a:xfrm>
        </p:spPr>
        <p:txBody>
          <a:bodyPr/>
          <a:lstStyle/>
          <a:p>
            <a:fld id="{1DE0D774-6448-4836-BB6F-2EBED3C0A7A6}" type="slidenum">
              <a:rPr kumimoji="1" lang="ja-JP" altLang="en-US" smtClean="0"/>
              <a:t>3</a:t>
            </a:fld>
            <a:endParaRPr kumimoji="1" lang="ja-JP" altLang="en-US" dirty="0"/>
          </a:p>
        </p:txBody>
      </p:sp>
      <p:sp>
        <p:nvSpPr>
          <p:cNvPr id="7" name="テキスト ボックス 6">
            <a:extLst>
              <a:ext uri="{FF2B5EF4-FFF2-40B4-BE49-F238E27FC236}">
                <a16:creationId xmlns:a16="http://schemas.microsoft.com/office/drawing/2014/main" id="{661B4122-DD43-4AFD-B3BF-C9B9CF38F214}"/>
              </a:ext>
            </a:extLst>
          </p:cNvPr>
          <p:cNvSpPr txBox="1"/>
          <p:nvPr/>
        </p:nvSpPr>
        <p:spPr>
          <a:xfrm>
            <a:off x="11582400" y="41046"/>
            <a:ext cx="1109472" cy="276999"/>
          </a:xfrm>
          <a:prstGeom prst="rect">
            <a:avLst/>
          </a:prstGeom>
          <a:solidFill>
            <a:schemeClr val="bg1"/>
          </a:solidFill>
        </p:spPr>
        <p:txBody>
          <a:bodyPr wrap="square" rtlCol="0">
            <a:spAutoFit/>
          </a:bodyPr>
          <a:lstStyle/>
          <a:p>
            <a:pPr algn="ctr"/>
            <a:r>
              <a:rPr kumimoji="1" lang="ja-JP" altLang="en-US" sz="1200" dirty="0">
                <a:latin typeface="メイリオ" panose="020B0604030504040204" pitchFamily="50" charset="-128"/>
                <a:ea typeface="メイリオ" panose="020B0604030504040204" pitchFamily="50" charset="-128"/>
              </a:rPr>
              <a:t>参考資料２</a:t>
            </a:r>
          </a:p>
        </p:txBody>
      </p:sp>
    </p:spTree>
    <p:extLst>
      <p:ext uri="{BB962C8B-B14F-4D97-AF65-F5344CB8AC3E}">
        <p14:creationId xmlns:p14="http://schemas.microsoft.com/office/powerpoint/2010/main" val="25927509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