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7"/>
  </p:notesMasterIdLst>
  <p:sldIdLst>
    <p:sldId id="258" r:id="rId2"/>
    <p:sldId id="263" r:id="rId3"/>
    <p:sldId id="264" r:id="rId4"/>
    <p:sldId id="265" r:id="rId5"/>
    <p:sldId id="266" r:id="rId6"/>
  </p:sldIdLst>
  <p:sldSz cx="12801600" cy="9601200" type="A3"/>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6" d="100"/>
          <a:sy n="76" d="100"/>
        </p:scale>
        <p:origin x="102"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888" cy="3413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5" y="0"/>
            <a:ext cx="4308475" cy="341313"/>
          </a:xfrm>
          <a:prstGeom prst="rect">
            <a:avLst/>
          </a:prstGeom>
        </p:spPr>
        <p:txBody>
          <a:bodyPr vert="horz" lIns="91440" tIns="45720" rIns="91440" bIns="45720" rtlCol="0"/>
          <a:lstStyle>
            <a:lvl1pPr algn="r">
              <a:defRPr sz="1200"/>
            </a:lvl1pPr>
          </a:lstStyle>
          <a:p>
            <a:fld id="{582D357A-15EC-4961-845B-27999CDC0460}" type="datetimeFigureOut">
              <a:rPr kumimoji="1" lang="ja-JP" altLang="en-US" smtClean="0"/>
              <a:t>2020/8/24</a:t>
            </a:fld>
            <a:endParaRPr kumimoji="1" lang="ja-JP" altLang="en-US"/>
          </a:p>
        </p:txBody>
      </p:sp>
      <p:sp>
        <p:nvSpPr>
          <p:cNvPr id="4" name="スライド イメージ プレースホルダー 3"/>
          <p:cNvSpPr>
            <a:spLocks noGrp="1" noRot="1" noChangeAspect="1"/>
          </p:cNvSpPr>
          <p:nvPr>
            <p:ph type="sldImg" idx="2"/>
          </p:nvPr>
        </p:nvSpPr>
        <p:spPr>
          <a:xfrm>
            <a:off x="3438525" y="850900"/>
            <a:ext cx="3062288"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775" y="3276600"/>
            <a:ext cx="7951788" cy="26797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65888"/>
            <a:ext cx="4306888" cy="3413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5" y="6465888"/>
            <a:ext cx="4308475" cy="341312"/>
          </a:xfrm>
          <a:prstGeom prst="rect">
            <a:avLst/>
          </a:prstGeom>
        </p:spPr>
        <p:txBody>
          <a:bodyPr vert="horz" lIns="91440" tIns="45720" rIns="91440" bIns="45720" rtlCol="0" anchor="b"/>
          <a:lstStyle>
            <a:lvl1pPr algn="r">
              <a:defRPr sz="1200"/>
            </a:lvl1pPr>
          </a:lstStyle>
          <a:p>
            <a:fld id="{35AAB33D-2C32-4ED5-9F0D-9851B98AB04C}" type="slidenum">
              <a:rPr kumimoji="1" lang="ja-JP" altLang="en-US" smtClean="0"/>
              <a:t>‹#›</a:t>
            </a:fld>
            <a:endParaRPr kumimoji="1" lang="ja-JP" altLang="en-US"/>
          </a:p>
        </p:txBody>
      </p:sp>
    </p:spTree>
    <p:extLst>
      <p:ext uri="{BB962C8B-B14F-4D97-AF65-F5344CB8AC3E}">
        <p14:creationId xmlns:p14="http://schemas.microsoft.com/office/powerpoint/2010/main" val="3104850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003AC41-7B59-4210-BD4C-B84D85A23126}" type="datetime1">
              <a:rPr kumimoji="1" lang="ja-JP" altLang="en-US" smtClean="0"/>
              <a:t>2020/8/24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1418419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D9E0298-FC98-4973-835C-49EDF9B6CDB7}" type="datetime1">
              <a:rPr kumimoji="1" lang="ja-JP" altLang="en-US" smtClean="0"/>
              <a:t>2020/8/24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2787945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31A6D90-1EC0-4A79-A2F4-E53E86C86ED9}" type="datetime1">
              <a:rPr kumimoji="1" lang="ja-JP" altLang="en-US" smtClean="0"/>
              <a:t>2020/8/24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2650558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EFBB513-2148-4685-B0A4-CD4452F16DA7}" type="datetime1">
              <a:rPr kumimoji="1" lang="ja-JP" altLang="en-US" smtClean="0"/>
              <a:t>2020/8/24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361964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0FBAE88-1FDF-486F-888F-1EC57C223365}" type="datetime1">
              <a:rPr kumimoji="1" lang="ja-JP" altLang="en-US" smtClean="0"/>
              <a:t>2020/8/24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1187270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0D20A94-7D93-4D4C-B955-AE67187D9155}" type="datetime1">
              <a:rPr kumimoji="1" lang="ja-JP" altLang="en-US" smtClean="0"/>
              <a:t>2020/8/24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2451347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7007F98-7AC6-4398-9725-5A8D3A2D6733}" type="datetime1">
              <a:rPr kumimoji="1" lang="ja-JP" altLang="en-US" smtClean="0"/>
              <a:t>2020/8/24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4090610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E0BC18B-D0A0-48C0-A731-CF02CFE9A2BE}" type="datetime1">
              <a:rPr kumimoji="1" lang="ja-JP" altLang="en-US" smtClean="0"/>
              <a:t>2020/8/24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2137130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83D882-ABFF-4AC9-B8B5-03225570B987}" type="datetime1">
              <a:rPr kumimoji="1" lang="ja-JP" altLang="en-US" smtClean="0"/>
              <a:t>2020/8/24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1198506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935E9B8-8294-4E43-8372-10DEC9F0A0A7}" type="datetime1">
              <a:rPr kumimoji="1" lang="ja-JP" altLang="en-US" smtClean="0"/>
              <a:t>2020/8/24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3783119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51616D3-090B-49AA-AA33-62E00063D813}" type="datetime1">
              <a:rPr kumimoji="1" lang="ja-JP" altLang="en-US" smtClean="0"/>
              <a:t>2020/8/24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591412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4ADDA9E0-3B09-49A6-99F8-F90B8FFAB090}" type="datetime1">
              <a:rPr kumimoji="1" lang="ja-JP" altLang="en-US" smtClean="0"/>
              <a:t>2020/8/24</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116849476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5C5B10A-70EE-44B1-9E24-7FB64D64269E}"/>
              </a:ext>
            </a:extLst>
          </p:cNvPr>
          <p:cNvSpPr txBox="1"/>
          <p:nvPr/>
        </p:nvSpPr>
        <p:spPr>
          <a:xfrm>
            <a:off x="0" y="0"/>
            <a:ext cx="12801600" cy="307777"/>
          </a:xfrm>
          <a:prstGeom prst="rect">
            <a:avLst/>
          </a:prstGeom>
          <a:solidFill>
            <a:schemeClr val="accent6">
              <a:lumMod val="40000"/>
              <a:lumOff val="60000"/>
            </a:schemeClr>
          </a:solid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rPr>
              <a:t>第６期西東京市障害福祉計画・第２期障害児福祉計画　重点推進項目検討シート</a:t>
            </a:r>
          </a:p>
        </p:txBody>
      </p:sp>
      <p:sp>
        <p:nvSpPr>
          <p:cNvPr id="6" name="テキスト ボックス 5">
            <a:extLst>
              <a:ext uri="{FF2B5EF4-FFF2-40B4-BE49-F238E27FC236}">
                <a16:creationId xmlns:a16="http://schemas.microsoft.com/office/drawing/2014/main" id="{449A898C-E3A3-409F-928E-B4F358AE42C6}"/>
              </a:ext>
            </a:extLst>
          </p:cNvPr>
          <p:cNvSpPr txBox="1"/>
          <p:nvPr/>
        </p:nvSpPr>
        <p:spPr>
          <a:xfrm>
            <a:off x="11777472" y="28854"/>
            <a:ext cx="950976" cy="246221"/>
          </a:xfrm>
          <a:prstGeom prst="rect">
            <a:avLst/>
          </a:prstGeom>
          <a:solidFill>
            <a:schemeClr val="bg1"/>
          </a:solidFill>
        </p:spPr>
        <p:txBody>
          <a:bodyPr wrap="square" rtlCol="0">
            <a:spAutoFit/>
          </a:bodyPr>
          <a:lstStyle/>
          <a:p>
            <a:pPr algn="ctr"/>
            <a:r>
              <a:rPr kumimoji="1" lang="ja-JP" altLang="en-US" sz="1000" dirty="0">
                <a:latin typeface="メイリオ" panose="020B0604030504040204" pitchFamily="50" charset="-128"/>
                <a:ea typeface="メイリオ" panose="020B0604030504040204" pitchFamily="50" charset="-128"/>
              </a:rPr>
              <a:t>参考資料１</a:t>
            </a:r>
          </a:p>
        </p:txBody>
      </p:sp>
      <p:sp>
        <p:nvSpPr>
          <p:cNvPr id="58" name="テキスト ボックス 57">
            <a:extLst>
              <a:ext uri="{FF2B5EF4-FFF2-40B4-BE49-F238E27FC236}">
                <a16:creationId xmlns:a16="http://schemas.microsoft.com/office/drawing/2014/main" id="{6FAB09BB-75DB-4900-AB40-E141B5338AC5}"/>
              </a:ext>
            </a:extLst>
          </p:cNvPr>
          <p:cNvSpPr txBox="1"/>
          <p:nvPr/>
        </p:nvSpPr>
        <p:spPr>
          <a:xfrm>
            <a:off x="0" y="402337"/>
            <a:ext cx="6291072" cy="276999"/>
          </a:xfrm>
          <a:prstGeom prst="rect">
            <a:avLst/>
          </a:prstGeom>
          <a:solidFill>
            <a:schemeClr val="accent6">
              <a:lumMod val="75000"/>
            </a:schemeClr>
          </a:solidFill>
        </p:spPr>
        <p:txBody>
          <a:bodyPr wrap="square" rtlCol="0">
            <a:spAutoFit/>
          </a:bodyPr>
          <a:lstStyle/>
          <a:p>
            <a:r>
              <a:rPr kumimoji="1" lang="ja-JP" altLang="en-US" sz="1200" dirty="0">
                <a:solidFill>
                  <a:schemeClr val="bg1"/>
                </a:solidFill>
                <a:latin typeface="メイリオ" panose="020B0604030504040204" pitchFamily="50" charset="-128"/>
                <a:ea typeface="メイリオ" panose="020B0604030504040204" pitchFamily="50" charset="-128"/>
              </a:rPr>
              <a:t>１　障害のある子どもへの支援の充実</a:t>
            </a:r>
          </a:p>
        </p:txBody>
      </p:sp>
      <p:grpSp>
        <p:nvGrpSpPr>
          <p:cNvPr id="7" name="グループ化 6">
            <a:extLst>
              <a:ext uri="{FF2B5EF4-FFF2-40B4-BE49-F238E27FC236}">
                <a16:creationId xmlns:a16="http://schemas.microsoft.com/office/drawing/2014/main" id="{AC51ED88-B06F-42B8-9AEB-2DCDBD6B989C}"/>
              </a:ext>
            </a:extLst>
          </p:cNvPr>
          <p:cNvGrpSpPr/>
          <p:nvPr/>
        </p:nvGrpSpPr>
        <p:grpSpPr>
          <a:xfrm>
            <a:off x="170688" y="792481"/>
            <a:ext cx="6035040" cy="3219185"/>
            <a:chOff x="256032" y="792481"/>
            <a:chExt cx="6035040" cy="3219185"/>
          </a:xfrm>
        </p:grpSpPr>
        <p:sp>
          <p:nvSpPr>
            <p:cNvPr id="59" name="テキスト ボックス 58">
              <a:extLst>
                <a:ext uri="{FF2B5EF4-FFF2-40B4-BE49-F238E27FC236}">
                  <a16:creationId xmlns:a16="http://schemas.microsoft.com/office/drawing/2014/main" id="{4B9A3B94-5116-4D5A-B04C-C9B31DEDA3CB}"/>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第</a:t>
              </a:r>
              <a:r>
                <a:rPr kumimoji="1" lang="en-US" altLang="ja-JP" sz="1200" dirty="0">
                  <a:latin typeface="メイリオ" panose="020B0604030504040204" pitchFamily="50" charset="-128"/>
                  <a:ea typeface="メイリオ" panose="020B0604030504040204" pitchFamily="50" charset="-128"/>
                </a:rPr>
                <a:t>5</a:t>
              </a:r>
              <a:r>
                <a:rPr kumimoji="1" lang="ja-JP" altLang="en-US" sz="1200" dirty="0">
                  <a:latin typeface="メイリオ" panose="020B0604030504040204" pitchFamily="50" charset="-128"/>
                  <a:ea typeface="メイリオ" panose="020B0604030504040204" pitchFamily="50" charset="-128"/>
                </a:rPr>
                <a:t>期計画の進捗評価（５段階評価：</a:t>
              </a:r>
              <a:r>
                <a:rPr kumimoji="1" lang="en-US" altLang="ja-JP" sz="1200" dirty="0">
                  <a:latin typeface="メイリオ" panose="020B0604030504040204" pitchFamily="50" charset="-128"/>
                  <a:ea typeface="メイリオ" panose="020B0604030504040204" pitchFamily="50" charset="-128"/>
                </a:rPr>
                <a:t>A&gt;B</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C</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D</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E</a:t>
              </a:r>
              <a:r>
                <a:rPr kumimoji="1" lang="ja-JP" altLang="en-US" sz="1200" dirty="0">
                  <a:latin typeface="メイリオ" panose="020B0604030504040204" pitchFamily="50" charset="-128"/>
                  <a:ea typeface="メイリオ" panose="020B0604030504040204" pitchFamily="50" charset="-128"/>
                </a:rPr>
                <a:t>）</a:t>
              </a:r>
            </a:p>
          </p:txBody>
        </p:sp>
        <p:sp>
          <p:nvSpPr>
            <p:cNvPr id="60" name="テキスト ボックス 59">
              <a:extLst>
                <a:ext uri="{FF2B5EF4-FFF2-40B4-BE49-F238E27FC236}">
                  <a16:creationId xmlns:a16="http://schemas.microsoft.com/office/drawing/2014/main" id="{CC1535B6-07C5-4544-A636-95D0FD9DBA4E}"/>
                </a:ext>
              </a:extLst>
            </p:cNvPr>
            <p:cNvSpPr txBox="1"/>
            <p:nvPr/>
          </p:nvSpPr>
          <p:spPr>
            <a:xfrm>
              <a:off x="256032" y="1069479"/>
              <a:ext cx="6035040" cy="2942187"/>
            </a:xfrm>
            <a:prstGeom prst="rect">
              <a:avLst/>
            </a:prstGeom>
            <a:noFill/>
            <a:ln>
              <a:solidFill>
                <a:schemeClr val="accent6">
                  <a:lumMod val="50000"/>
                </a:schemeClr>
              </a:solidFill>
            </a:ln>
          </p:spPr>
          <p:txBody>
            <a:bodyPr wrap="square" rtlCol="0">
              <a:noAutofit/>
            </a:bodyPr>
            <a:lstStyle/>
            <a:p>
              <a:r>
                <a:rPr kumimoji="1" lang="ja-JP" altLang="en-US" sz="1100" b="1" dirty="0">
                  <a:latin typeface="メイリオ" panose="020B0604030504040204" pitchFamily="50" charset="-128"/>
                  <a:ea typeface="メイリオ" panose="020B0604030504040204" pitchFamily="50" charset="-128"/>
                </a:rPr>
                <a:t>①子どもの発達センターひいらぎの充実（センター化）・・・・・・・・・・・・・・</a:t>
              </a:r>
              <a:r>
                <a:rPr kumimoji="1" lang="en-US" altLang="ja-JP" sz="1100" b="1" dirty="0">
                  <a:latin typeface="メイリオ" panose="020B0604030504040204" pitchFamily="50" charset="-128"/>
                  <a:ea typeface="メイリオ" panose="020B0604030504040204" pitchFamily="50" charset="-128"/>
                </a:rPr>
                <a:t> B</a:t>
              </a:r>
            </a:p>
            <a:p>
              <a:pPr marL="85725" indent="-85725"/>
              <a:r>
                <a:rPr kumimoji="1" lang="ja-JP" altLang="en-US" sz="1100" dirty="0">
                  <a:latin typeface="メイリオ" panose="020B0604030504040204" pitchFamily="50" charset="-128"/>
                  <a:ea typeface="メイリオ" panose="020B0604030504040204" pitchFamily="50" charset="-128"/>
                </a:rPr>
                <a:t>・センター化に向けた課題整理、方針の検討までは進めているが、具体的なセンター化には至っていない</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b="1" dirty="0">
                  <a:latin typeface="メイリオ" panose="020B0604030504040204" pitchFamily="50" charset="-128"/>
                  <a:ea typeface="メイリオ" panose="020B0604030504040204" pitchFamily="50" charset="-128"/>
                </a:rPr>
                <a:t>②医療的ケア児への支援の充実・・・・・・・・・・・・・・・・・・・・・・・・・</a:t>
              </a:r>
              <a:r>
                <a:rPr kumimoji="1" lang="en-US" altLang="ja-JP" sz="1100" b="1" dirty="0">
                  <a:latin typeface="メイリオ" panose="020B0604030504040204" pitchFamily="50" charset="-128"/>
                  <a:ea typeface="メイリオ" panose="020B0604030504040204" pitchFamily="50" charset="-128"/>
                </a:rPr>
                <a:t>B</a:t>
              </a:r>
            </a:p>
            <a:p>
              <a:r>
                <a:rPr kumimoji="1" lang="ja-JP" altLang="en-US" sz="1100" dirty="0">
                  <a:latin typeface="メイリオ" panose="020B0604030504040204" pitchFamily="50" charset="-128"/>
                  <a:ea typeface="メイリオ" panose="020B0604030504040204" pitchFamily="50" charset="-128"/>
                </a:rPr>
                <a:t>・医療的ケア児を受け入れ可能なショートステイは</a:t>
              </a:r>
              <a:r>
                <a:rPr kumimoji="1" lang="en-US" altLang="ja-JP" sz="1100" dirty="0">
                  <a:latin typeface="メイリオ" panose="020B0604030504040204" pitchFamily="50" charset="-128"/>
                  <a:ea typeface="メイリオ" panose="020B0604030504040204" pitchFamily="50" charset="-128"/>
                </a:rPr>
                <a:t>2020</a:t>
              </a:r>
              <a:r>
                <a:rPr kumimoji="1" lang="ja-JP" altLang="en-US" sz="1100" dirty="0">
                  <a:latin typeface="メイリオ" panose="020B0604030504040204" pitchFamily="50" charset="-128"/>
                  <a:ea typeface="メイリオ" panose="020B0604030504040204" pitchFamily="50" charset="-128"/>
                </a:rPr>
                <a:t>年度中に開設予定</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・ショートステイや訪問型児童発達支援施設の新規参入が引き続き課題となる</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b="1" dirty="0">
                  <a:latin typeface="メイリオ" panose="020B0604030504040204" pitchFamily="50" charset="-128"/>
                  <a:ea typeface="メイリオ" panose="020B0604030504040204" pitchFamily="50" charset="-128"/>
                </a:rPr>
                <a:t>③発達障害児への切れ目のない支援の充実・・・・・・・・・・・・・・・・・・・・</a:t>
              </a:r>
              <a:r>
                <a:rPr kumimoji="1" lang="en-US" altLang="ja-JP" sz="1100" b="1" dirty="0">
                  <a:latin typeface="メイリオ" panose="020B0604030504040204" pitchFamily="50" charset="-128"/>
                  <a:ea typeface="メイリオ" panose="020B0604030504040204" pitchFamily="50" charset="-128"/>
                </a:rPr>
                <a:t>A</a:t>
              </a:r>
            </a:p>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TOSCA</a:t>
              </a:r>
              <a:r>
                <a:rPr kumimoji="1" lang="ja-JP" altLang="en-US" sz="1100" dirty="0">
                  <a:latin typeface="メイリオ" panose="020B0604030504040204" pitchFamily="50" charset="-128"/>
                  <a:ea typeface="メイリオ" panose="020B0604030504040204" pitchFamily="50" charset="-128"/>
                </a:rPr>
                <a:t>（都の施設）との連携によるペアレントメンター事業を確実に実施できている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・現状の事業を継続しつつ、市内での委託化を検討することが今後の課題となる</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b="1" dirty="0">
                  <a:latin typeface="メイリオ" panose="020B0604030504040204" pitchFamily="50" charset="-128"/>
                  <a:ea typeface="メイリオ" panose="020B0604030504040204" pitchFamily="50" charset="-128"/>
                </a:rPr>
                <a:t>④放課後等デイサービスの質の向上・・・・・・・・・・・・・・・・・・・・・・・</a:t>
              </a:r>
              <a:r>
                <a:rPr kumimoji="1" lang="en-US" altLang="ja-JP" sz="1100" b="1" dirty="0">
                  <a:latin typeface="メイリオ" panose="020B0604030504040204" pitchFamily="50" charset="-128"/>
                  <a:ea typeface="メイリオ" panose="020B0604030504040204" pitchFamily="50" charset="-128"/>
                </a:rPr>
                <a:t>A</a:t>
              </a:r>
            </a:p>
            <a:p>
              <a:r>
                <a:rPr kumimoji="1" lang="ja-JP" altLang="en-US" sz="1100" dirty="0">
                  <a:latin typeface="メイリオ" panose="020B0604030504040204" pitchFamily="50" charset="-128"/>
                  <a:ea typeface="メイリオ" panose="020B0604030504040204" pitchFamily="50" charset="-128"/>
                </a:rPr>
                <a:t>・連絡会による情報交換を実施できている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・連絡会の継続的な実施と、実地検査等の機会を活用した運営状況の把握が今後の課題</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b="1" dirty="0">
                  <a:latin typeface="メイリオ" panose="020B0604030504040204" pitchFamily="50" charset="-128"/>
                  <a:ea typeface="メイリオ" panose="020B0604030504040204" pitchFamily="50" charset="-128"/>
                </a:rPr>
                <a:t>⑤障害児家族への支援の充実・・・・・・・・・・・・・・・・・・・・・・・・・・</a:t>
              </a:r>
              <a:r>
                <a:rPr kumimoji="1" lang="en-US" altLang="ja-JP" sz="1100" b="1" dirty="0">
                  <a:latin typeface="メイリオ" panose="020B0604030504040204" pitchFamily="50" charset="-128"/>
                  <a:ea typeface="メイリオ" panose="020B0604030504040204" pitchFamily="50" charset="-128"/>
                </a:rPr>
                <a:t>B</a:t>
              </a:r>
            </a:p>
            <a:p>
              <a:r>
                <a:rPr kumimoji="1" lang="ja-JP" altLang="en-US" sz="1100" dirty="0">
                  <a:latin typeface="メイリオ" panose="020B0604030504040204" pitchFamily="50" charset="-128"/>
                  <a:ea typeface="メイリオ" panose="020B0604030504040204" pitchFamily="50" charset="-128"/>
                </a:rPr>
                <a:t>・家族の相談対応や情報提供を実施できている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・レスパイト事業の実施に向けた検討、相談対応への看護師の参画が今後の課題</a:t>
              </a:r>
              <a:endParaRPr kumimoji="1" lang="en-US" altLang="ja-JP" sz="1100" dirty="0">
                <a:latin typeface="メイリオ" panose="020B0604030504040204" pitchFamily="50" charset="-128"/>
                <a:ea typeface="メイリオ" panose="020B0604030504040204" pitchFamily="50" charset="-128"/>
              </a:endParaRPr>
            </a:p>
            <a:p>
              <a:endParaRPr kumimoji="1" lang="en-US" altLang="ja-JP" sz="1100" dirty="0">
                <a:latin typeface="メイリオ" panose="020B0604030504040204" pitchFamily="50" charset="-128"/>
                <a:ea typeface="メイリオ" panose="020B0604030504040204" pitchFamily="50" charset="-128"/>
              </a:endParaRPr>
            </a:p>
          </p:txBody>
        </p:sp>
      </p:grpSp>
      <p:grpSp>
        <p:nvGrpSpPr>
          <p:cNvPr id="37" name="グループ化 36">
            <a:extLst>
              <a:ext uri="{FF2B5EF4-FFF2-40B4-BE49-F238E27FC236}">
                <a16:creationId xmlns:a16="http://schemas.microsoft.com/office/drawing/2014/main" id="{6870A32E-49EE-4DBB-9B3C-B75F60971B4F}"/>
              </a:ext>
            </a:extLst>
          </p:cNvPr>
          <p:cNvGrpSpPr/>
          <p:nvPr/>
        </p:nvGrpSpPr>
        <p:grpSpPr>
          <a:xfrm>
            <a:off x="170688" y="4086768"/>
            <a:ext cx="6035040" cy="3477874"/>
            <a:chOff x="256032" y="792481"/>
            <a:chExt cx="6035040" cy="3477874"/>
          </a:xfrm>
        </p:grpSpPr>
        <p:sp>
          <p:nvSpPr>
            <p:cNvPr id="38" name="テキスト ボックス 37">
              <a:extLst>
                <a:ext uri="{FF2B5EF4-FFF2-40B4-BE49-F238E27FC236}">
                  <a16:creationId xmlns:a16="http://schemas.microsoft.com/office/drawing/2014/main" id="{FF7E4FE1-2D97-4B0C-9FB4-6FD96F7E64CE}"/>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アンケート・ヒアリング調査からの課題整理</a:t>
              </a:r>
            </a:p>
          </p:txBody>
        </p:sp>
        <p:sp>
          <p:nvSpPr>
            <p:cNvPr id="39" name="テキスト ボックス 38">
              <a:extLst>
                <a:ext uri="{FF2B5EF4-FFF2-40B4-BE49-F238E27FC236}">
                  <a16:creationId xmlns:a16="http://schemas.microsoft.com/office/drawing/2014/main" id="{B85FE20A-6AE7-4DD8-A0CA-2BB94397DBEC}"/>
                </a:ext>
              </a:extLst>
            </p:cNvPr>
            <p:cNvSpPr txBox="1"/>
            <p:nvPr/>
          </p:nvSpPr>
          <p:spPr>
            <a:xfrm>
              <a:off x="256032" y="1069479"/>
              <a:ext cx="6035040" cy="3200876"/>
            </a:xfrm>
            <a:prstGeom prst="rect">
              <a:avLst/>
            </a:prstGeom>
            <a:noFill/>
            <a:ln>
              <a:solidFill>
                <a:schemeClr val="accent6">
                  <a:lumMod val="50000"/>
                </a:schemeClr>
              </a:solid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■障害児福祉サービスの評価指標</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・過去１年間のサービス利用者は減少（前回</a:t>
              </a:r>
              <a:r>
                <a:rPr kumimoji="1" lang="en-US" altLang="ja-JP" sz="1100" dirty="0">
                  <a:latin typeface="メイリオ" panose="020B0604030504040204" pitchFamily="50" charset="-128"/>
                  <a:ea typeface="メイリオ" panose="020B0604030504040204" pitchFamily="50" charset="-128"/>
                </a:rPr>
                <a:t>77.2</a:t>
              </a:r>
              <a:r>
                <a:rPr kumimoji="1" lang="ja-JP" altLang="en-US" sz="1100" dirty="0">
                  <a:latin typeface="メイリオ" panose="020B0604030504040204" pitchFamily="50" charset="-128"/>
                  <a:ea typeface="メイリオ" panose="020B0604030504040204" pitchFamily="50" charset="-128"/>
                </a:rPr>
                <a:t>％→今回</a:t>
              </a:r>
              <a:r>
                <a:rPr kumimoji="1" lang="en-US" altLang="ja-JP" sz="1100" dirty="0">
                  <a:latin typeface="メイリオ" panose="020B0604030504040204" pitchFamily="50" charset="-128"/>
                  <a:ea typeface="メイリオ" panose="020B0604030504040204" pitchFamily="50" charset="-128"/>
                </a:rPr>
                <a:t>65.6</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・市の障害福祉策の満足度は悪化</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（前回「満足」</a:t>
              </a:r>
              <a:r>
                <a:rPr kumimoji="1" lang="en-US" altLang="ja-JP" sz="1100" dirty="0">
                  <a:latin typeface="メイリオ" panose="020B0604030504040204" pitchFamily="50" charset="-128"/>
                  <a:ea typeface="メイリオ" panose="020B0604030504040204" pitchFamily="50" charset="-128"/>
                </a:rPr>
                <a:t>38.3</a:t>
              </a:r>
              <a:r>
                <a:rPr kumimoji="1" lang="ja-JP" altLang="en-US" sz="1100" dirty="0">
                  <a:latin typeface="メイリオ" panose="020B0604030504040204" pitchFamily="50" charset="-128"/>
                  <a:ea typeface="メイリオ" panose="020B0604030504040204" pitchFamily="50" charset="-128"/>
                </a:rPr>
                <a:t>％「不満」</a:t>
              </a:r>
              <a:r>
                <a:rPr kumimoji="1" lang="en-US" altLang="ja-JP" sz="1100" dirty="0">
                  <a:latin typeface="メイリオ" panose="020B0604030504040204" pitchFamily="50" charset="-128"/>
                  <a:ea typeface="メイリオ" panose="020B0604030504040204" pitchFamily="50" charset="-128"/>
                </a:rPr>
                <a:t>26.2</a:t>
              </a:r>
              <a:r>
                <a:rPr kumimoji="1" lang="ja-JP" altLang="en-US" sz="1100" dirty="0">
                  <a:latin typeface="メイリオ" panose="020B0604030504040204" pitchFamily="50" charset="-128"/>
                  <a:ea typeface="メイリオ" panose="020B0604030504040204" pitchFamily="50" charset="-128"/>
                </a:rPr>
                <a:t>％→今回「満足」</a:t>
              </a:r>
              <a:r>
                <a:rPr kumimoji="1" lang="en-US" altLang="ja-JP" sz="1100" dirty="0">
                  <a:latin typeface="メイリオ" panose="020B0604030504040204" pitchFamily="50" charset="-128"/>
                  <a:ea typeface="メイリオ" panose="020B0604030504040204" pitchFamily="50" charset="-128"/>
                </a:rPr>
                <a:t>16.4</a:t>
              </a:r>
              <a:r>
                <a:rPr kumimoji="1" lang="ja-JP" altLang="en-US" sz="1100" dirty="0">
                  <a:latin typeface="メイリオ" panose="020B0604030504040204" pitchFamily="50" charset="-128"/>
                  <a:ea typeface="メイリオ" panose="020B0604030504040204" pitchFamily="50" charset="-128"/>
                </a:rPr>
                <a:t>％「不満」</a:t>
              </a:r>
              <a:r>
                <a:rPr kumimoji="1" lang="en-US" altLang="ja-JP" sz="1100" dirty="0">
                  <a:latin typeface="メイリオ" panose="020B0604030504040204" pitchFamily="50" charset="-128"/>
                  <a:ea typeface="メイリオ" panose="020B0604030504040204" pitchFamily="50" charset="-128"/>
                </a:rPr>
                <a:t>48.4</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■福祉サービスの利用について</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・必要なサービスが利用できない理由で「定員がいっぱい」が半数を超える（</a:t>
              </a:r>
              <a:r>
                <a:rPr kumimoji="1" lang="en-US" altLang="ja-JP" sz="1100" dirty="0">
                  <a:latin typeface="メイリオ" panose="020B0604030504040204" pitchFamily="50" charset="-128"/>
                  <a:ea typeface="メイリオ" panose="020B0604030504040204" pitchFamily="50" charset="-128"/>
                </a:rPr>
                <a:t>52.8</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・特に「発達障害と診断されたことがある」層では</a:t>
              </a:r>
              <a:r>
                <a:rPr kumimoji="1" lang="en-US" altLang="ja-JP" sz="1100" dirty="0">
                  <a:latin typeface="メイリオ" panose="020B0604030504040204" pitchFamily="50" charset="-128"/>
                  <a:ea typeface="メイリオ" panose="020B0604030504040204" pitchFamily="50" charset="-128"/>
                </a:rPr>
                <a:t>61.1</a:t>
              </a:r>
              <a:r>
                <a:rPr kumimoji="1" lang="ja-JP" altLang="en-US" sz="1100" dirty="0">
                  <a:latin typeface="メイリオ" panose="020B0604030504040204" pitchFamily="50" charset="-128"/>
                  <a:ea typeface="メイリオ" panose="020B0604030504040204" pitchFamily="50" charset="-128"/>
                </a:rPr>
                <a:t>％と高い</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・福祉サービスの必要性が低い子どもの利用や、長期的な利用希望によって定員が埋まりや</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すい</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■医療的なケアの必要な子どもについて</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・訪問看護などの医療的ケアを受けている子どもの割合は微増（前回</a:t>
              </a:r>
              <a:r>
                <a:rPr kumimoji="1" lang="en-US" altLang="ja-JP" sz="1100" dirty="0">
                  <a:latin typeface="メイリオ" panose="020B0604030504040204" pitchFamily="50" charset="-128"/>
                  <a:ea typeface="メイリオ" panose="020B0604030504040204" pitchFamily="50" charset="-128"/>
                </a:rPr>
                <a:t>4.7</a:t>
              </a:r>
              <a:r>
                <a:rPr kumimoji="1" lang="ja-JP" altLang="en-US" sz="1100" dirty="0">
                  <a:latin typeface="メイリオ" panose="020B0604030504040204" pitchFamily="50" charset="-128"/>
                  <a:ea typeface="メイリオ" panose="020B0604030504040204" pitchFamily="50" charset="-128"/>
                </a:rPr>
                <a:t>％→今回</a:t>
              </a:r>
              <a:r>
                <a:rPr kumimoji="1" lang="en-US" altLang="ja-JP" sz="1100" dirty="0">
                  <a:latin typeface="メイリオ" panose="020B0604030504040204" pitchFamily="50" charset="-128"/>
                  <a:ea typeface="メイリオ" panose="020B0604030504040204" pitchFamily="50" charset="-128"/>
                </a:rPr>
                <a:t>6.3</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・市内で対応可能な障害福祉施設、教育・保育施設の拡充が進んでいないという意見が多数</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■放課後等デイサービス</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・施設数（量）が充実している反面、事業者による質のバラつきが大きい</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・重心児や医療的ケア児等、特別なケアを必要とする障害児を受け入れられる事業所が限ら</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れている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・事業所間での連携や情報共有、市役所との連携を図るための仕組みづくりが不足している</a:t>
              </a:r>
              <a:endParaRPr kumimoji="1" lang="en-US" altLang="ja-JP" sz="1100" dirty="0">
                <a:latin typeface="メイリオ" panose="020B0604030504040204" pitchFamily="50" charset="-128"/>
                <a:ea typeface="メイリオ" panose="020B0604030504040204" pitchFamily="50" charset="-128"/>
              </a:endParaRPr>
            </a:p>
          </p:txBody>
        </p:sp>
      </p:grpSp>
      <p:grpSp>
        <p:nvGrpSpPr>
          <p:cNvPr id="40" name="グループ化 39">
            <a:extLst>
              <a:ext uri="{FF2B5EF4-FFF2-40B4-BE49-F238E27FC236}">
                <a16:creationId xmlns:a16="http://schemas.microsoft.com/office/drawing/2014/main" id="{71EAC644-6312-4314-A1FB-F7D2CFF71447}"/>
              </a:ext>
            </a:extLst>
          </p:cNvPr>
          <p:cNvGrpSpPr/>
          <p:nvPr/>
        </p:nvGrpSpPr>
        <p:grpSpPr>
          <a:xfrm>
            <a:off x="170688" y="7666857"/>
            <a:ext cx="6035040" cy="1800492"/>
            <a:chOff x="256032" y="792481"/>
            <a:chExt cx="6035040" cy="1800492"/>
          </a:xfrm>
        </p:grpSpPr>
        <p:sp>
          <p:nvSpPr>
            <p:cNvPr id="41" name="テキスト ボックス 40">
              <a:extLst>
                <a:ext uri="{FF2B5EF4-FFF2-40B4-BE49-F238E27FC236}">
                  <a16:creationId xmlns:a16="http://schemas.microsoft.com/office/drawing/2014/main" id="{8991EA2D-3B47-4335-906B-E94413FE0BEA}"/>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社会環境の変化</a:t>
              </a:r>
            </a:p>
          </p:txBody>
        </p:sp>
        <p:sp>
          <p:nvSpPr>
            <p:cNvPr id="42" name="テキスト ボックス 41">
              <a:extLst>
                <a:ext uri="{FF2B5EF4-FFF2-40B4-BE49-F238E27FC236}">
                  <a16:creationId xmlns:a16="http://schemas.microsoft.com/office/drawing/2014/main" id="{5377D608-6D63-46A6-BA4C-19F416F08992}"/>
                </a:ext>
              </a:extLst>
            </p:cNvPr>
            <p:cNvSpPr txBox="1"/>
            <p:nvPr/>
          </p:nvSpPr>
          <p:spPr>
            <a:xfrm>
              <a:off x="256032" y="1069479"/>
              <a:ext cx="6035040" cy="1523494"/>
            </a:xfrm>
            <a:prstGeom prst="rect">
              <a:avLst/>
            </a:prstGeom>
            <a:noFill/>
            <a:ln>
              <a:solidFill>
                <a:schemeClr val="accent6">
                  <a:lumMod val="50000"/>
                </a:schemeClr>
              </a:solid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■国の指針に基づく変化</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・児童発達支援センターの設置および機能強化による地域の対応力強化</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・医療的ケア児支援コーディネーター等による、障害・保育・教育・医療等の連携強化</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・主に重心児を支援する児童発達支援事業所、放デイを１箇所確保</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■近隣市との比較</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・放課後等デイサービスの事業所数は高い水準であるものの、</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児童発達支援事業所や障害児受け入れ可能なショートステイなどは低い水準</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・他市では市内の大学等の地域資源と連携した療育支援事業等の充実が図られている</a:t>
              </a:r>
              <a:endParaRPr kumimoji="1" lang="en-US" altLang="ja-JP" sz="1100" dirty="0">
                <a:latin typeface="メイリオ" panose="020B0604030504040204" pitchFamily="50" charset="-128"/>
                <a:ea typeface="メイリオ" panose="020B0604030504040204" pitchFamily="50" charset="-128"/>
              </a:endParaRPr>
            </a:p>
          </p:txBody>
        </p:sp>
      </p:grpSp>
      <p:cxnSp>
        <p:nvCxnSpPr>
          <p:cNvPr id="3" name="コネクタ: カギ線 2">
            <a:extLst>
              <a:ext uri="{FF2B5EF4-FFF2-40B4-BE49-F238E27FC236}">
                <a16:creationId xmlns:a16="http://schemas.microsoft.com/office/drawing/2014/main" id="{6B71AB1B-12F3-4F67-ABF5-B1E379C60CF5}"/>
              </a:ext>
            </a:extLst>
          </p:cNvPr>
          <p:cNvCxnSpPr>
            <a:cxnSpLocks/>
            <a:stCxn id="42" idx="3"/>
            <a:endCxn id="46" idx="1"/>
          </p:cNvCxnSpPr>
          <p:nvPr/>
        </p:nvCxnSpPr>
        <p:spPr>
          <a:xfrm flipV="1">
            <a:off x="6205728" y="930981"/>
            <a:ext cx="633984" cy="7774621"/>
          </a:xfrm>
          <a:prstGeom prst="bentConnector3">
            <a:avLst>
              <a:gd name="adj1" fmla="val 50000"/>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45" name="グループ化 44">
            <a:extLst>
              <a:ext uri="{FF2B5EF4-FFF2-40B4-BE49-F238E27FC236}">
                <a16:creationId xmlns:a16="http://schemas.microsoft.com/office/drawing/2014/main" id="{42E103CB-2FF2-4140-BA12-EAE17FF09F33}"/>
              </a:ext>
            </a:extLst>
          </p:cNvPr>
          <p:cNvGrpSpPr/>
          <p:nvPr/>
        </p:nvGrpSpPr>
        <p:grpSpPr>
          <a:xfrm>
            <a:off x="6839712" y="792481"/>
            <a:ext cx="5839968" cy="2723823"/>
            <a:chOff x="256032" y="792481"/>
            <a:chExt cx="6035040" cy="2723823"/>
          </a:xfrm>
        </p:grpSpPr>
        <p:sp>
          <p:nvSpPr>
            <p:cNvPr id="46" name="テキスト ボックス 45">
              <a:extLst>
                <a:ext uri="{FF2B5EF4-FFF2-40B4-BE49-F238E27FC236}">
                  <a16:creationId xmlns:a16="http://schemas.microsoft.com/office/drawing/2014/main" id="{07CC68A8-CF62-4EF4-9A2B-78C95E842E99}"/>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第６期計画への課題整理</a:t>
              </a:r>
            </a:p>
          </p:txBody>
        </p:sp>
        <p:sp>
          <p:nvSpPr>
            <p:cNvPr id="47" name="テキスト ボックス 46">
              <a:extLst>
                <a:ext uri="{FF2B5EF4-FFF2-40B4-BE49-F238E27FC236}">
                  <a16:creationId xmlns:a16="http://schemas.microsoft.com/office/drawing/2014/main" id="{5581EAF2-AECF-4BEA-84B4-31FFF169608E}"/>
                </a:ext>
              </a:extLst>
            </p:cNvPr>
            <p:cNvSpPr txBox="1"/>
            <p:nvPr/>
          </p:nvSpPr>
          <p:spPr>
            <a:xfrm>
              <a:off x="256032" y="1069480"/>
              <a:ext cx="6035040" cy="2446824"/>
            </a:xfrm>
            <a:prstGeom prst="rect">
              <a:avLst/>
            </a:prstGeom>
            <a:noFill/>
            <a:ln>
              <a:solidFill>
                <a:schemeClr val="accent6">
                  <a:lumMod val="50000"/>
                </a:schemeClr>
              </a:solid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■サービス提供事業所および提供量の不足</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・児童発達支援や障害児を受け入れ可能なショートステイなど、近隣市と比較して絶対数</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が不足している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・事業所数が十分であっても、利用者（保護者）の利用意向によって、利用できる人が固</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定化されてしまっている</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■障害児福祉サービス事業所の質の向上</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・量的整備と並行した質の担保のための具体的な取組が必要</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・既存の事業所連絡会などの場の活用方法を具体的に示す必要がある</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■児童発達支援センター等の機能を活かした地域の既存資源の強化</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・既存施設の対応力強化を図るために、今後設置される児童発達支援センター等を活用し</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て、発達障害児や医療的ケア児への対応力の向上のための連携強化が不可欠</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・福祉サービス事業所だけでなく、大学等の地域資源を活かした方策を検討することで、</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発達段階の子どもに対する多様な成長機会を地域内で提供することが必要</a:t>
              </a:r>
              <a:endParaRPr kumimoji="1" lang="en-US" altLang="ja-JP" sz="1100" dirty="0">
                <a:latin typeface="メイリオ" panose="020B0604030504040204" pitchFamily="50" charset="-128"/>
                <a:ea typeface="メイリオ" panose="020B0604030504040204" pitchFamily="50" charset="-128"/>
              </a:endParaRPr>
            </a:p>
          </p:txBody>
        </p:sp>
      </p:grpSp>
      <p:sp>
        <p:nvSpPr>
          <p:cNvPr id="10" name="二等辺三角形 9">
            <a:extLst>
              <a:ext uri="{FF2B5EF4-FFF2-40B4-BE49-F238E27FC236}">
                <a16:creationId xmlns:a16="http://schemas.microsoft.com/office/drawing/2014/main" id="{10DF4488-7674-415B-A1F9-FABD638B0495}"/>
              </a:ext>
            </a:extLst>
          </p:cNvPr>
          <p:cNvSpPr/>
          <p:nvPr/>
        </p:nvSpPr>
        <p:spPr>
          <a:xfrm flipV="1">
            <a:off x="6839712" y="3879504"/>
            <a:ext cx="5839968" cy="382580"/>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コネクタ 15">
            <a:extLst>
              <a:ext uri="{FF2B5EF4-FFF2-40B4-BE49-F238E27FC236}">
                <a16:creationId xmlns:a16="http://schemas.microsoft.com/office/drawing/2014/main" id="{3BB754A1-B0A7-40C2-86ED-8A2871646A60}"/>
              </a:ext>
            </a:extLst>
          </p:cNvPr>
          <p:cNvCxnSpPr>
            <a:cxnSpLocks/>
          </p:cNvCxnSpPr>
          <p:nvPr/>
        </p:nvCxnSpPr>
        <p:spPr>
          <a:xfrm>
            <a:off x="6205728" y="5535168"/>
            <a:ext cx="318897"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A810672B-CF7A-4800-A7D3-8595939037AF}"/>
              </a:ext>
            </a:extLst>
          </p:cNvPr>
          <p:cNvCxnSpPr>
            <a:cxnSpLocks/>
          </p:cNvCxnSpPr>
          <p:nvPr/>
        </p:nvCxnSpPr>
        <p:spPr>
          <a:xfrm>
            <a:off x="6205728" y="2540508"/>
            <a:ext cx="318897"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grpSp>
        <p:nvGrpSpPr>
          <p:cNvPr id="85" name="グループ化 84">
            <a:extLst>
              <a:ext uri="{FF2B5EF4-FFF2-40B4-BE49-F238E27FC236}">
                <a16:creationId xmlns:a16="http://schemas.microsoft.com/office/drawing/2014/main" id="{D6AC7FE4-2B67-4D36-BE2B-7DC76C15DE70}"/>
              </a:ext>
            </a:extLst>
          </p:cNvPr>
          <p:cNvGrpSpPr/>
          <p:nvPr/>
        </p:nvGrpSpPr>
        <p:grpSpPr>
          <a:xfrm>
            <a:off x="6839712" y="4584831"/>
            <a:ext cx="5839968" cy="4324260"/>
            <a:chOff x="256032" y="792481"/>
            <a:chExt cx="5839968" cy="4324260"/>
          </a:xfrm>
        </p:grpSpPr>
        <p:sp>
          <p:nvSpPr>
            <p:cNvPr id="86" name="テキスト ボックス 85">
              <a:extLst>
                <a:ext uri="{FF2B5EF4-FFF2-40B4-BE49-F238E27FC236}">
                  <a16:creationId xmlns:a16="http://schemas.microsoft.com/office/drawing/2014/main" id="{D9E575C1-73B6-4F34-82C4-9EC1FB2F2AD8}"/>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第６期計画における方向性</a:t>
              </a:r>
            </a:p>
          </p:txBody>
        </p:sp>
        <p:sp>
          <p:nvSpPr>
            <p:cNvPr id="87" name="テキスト ボックス 86">
              <a:extLst>
                <a:ext uri="{FF2B5EF4-FFF2-40B4-BE49-F238E27FC236}">
                  <a16:creationId xmlns:a16="http://schemas.microsoft.com/office/drawing/2014/main" id="{B2BAAE50-C10F-4C82-9A1D-0BC499D5618B}"/>
                </a:ext>
              </a:extLst>
            </p:cNvPr>
            <p:cNvSpPr txBox="1"/>
            <p:nvPr/>
          </p:nvSpPr>
          <p:spPr>
            <a:xfrm>
              <a:off x="256032" y="1069479"/>
              <a:ext cx="5839968" cy="4047262"/>
            </a:xfrm>
            <a:prstGeom prst="rect">
              <a:avLst/>
            </a:prstGeom>
            <a:noFill/>
            <a:ln>
              <a:solidFill>
                <a:schemeClr val="accent6">
                  <a:lumMod val="50000"/>
                </a:schemeClr>
              </a:solidFill>
            </a:ln>
          </p:spPr>
          <p:txBody>
            <a:bodyPr wrap="square" rtlCol="0">
              <a:spAutoFit/>
            </a:bodyPr>
            <a:lstStyle/>
            <a:p>
              <a:endParaRPr kumimoji="1" lang="en-US" altLang="ja-JP" sz="1200" b="1"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◆児童発達支援センターの設置と新規の事業所誘致</a:t>
              </a:r>
              <a:endParaRPr kumimoji="1" lang="en-US" altLang="ja-JP" sz="1200" b="1"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・児童発達支援センターを中心とした障害のある児童や発達に不安を抱える保護者を支えるための関係機関の連携強化を行います</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a:t>
              </a:r>
              <a:r>
                <a:rPr kumimoji="1" lang="ja-JP" altLang="en-US" sz="1100" strike="sngStrike" dirty="0">
                  <a:latin typeface="メイリオ" panose="020B0604030504040204" pitchFamily="50" charset="-128"/>
                  <a:ea typeface="メイリオ" panose="020B0604030504040204" pitchFamily="50" charset="-128"/>
                </a:rPr>
                <a:t>他市に比べて不足している</a:t>
              </a:r>
              <a:r>
                <a:rPr kumimoji="1" lang="ja-JP" altLang="en-US" sz="1100" dirty="0">
                  <a:latin typeface="メイリオ" panose="020B0604030504040204" pitchFamily="50" charset="-128"/>
                  <a:ea typeface="メイリオ" panose="020B0604030504040204" pitchFamily="50" charset="-128"/>
                </a:rPr>
                <a:t>児童発達支援事業所の新規誘致を行い、量的拡充を図る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a:t>
              </a:r>
              <a:r>
                <a:rPr kumimoji="1" lang="ja-JP" altLang="en-US" sz="1100" dirty="0">
                  <a:solidFill>
                    <a:srgbClr val="FF0000"/>
                  </a:solidFill>
                  <a:latin typeface="メイリオ" panose="020B0604030504040204" pitchFamily="50" charset="-128"/>
                  <a:ea typeface="メイリオ" panose="020B0604030504040204" pitchFamily="50" charset="-128"/>
                </a:rPr>
                <a:t>難聴児支援に関する情報収集と共有を図り、西東京市における難聴児支援の拠点機能を充実させる</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pPr marL="85725" indent="-85725"/>
              <a:endParaRPr kumimoji="1" lang="en-US" altLang="ja-JP" sz="1100"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◆重心児・医療的ケア児支援の充実</a:t>
              </a:r>
              <a:endParaRPr kumimoji="1" lang="en-US" altLang="ja-JP" sz="1200" b="1"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a:t>
              </a:r>
              <a:r>
                <a:rPr kumimoji="1" lang="ja-JP" altLang="en-US" sz="1100" dirty="0">
                  <a:solidFill>
                    <a:srgbClr val="FF0000"/>
                  </a:solidFill>
                  <a:latin typeface="メイリオ" panose="020B0604030504040204" pitchFamily="50" charset="-128"/>
                  <a:ea typeface="メイリオ" panose="020B0604030504040204" pitchFamily="50" charset="-128"/>
                </a:rPr>
                <a:t>市内の重症心身障害児や医療的ケア児の実態や支援体制の把握を行い、地域課題の分析を行います</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a:t>
              </a:r>
              <a:r>
                <a:rPr kumimoji="1" lang="ja-JP" altLang="en-US" sz="1100" dirty="0">
                  <a:solidFill>
                    <a:srgbClr val="FF0000"/>
                  </a:solidFill>
                  <a:latin typeface="メイリオ" panose="020B0604030504040204" pitchFamily="50" charset="-128"/>
                  <a:ea typeface="メイリオ" panose="020B0604030504040204" pitchFamily="50" charset="-128"/>
                </a:rPr>
                <a:t>医療的ケア児支援に係るコーディネート機能を充実させ、子どもの成長に伴う切れ目のない支援体制の構築を目指します</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pPr marL="85725" indent="-85725"/>
              <a:r>
                <a:rPr kumimoji="1" lang="ja-JP" altLang="en-US" sz="1100" strike="sngStrike" dirty="0">
                  <a:latin typeface="メイリオ" panose="020B0604030504040204" pitchFamily="50" charset="-128"/>
                  <a:ea typeface="メイリオ" panose="020B0604030504040204" pitchFamily="50" charset="-128"/>
                </a:rPr>
                <a:t>・泉小跡地に設置する日中支援型グループホームに併設する放課後等デイサービスにおける重心児、医療的ケア児の受け入れ</a:t>
              </a:r>
              <a:endParaRPr kumimoji="1" lang="en-US" altLang="ja-JP" sz="1100" strike="sngStrike"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a:t>
              </a:r>
              <a:r>
                <a:rPr kumimoji="1" lang="ja-JP" altLang="en-US" sz="1100" strike="sngStrike" dirty="0">
                  <a:latin typeface="メイリオ" panose="020B0604030504040204" pitchFamily="50" charset="-128"/>
                  <a:ea typeface="メイリオ" panose="020B0604030504040204" pitchFamily="50" charset="-128"/>
                </a:rPr>
                <a:t>新規参入の検討に加え、</a:t>
              </a:r>
              <a:r>
                <a:rPr kumimoji="1" lang="ja-JP" altLang="en-US" sz="1100" dirty="0">
                  <a:latin typeface="メイリオ" panose="020B0604030504040204" pitchFamily="50" charset="-128"/>
                  <a:ea typeface="メイリオ" panose="020B0604030504040204" pitchFamily="50" charset="-128"/>
                </a:rPr>
                <a:t>重心児在宅レスパイト事業等の新規事業の検討を行う</a:t>
              </a:r>
              <a:endParaRPr kumimoji="1" lang="en-US" altLang="ja-JP" sz="1100" dirty="0">
                <a:latin typeface="メイリオ" panose="020B0604030504040204" pitchFamily="50" charset="-128"/>
                <a:ea typeface="メイリオ" panose="020B0604030504040204" pitchFamily="50" charset="-128"/>
              </a:endParaRPr>
            </a:p>
            <a:p>
              <a:pPr marL="85725" indent="-85725"/>
              <a:endParaRPr kumimoji="1" lang="en-US" altLang="ja-JP" sz="1100"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a:t>
              </a:r>
              <a:r>
                <a:rPr kumimoji="1" lang="ja-JP" altLang="en-US" sz="1200" b="1" strike="sngStrike" dirty="0">
                  <a:latin typeface="メイリオ" panose="020B0604030504040204" pitchFamily="50" charset="-128"/>
                  <a:ea typeface="メイリオ" panose="020B0604030504040204" pitchFamily="50" charset="-128"/>
                </a:rPr>
                <a:t>事業所間連携の促進</a:t>
              </a:r>
              <a:r>
                <a:rPr kumimoji="1" lang="ja-JP" altLang="en-US" sz="1200" b="1" dirty="0">
                  <a:latin typeface="メイリオ" panose="020B0604030504040204" pitchFamily="50" charset="-128"/>
                  <a:ea typeface="メイリオ" panose="020B0604030504040204" pitchFamily="50" charset="-128"/>
                </a:rPr>
                <a:t>　利用しやすい施設に向けた連携の強化</a:t>
              </a:r>
              <a:endParaRPr kumimoji="1" lang="en-US" altLang="ja-JP" sz="1200" b="1"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・事業所連絡会などをはじめとする、既存の事業所間における情報共有や課題解決のための連携体制を強化し、児童・生徒や保護者が利用しやすい施設づくりに向けた質の向上を図ります</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a:t>
              </a:r>
              <a:r>
                <a:rPr kumimoji="1" lang="ja-JP" altLang="en-US" sz="1100" dirty="0">
                  <a:solidFill>
                    <a:srgbClr val="FF0000"/>
                  </a:solidFill>
                  <a:latin typeface="メイリオ" panose="020B0604030504040204" pitchFamily="50" charset="-128"/>
                  <a:ea typeface="メイリオ" panose="020B0604030504040204" pitchFamily="50" charset="-128"/>
                </a:rPr>
                <a:t>市役所内における組織を超えた連携を図り、既存の地域資源を活用した障害児通所支援事業等の実施可能性を検討します</a:t>
              </a:r>
              <a:endParaRPr kumimoji="1" lang="en-US" altLang="ja-JP" sz="1100" dirty="0">
                <a:solidFill>
                  <a:srgbClr val="FF0000"/>
                </a:solidFill>
                <a:latin typeface="メイリオ" panose="020B0604030504040204" pitchFamily="50" charset="-128"/>
                <a:ea typeface="メイリオ" panose="020B0604030504040204" pitchFamily="50" charset="-128"/>
              </a:endParaRPr>
            </a:p>
          </p:txBody>
        </p:sp>
      </p:grpSp>
      <p:sp>
        <p:nvSpPr>
          <p:cNvPr id="2" name="スライド番号プレースホルダー 1">
            <a:extLst>
              <a:ext uri="{FF2B5EF4-FFF2-40B4-BE49-F238E27FC236}">
                <a16:creationId xmlns:a16="http://schemas.microsoft.com/office/drawing/2014/main" id="{9E784E99-CF86-4696-AB3C-DAFDB7172606}"/>
              </a:ext>
            </a:extLst>
          </p:cNvPr>
          <p:cNvSpPr>
            <a:spLocks noGrp="1"/>
          </p:cNvSpPr>
          <p:nvPr>
            <p:ph type="sldNum" sz="quarter" idx="12"/>
          </p:nvPr>
        </p:nvSpPr>
        <p:spPr>
          <a:xfrm>
            <a:off x="9799320" y="8956174"/>
            <a:ext cx="2880360" cy="511175"/>
          </a:xfrm>
        </p:spPr>
        <p:txBody>
          <a:bodyPr/>
          <a:lstStyle/>
          <a:p>
            <a:fld id="{1DE0D774-6448-4836-BB6F-2EBED3C0A7A6}" type="slidenum">
              <a:rPr kumimoji="1" lang="ja-JP" altLang="en-US" smtClean="0"/>
              <a:t>1</a:t>
            </a:fld>
            <a:endParaRPr kumimoji="1" lang="ja-JP" altLang="en-US" dirty="0"/>
          </a:p>
        </p:txBody>
      </p:sp>
    </p:spTree>
    <p:extLst>
      <p:ext uri="{BB962C8B-B14F-4D97-AF65-F5344CB8AC3E}">
        <p14:creationId xmlns:p14="http://schemas.microsoft.com/office/powerpoint/2010/main" val="1386373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5C5B10A-70EE-44B1-9E24-7FB64D64269E}"/>
              </a:ext>
            </a:extLst>
          </p:cNvPr>
          <p:cNvSpPr txBox="1"/>
          <p:nvPr/>
        </p:nvSpPr>
        <p:spPr>
          <a:xfrm>
            <a:off x="0" y="0"/>
            <a:ext cx="12801600" cy="307777"/>
          </a:xfrm>
          <a:prstGeom prst="rect">
            <a:avLst/>
          </a:prstGeom>
          <a:solidFill>
            <a:schemeClr val="accent6">
              <a:lumMod val="40000"/>
              <a:lumOff val="60000"/>
            </a:schemeClr>
          </a:solid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rPr>
              <a:t>第６期西東京市障害福祉計画・第２期障害児福祉計画</a:t>
            </a:r>
          </a:p>
        </p:txBody>
      </p:sp>
      <p:sp>
        <p:nvSpPr>
          <p:cNvPr id="58" name="テキスト ボックス 57">
            <a:extLst>
              <a:ext uri="{FF2B5EF4-FFF2-40B4-BE49-F238E27FC236}">
                <a16:creationId xmlns:a16="http://schemas.microsoft.com/office/drawing/2014/main" id="{6FAB09BB-75DB-4900-AB40-E141B5338AC5}"/>
              </a:ext>
            </a:extLst>
          </p:cNvPr>
          <p:cNvSpPr txBox="1"/>
          <p:nvPr/>
        </p:nvSpPr>
        <p:spPr>
          <a:xfrm>
            <a:off x="0" y="402337"/>
            <a:ext cx="6291072" cy="276999"/>
          </a:xfrm>
          <a:prstGeom prst="rect">
            <a:avLst/>
          </a:prstGeom>
          <a:solidFill>
            <a:schemeClr val="accent6">
              <a:lumMod val="75000"/>
            </a:schemeClr>
          </a:solidFill>
        </p:spPr>
        <p:txBody>
          <a:bodyPr wrap="square" rtlCol="0">
            <a:spAutoFit/>
          </a:bodyPr>
          <a:lstStyle/>
          <a:p>
            <a:r>
              <a:rPr kumimoji="1" lang="ja-JP" altLang="en-US" sz="1200" dirty="0">
                <a:solidFill>
                  <a:schemeClr val="bg1"/>
                </a:solidFill>
                <a:latin typeface="メイリオ" panose="020B0604030504040204" pitchFamily="50" charset="-128"/>
                <a:ea typeface="メイリオ" panose="020B0604030504040204" pitchFamily="50" charset="-128"/>
              </a:rPr>
              <a:t>２　地域で安心して暮らせるまちづくりの推進</a:t>
            </a:r>
          </a:p>
        </p:txBody>
      </p:sp>
      <p:grpSp>
        <p:nvGrpSpPr>
          <p:cNvPr id="37" name="グループ化 36">
            <a:extLst>
              <a:ext uri="{FF2B5EF4-FFF2-40B4-BE49-F238E27FC236}">
                <a16:creationId xmlns:a16="http://schemas.microsoft.com/office/drawing/2014/main" id="{6870A32E-49EE-4DBB-9B3C-B75F60971B4F}"/>
              </a:ext>
            </a:extLst>
          </p:cNvPr>
          <p:cNvGrpSpPr/>
          <p:nvPr/>
        </p:nvGrpSpPr>
        <p:grpSpPr>
          <a:xfrm>
            <a:off x="170688" y="3411587"/>
            <a:ext cx="6035040" cy="4832091"/>
            <a:chOff x="256032" y="792481"/>
            <a:chExt cx="6035040" cy="4832091"/>
          </a:xfrm>
        </p:grpSpPr>
        <p:sp>
          <p:nvSpPr>
            <p:cNvPr id="38" name="テキスト ボックス 37">
              <a:extLst>
                <a:ext uri="{FF2B5EF4-FFF2-40B4-BE49-F238E27FC236}">
                  <a16:creationId xmlns:a16="http://schemas.microsoft.com/office/drawing/2014/main" id="{FF7E4FE1-2D97-4B0C-9FB4-6FD96F7E64CE}"/>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アンケート・ヒアリング調査からの課題整理</a:t>
              </a:r>
            </a:p>
          </p:txBody>
        </p:sp>
        <p:sp>
          <p:nvSpPr>
            <p:cNvPr id="39" name="テキスト ボックス 38">
              <a:extLst>
                <a:ext uri="{FF2B5EF4-FFF2-40B4-BE49-F238E27FC236}">
                  <a16:creationId xmlns:a16="http://schemas.microsoft.com/office/drawing/2014/main" id="{B85FE20A-6AE7-4DD8-A0CA-2BB94397DBEC}"/>
                </a:ext>
              </a:extLst>
            </p:cNvPr>
            <p:cNvSpPr txBox="1"/>
            <p:nvPr/>
          </p:nvSpPr>
          <p:spPr>
            <a:xfrm>
              <a:off x="256032" y="1069479"/>
              <a:ext cx="6035040" cy="4555093"/>
            </a:xfrm>
            <a:prstGeom prst="rect">
              <a:avLst/>
            </a:prstGeom>
            <a:noFill/>
            <a:ln>
              <a:solidFill>
                <a:schemeClr val="accent6">
                  <a:lumMod val="50000"/>
                </a:schemeClr>
              </a:solid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■障害福祉サービスの評価指標</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・過去１年間のサービス利用者は増加（前回</a:t>
              </a:r>
              <a:r>
                <a:rPr kumimoji="1" lang="en-US" altLang="ja-JP" sz="1100" dirty="0">
                  <a:latin typeface="メイリオ" panose="020B0604030504040204" pitchFamily="50" charset="-128"/>
                  <a:ea typeface="メイリオ" panose="020B0604030504040204" pitchFamily="50" charset="-128"/>
                </a:rPr>
                <a:t>25.3</a:t>
              </a:r>
              <a:r>
                <a:rPr kumimoji="1" lang="ja-JP" altLang="en-US" sz="1100" dirty="0">
                  <a:latin typeface="メイリオ" panose="020B0604030504040204" pitchFamily="50" charset="-128"/>
                  <a:ea typeface="メイリオ" panose="020B0604030504040204" pitchFamily="50" charset="-128"/>
                </a:rPr>
                <a:t>％→今回</a:t>
              </a:r>
              <a:r>
                <a:rPr kumimoji="1" lang="en-US" altLang="ja-JP" sz="1100" dirty="0">
                  <a:latin typeface="メイリオ" panose="020B0604030504040204" pitchFamily="50" charset="-128"/>
                  <a:ea typeface="メイリオ" panose="020B0604030504040204" pitchFamily="50" charset="-128"/>
                </a:rPr>
                <a:t>32.4</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・市の障害福祉策の満足度に大きな変化は無し</a:t>
              </a:r>
              <a:endParaRPr kumimoji="1" lang="en-US" altLang="ja-JP" sz="1100" dirty="0">
                <a:highlight>
                  <a:srgbClr val="FFFF00"/>
                </a:highlight>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（前回「満足」</a:t>
              </a:r>
              <a:r>
                <a:rPr kumimoji="1" lang="en-US" altLang="ja-JP" sz="1100" dirty="0">
                  <a:latin typeface="メイリオ" panose="020B0604030504040204" pitchFamily="50" charset="-128"/>
                  <a:ea typeface="メイリオ" panose="020B0604030504040204" pitchFamily="50" charset="-128"/>
                </a:rPr>
                <a:t>22.2</a:t>
              </a:r>
              <a:r>
                <a:rPr kumimoji="1" lang="ja-JP" altLang="en-US" sz="1100" dirty="0">
                  <a:latin typeface="メイリオ" panose="020B0604030504040204" pitchFamily="50" charset="-128"/>
                  <a:ea typeface="メイリオ" panose="020B0604030504040204" pitchFamily="50" charset="-128"/>
                </a:rPr>
                <a:t>％「不満」</a:t>
              </a:r>
              <a:r>
                <a:rPr kumimoji="1" lang="en-US" altLang="ja-JP" sz="1100" dirty="0">
                  <a:latin typeface="メイリオ" panose="020B0604030504040204" pitchFamily="50" charset="-128"/>
                  <a:ea typeface="メイリオ" panose="020B0604030504040204" pitchFamily="50" charset="-128"/>
                </a:rPr>
                <a:t>12.9</a:t>
              </a:r>
              <a:r>
                <a:rPr kumimoji="1" lang="ja-JP" altLang="en-US" sz="1100" dirty="0">
                  <a:latin typeface="メイリオ" panose="020B0604030504040204" pitchFamily="50" charset="-128"/>
                  <a:ea typeface="メイリオ" panose="020B0604030504040204" pitchFamily="50" charset="-128"/>
                </a:rPr>
                <a:t>％→今回「満足」</a:t>
              </a:r>
              <a:r>
                <a:rPr kumimoji="1" lang="en-US" altLang="ja-JP" sz="1100" dirty="0">
                  <a:latin typeface="メイリオ" panose="020B0604030504040204" pitchFamily="50" charset="-128"/>
                  <a:ea typeface="メイリオ" panose="020B0604030504040204" pitchFamily="50" charset="-128"/>
                </a:rPr>
                <a:t>23.4</a:t>
              </a:r>
              <a:r>
                <a:rPr kumimoji="1" lang="ja-JP" altLang="en-US" sz="1100" dirty="0">
                  <a:latin typeface="メイリオ" panose="020B0604030504040204" pitchFamily="50" charset="-128"/>
                  <a:ea typeface="メイリオ" panose="020B0604030504040204" pitchFamily="50" charset="-128"/>
                </a:rPr>
                <a:t>％「不満」</a:t>
              </a:r>
              <a:r>
                <a:rPr kumimoji="1" lang="en-US" altLang="ja-JP" sz="1100" dirty="0">
                  <a:latin typeface="メイリオ" panose="020B0604030504040204" pitchFamily="50" charset="-128"/>
                  <a:ea typeface="メイリオ" panose="020B0604030504040204" pitchFamily="50" charset="-128"/>
                </a:rPr>
                <a:t>13.9</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■当事者の地域での生活イメージについて</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・５年後の暮らし方として最も意向が高いのは「家族と在宅」（</a:t>
              </a:r>
              <a:r>
                <a:rPr kumimoji="1" lang="en-US" altLang="ja-JP" sz="1100" dirty="0">
                  <a:latin typeface="メイリオ" panose="020B0604030504040204" pitchFamily="50" charset="-128"/>
                  <a:ea typeface="メイリオ" panose="020B0604030504040204" pitchFamily="50" charset="-128"/>
                </a:rPr>
                <a:t>38.3</a:t>
              </a:r>
              <a:r>
                <a:rPr kumimoji="1" lang="ja-JP" altLang="en-US" sz="1100" dirty="0">
                  <a:latin typeface="メイリオ" panose="020B0604030504040204" pitchFamily="50" charset="-128"/>
                  <a:ea typeface="メイリオ" panose="020B0604030504040204" pitchFamily="50" charset="-128"/>
                </a:rPr>
                <a:t>％）となっており、</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「グループホーム」は</a:t>
              </a:r>
              <a:r>
                <a:rPr kumimoji="1" lang="en-US" altLang="ja-JP" sz="1100" dirty="0">
                  <a:latin typeface="メイリオ" panose="020B0604030504040204" pitchFamily="50" charset="-128"/>
                  <a:ea typeface="メイリオ" panose="020B0604030504040204" pitchFamily="50" charset="-128"/>
                </a:rPr>
                <a:t>6.1</a:t>
              </a:r>
              <a:r>
                <a:rPr kumimoji="1" lang="ja-JP" altLang="en-US" sz="1100" dirty="0">
                  <a:latin typeface="メイリオ" panose="020B0604030504040204" pitchFamily="50" charset="-128"/>
                  <a:ea typeface="メイリオ" panose="020B0604030504040204" pitchFamily="50" charset="-128"/>
                </a:rPr>
                <a:t>％、「施設入所」は</a:t>
              </a:r>
              <a:r>
                <a:rPr kumimoji="1" lang="en-US" altLang="ja-JP" sz="1100" dirty="0">
                  <a:latin typeface="メイリオ" panose="020B0604030504040204" pitchFamily="50" charset="-128"/>
                  <a:ea typeface="メイリオ" panose="020B0604030504040204" pitchFamily="50" charset="-128"/>
                </a:rPr>
                <a:t>4.6</a:t>
              </a:r>
              <a:r>
                <a:rPr kumimoji="1" lang="ja-JP" altLang="en-US" sz="1100" dirty="0">
                  <a:latin typeface="メイリオ" panose="020B0604030504040204" pitchFamily="50" charset="-128"/>
                  <a:ea typeface="メイリオ" panose="020B0604030504040204" pitchFamily="50" charset="-128"/>
                </a:rPr>
                <a:t>％となっている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・特に「グループホーム」「施設入所」は</a:t>
              </a:r>
              <a:r>
                <a:rPr kumimoji="1" lang="en-US" altLang="ja-JP" sz="1100" dirty="0">
                  <a:latin typeface="メイリオ" panose="020B0604030504040204" pitchFamily="50" charset="-128"/>
                  <a:ea typeface="メイリオ" panose="020B0604030504040204" pitchFamily="50" charset="-128"/>
                </a:rPr>
                <a:t>18</a:t>
              </a:r>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29</a:t>
              </a:r>
              <a:r>
                <a:rPr kumimoji="1" lang="ja-JP" altLang="en-US" sz="1100" dirty="0">
                  <a:latin typeface="メイリオ" panose="020B0604030504040204" pitchFamily="50" charset="-128"/>
                  <a:ea typeface="メイリオ" panose="020B0604030504040204" pitchFamily="50" charset="-128"/>
                </a:rPr>
                <a:t>歳の若い世代でのニーズが高く、かつ、介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助者の年齢が</a:t>
              </a:r>
              <a:r>
                <a:rPr kumimoji="1" lang="en-US" altLang="ja-JP" sz="1100" dirty="0">
                  <a:latin typeface="メイリオ" panose="020B0604030504040204" pitchFamily="50" charset="-128"/>
                  <a:ea typeface="メイリオ" panose="020B0604030504040204" pitchFamily="50" charset="-128"/>
                </a:rPr>
                <a:t>40</a:t>
              </a:r>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69</a:t>
              </a:r>
              <a:r>
                <a:rPr kumimoji="1" lang="ja-JP" altLang="en-US" sz="1100" dirty="0">
                  <a:latin typeface="メイリオ" panose="020B0604030504040204" pitchFamily="50" charset="-128"/>
                  <a:ea typeface="メイリオ" panose="020B0604030504040204" pitchFamily="50" charset="-128"/>
                </a:rPr>
                <a:t>歳で高くなる傾向がある</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■地域生活を支える福祉サービスの不足</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・障害児の卒後の活動場所としての「生活介護」「作業所（就労</a:t>
              </a:r>
              <a:r>
                <a:rPr kumimoji="1" lang="en-US" altLang="ja-JP" sz="1100" dirty="0">
                  <a:latin typeface="メイリオ" panose="020B0604030504040204" pitchFamily="50" charset="-128"/>
                  <a:ea typeface="メイリオ" panose="020B0604030504040204" pitchFamily="50" charset="-128"/>
                </a:rPr>
                <a:t>B</a:t>
              </a:r>
              <a:r>
                <a:rPr kumimoji="1" lang="ja-JP" altLang="en-US" sz="1100" dirty="0">
                  <a:latin typeface="メイリオ" panose="020B0604030504040204" pitchFamily="50" charset="-128"/>
                  <a:ea typeface="メイリオ" panose="020B0604030504040204" pitchFamily="50" charset="-128"/>
                </a:rPr>
                <a:t>）」の事業所数（定員）は</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絶対数が不足している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・事業所の特性によって定員状況に差があり、重心者や医ケアが必要な人、強度行動障害の</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ある人などのニーズに対応する通所施設が不足している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・ヘルパーは事業所数が減少しているとともに、人材確保も難航しており全般的に不足</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・グループホーム利用者がに必要な地域生活を支える体制（サービス・相談支援）が不足</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・余暇活動や成人デイなど、福祉的支援を伴う地域活動への支援が不足している</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■障害者（児）理解について</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・過去１年間の差別等の経験（いつも感じる・たまに感じる）は、障害者では大きな変化はなく（前回</a:t>
              </a:r>
              <a:r>
                <a:rPr kumimoji="1" lang="en-US" altLang="ja-JP" sz="1100" dirty="0">
                  <a:latin typeface="メイリオ" panose="020B0604030504040204" pitchFamily="50" charset="-128"/>
                  <a:ea typeface="メイリオ" panose="020B0604030504040204" pitchFamily="50" charset="-128"/>
                </a:rPr>
                <a:t>27.5</a:t>
              </a:r>
              <a:r>
                <a:rPr kumimoji="1" lang="ja-JP" altLang="en-US" sz="1100" dirty="0">
                  <a:latin typeface="メイリオ" panose="020B0604030504040204" pitchFamily="50" charset="-128"/>
                  <a:ea typeface="メイリオ" panose="020B0604030504040204" pitchFamily="50" charset="-128"/>
                </a:rPr>
                <a:t>％→今回</a:t>
              </a:r>
              <a:r>
                <a:rPr kumimoji="1" lang="en-US" altLang="ja-JP" sz="1100" dirty="0">
                  <a:latin typeface="メイリオ" panose="020B0604030504040204" pitchFamily="50" charset="-128"/>
                  <a:ea typeface="メイリオ" panose="020B0604030504040204" pitchFamily="50" charset="-128"/>
                </a:rPr>
                <a:t>31.6</a:t>
              </a:r>
              <a:r>
                <a:rPr kumimoji="1" lang="ja-JP" altLang="en-US" sz="1100" dirty="0">
                  <a:latin typeface="メイリオ" panose="020B0604030504040204" pitchFamily="50" charset="-128"/>
                  <a:ea typeface="メイリオ" panose="020B0604030504040204" pitchFamily="50" charset="-128"/>
                </a:rPr>
                <a:t>％）、障害児では増加（前回</a:t>
              </a:r>
              <a:r>
                <a:rPr kumimoji="1" lang="en-US" altLang="ja-JP" sz="1100" dirty="0">
                  <a:latin typeface="メイリオ" panose="020B0604030504040204" pitchFamily="50" charset="-128"/>
                  <a:ea typeface="メイリオ" panose="020B0604030504040204" pitchFamily="50" charset="-128"/>
                </a:rPr>
                <a:t>45.0</a:t>
              </a:r>
              <a:r>
                <a:rPr kumimoji="1" lang="ja-JP" altLang="en-US" sz="1100" dirty="0">
                  <a:latin typeface="メイリオ" panose="020B0604030504040204" pitchFamily="50" charset="-128"/>
                  <a:ea typeface="メイリオ" panose="020B0604030504040204" pitchFamily="50" charset="-128"/>
                </a:rPr>
                <a:t>％→今回</a:t>
              </a:r>
              <a:r>
                <a:rPr kumimoji="1" lang="en-US" altLang="ja-JP" sz="1100" dirty="0">
                  <a:latin typeface="メイリオ" panose="020B0604030504040204" pitchFamily="50" charset="-128"/>
                  <a:ea typeface="メイリオ" panose="020B0604030504040204" pitchFamily="50" charset="-128"/>
                </a:rPr>
                <a:t>71.1</a:t>
              </a:r>
              <a:r>
                <a:rPr kumimoji="1" lang="ja-JP" altLang="en-US" sz="1100" dirty="0">
                  <a:latin typeface="メイリオ" panose="020B0604030504040204" pitchFamily="50" charset="-128"/>
                  <a:ea typeface="メイリオ" panose="020B0604030504040204" pitchFamily="50" charset="-128"/>
                </a:rPr>
                <a:t>％）している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・差別等を感じる場所は「バス等の交通機関」「スーパーやレストラン」が多く、障害児では「保育所や幼稚園、学校」も多い</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・通級等を利用している保護者が学校に求めることとして、「一人ひとりに合わせた指導方法」や「子どもに関する相談への対応」などの柔軟な対応への希望が高い</a:t>
              </a:r>
              <a:endParaRPr kumimoji="1" lang="en-US" altLang="ja-JP" sz="1100" dirty="0">
                <a:latin typeface="メイリオ" panose="020B0604030504040204" pitchFamily="50" charset="-128"/>
                <a:ea typeface="メイリオ" panose="020B0604030504040204" pitchFamily="50" charset="-128"/>
              </a:endParaRPr>
            </a:p>
          </p:txBody>
        </p:sp>
      </p:grpSp>
      <p:grpSp>
        <p:nvGrpSpPr>
          <p:cNvPr id="40" name="グループ化 39">
            <a:extLst>
              <a:ext uri="{FF2B5EF4-FFF2-40B4-BE49-F238E27FC236}">
                <a16:creationId xmlns:a16="http://schemas.microsoft.com/office/drawing/2014/main" id="{71EAC644-6312-4314-A1FB-F7D2CFF71447}"/>
              </a:ext>
            </a:extLst>
          </p:cNvPr>
          <p:cNvGrpSpPr/>
          <p:nvPr/>
        </p:nvGrpSpPr>
        <p:grpSpPr>
          <a:xfrm>
            <a:off x="170688" y="8189708"/>
            <a:ext cx="6035040" cy="1384994"/>
            <a:chOff x="256032" y="792481"/>
            <a:chExt cx="6035040" cy="1384994"/>
          </a:xfrm>
        </p:grpSpPr>
        <p:sp>
          <p:nvSpPr>
            <p:cNvPr id="41" name="テキスト ボックス 40">
              <a:extLst>
                <a:ext uri="{FF2B5EF4-FFF2-40B4-BE49-F238E27FC236}">
                  <a16:creationId xmlns:a16="http://schemas.microsoft.com/office/drawing/2014/main" id="{8991EA2D-3B47-4335-906B-E94413FE0BEA}"/>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社会環境の変化</a:t>
              </a:r>
            </a:p>
          </p:txBody>
        </p:sp>
        <p:sp>
          <p:nvSpPr>
            <p:cNvPr id="42" name="テキスト ボックス 41">
              <a:extLst>
                <a:ext uri="{FF2B5EF4-FFF2-40B4-BE49-F238E27FC236}">
                  <a16:creationId xmlns:a16="http://schemas.microsoft.com/office/drawing/2014/main" id="{5377D608-6D63-46A6-BA4C-19F416F08992}"/>
                </a:ext>
              </a:extLst>
            </p:cNvPr>
            <p:cNvSpPr txBox="1"/>
            <p:nvPr/>
          </p:nvSpPr>
          <p:spPr>
            <a:xfrm>
              <a:off x="256032" y="1069479"/>
              <a:ext cx="6035040" cy="1107996"/>
            </a:xfrm>
            <a:prstGeom prst="rect">
              <a:avLst/>
            </a:prstGeom>
            <a:noFill/>
            <a:ln>
              <a:solidFill>
                <a:schemeClr val="accent6">
                  <a:lumMod val="50000"/>
                </a:schemeClr>
              </a:solid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■国の指針に基づく変化</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・日中サービス支援型共同生活生活援助施設等の地域生活への移行を目指した支援体制充実</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・地域生活支援拠点の運用による中長期的視点に立った支援の体制づくり</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■近隣市との比較</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GH</a:t>
              </a:r>
              <a:r>
                <a:rPr kumimoji="1" lang="ja-JP" altLang="en-US" sz="1100" dirty="0">
                  <a:latin typeface="メイリオ" panose="020B0604030504040204" pitchFamily="50" charset="-128"/>
                  <a:ea typeface="メイリオ" panose="020B0604030504040204" pitchFamily="50" charset="-128"/>
                </a:rPr>
                <a:t>の設置数に対する生活介護、就労</a:t>
              </a:r>
              <a:r>
                <a:rPr kumimoji="1" lang="en-US" altLang="ja-JP" sz="1100" dirty="0">
                  <a:latin typeface="メイリオ" panose="020B0604030504040204" pitchFamily="50" charset="-128"/>
                  <a:ea typeface="メイリオ" panose="020B0604030504040204" pitchFamily="50" charset="-128"/>
                </a:rPr>
                <a:t>B</a:t>
              </a:r>
              <a:r>
                <a:rPr kumimoji="1" lang="ja-JP" altLang="en-US" sz="1100" dirty="0">
                  <a:latin typeface="メイリオ" panose="020B0604030504040204" pitchFamily="50" charset="-128"/>
                  <a:ea typeface="メイリオ" panose="020B0604030504040204" pitchFamily="50" charset="-128"/>
                </a:rPr>
                <a:t>の事業所数は圧倒的に不足している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・理解促進に向けた事業は学校等の公共施設が中心となっている</a:t>
              </a:r>
              <a:endParaRPr kumimoji="1" lang="en-US" altLang="ja-JP" sz="1100" dirty="0">
                <a:latin typeface="メイリオ" panose="020B0604030504040204" pitchFamily="50" charset="-128"/>
                <a:ea typeface="メイリオ" panose="020B0604030504040204" pitchFamily="50" charset="-128"/>
              </a:endParaRPr>
            </a:p>
          </p:txBody>
        </p:sp>
      </p:grpSp>
      <p:cxnSp>
        <p:nvCxnSpPr>
          <p:cNvPr id="3" name="コネクタ: カギ線 2">
            <a:extLst>
              <a:ext uri="{FF2B5EF4-FFF2-40B4-BE49-F238E27FC236}">
                <a16:creationId xmlns:a16="http://schemas.microsoft.com/office/drawing/2014/main" id="{6B71AB1B-12F3-4F67-ABF5-B1E379C60CF5}"/>
              </a:ext>
            </a:extLst>
          </p:cNvPr>
          <p:cNvCxnSpPr>
            <a:cxnSpLocks/>
            <a:stCxn id="42" idx="3"/>
            <a:endCxn id="46" idx="1"/>
          </p:cNvCxnSpPr>
          <p:nvPr/>
        </p:nvCxnSpPr>
        <p:spPr>
          <a:xfrm flipV="1">
            <a:off x="6205728" y="930981"/>
            <a:ext cx="633984" cy="8089723"/>
          </a:xfrm>
          <a:prstGeom prst="bentConnector3">
            <a:avLst>
              <a:gd name="adj1" fmla="val 50000"/>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45" name="グループ化 44">
            <a:extLst>
              <a:ext uri="{FF2B5EF4-FFF2-40B4-BE49-F238E27FC236}">
                <a16:creationId xmlns:a16="http://schemas.microsoft.com/office/drawing/2014/main" id="{42E103CB-2FF2-4140-BA12-EAE17FF09F33}"/>
              </a:ext>
            </a:extLst>
          </p:cNvPr>
          <p:cNvGrpSpPr/>
          <p:nvPr/>
        </p:nvGrpSpPr>
        <p:grpSpPr>
          <a:xfrm>
            <a:off x="6839712" y="792481"/>
            <a:ext cx="5839968" cy="3231654"/>
            <a:chOff x="256032" y="792481"/>
            <a:chExt cx="6035040" cy="3231654"/>
          </a:xfrm>
        </p:grpSpPr>
        <p:sp>
          <p:nvSpPr>
            <p:cNvPr id="46" name="テキスト ボックス 45">
              <a:extLst>
                <a:ext uri="{FF2B5EF4-FFF2-40B4-BE49-F238E27FC236}">
                  <a16:creationId xmlns:a16="http://schemas.microsoft.com/office/drawing/2014/main" id="{07CC68A8-CF62-4EF4-9A2B-78C95E842E99}"/>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第６期計画への課題整理</a:t>
              </a:r>
            </a:p>
          </p:txBody>
        </p:sp>
        <p:sp>
          <p:nvSpPr>
            <p:cNvPr id="47" name="テキスト ボックス 46">
              <a:extLst>
                <a:ext uri="{FF2B5EF4-FFF2-40B4-BE49-F238E27FC236}">
                  <a16:creationId xmlns:a16="http://schemas.microsoft.com/office/drawing/2014/main" id="{5581EAF2-AECF-4BEA-84B4-31FFF169608E}"/>
                </a:ext>
              </a:extLst>
            </p:cNvPr>
            <p:cNvSpPr txBox="1"/>
            <p:nvPr/>
          </p:nvSpPr>
          <p:spPr>
            <a:xfrm>
              <a:off x="256032" y="1069480"/>
              <a:ext cx="6035040" cy="2954655"/>
            </a:xfrm>
            <a:prstGeom prst="rect">
              <a:avLst/>
            </a:prstGeom>
            <a:noFill/>
            <a:ln>
              <a:solidFill>
                <a:schemeClr val="accent6">
                  <a:lumMod val="50000"/>
                </a:schemeClr>
              </a:solid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■地域生活を支えるサービスの不足への対応</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・生活介護等、障害者の日中活動への支援を行う事業所整備が必須</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・特に重心者や医ケアの必要な人などへの対応を強化した事業所整備と、量的な整備を一</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体的に進めていく必要がある</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■市での障害のある人の地域生活の在り方の検討と実現にむけた体制づくり</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・余暇活動も含めた、障害のある人の地域生活を支えるための体制について、地域生活支援拠点等を中心に検討を行う必要がある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・具体的な実現にむけて、事業所整備を行うとともに、相談支援事業所や施設事業者との連携を強化して、利用者の中長期的な支援体制や目標づくりを実施していく必要がある</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■民間を含めた障害者（児）理解の促進</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・日常的な生活の場における差別等の経験が多いことを踏まえ、民間企業等に対する理解促進や当事者との意見交換の場など、具体的な行動改善につなげていくための取組が必要となる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また、学校等における障害理解促進については、市の具体的事業は障害の有無によって支援（事業）対象をわけて実施している場合が多いため、グレーゾーンの子どもを含め、相互の交流から経験や知恵を育む場を積極的に拡大することが必要</a:t>
              </a:r>
              <a:endParaRPr kumimoji="1" lang="en-US" altLang="ja-JP" sz="1100" dirty="0">
                <a:latin typeface="メイリオ" panose="020B0604030504040204" pitchFamily="50" charset="-128"/>
                <a:ea typeface="メイリオ" panose="020B0604030504040204" pitchFamily="50" charset="-128"/>
              </a:endParaRPr>
            </a:p>
          </p:txBody>
        </p:sp>
      </p:grpSp>
      <p:sp>
        <p:nvSpPr>
          <p:cNvPr id="10" name="二等辺三角形 9">
            <a:extLst>
              <a:ext uri="{FF2B5EF4-FFF2-40B4-BE49-F238E27FC236}">
                <a16:creationId xmlns:a16="http://schemas.microsoft.com/office/drawing/2014/main" id="{10DF4488-7674-415B-A1F9-FABD638B0495}"/>
              </a:ext>
            </a:extLst>
          </p:cNvPr>
          <p:cNvSpPr/>
          <p:nvPr/>
        </p:nvSpPr>
        <p:spPr>
          <a:xfrm flipV="1">
            <a:off x="6839712" y="4093341"/>
            <a:ext cx="5839968" cy="276999"/>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コネクタ 15">
            <a:extLst>
              <a:ext uri="{FF2B5EF4-FFF2-40B4-BE49-F238E27FC236}">
                <a16:creationId xmlns:a16="http://schemas.microsoft.com/office/drawing/2014/main" id="{3BB754A1-B0A7-40C2-86ED-8A2871646A60}"/>
              </a:ext>
            </a:extLst>
          </p:cNvPr>
          <p:cNvCxnSpPr>
            <a:cxnSpLocks/>
          </p:cNvCxnSpPr>
          <p:nvPr/>
        </p:nvCxnSpPr>
        <p:spPr>
          <a:xfrm>
            <a:off x="6205728" y="5535168"/>
            <a:ext cx="318897"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A810672B-CF7A-4800-A7D3-8595939037AF}"/>
              </a:ext>
            </a:extLst>
          </p:cNvPr>
          <p:cNvCxnSpPr>
            <a:cxnSpLocks/>
          </p:cNvCxnSpPr>
          <p:nvPr/>
        </p:nvCxnSpPr>
        <p:spPr>
          <a:xfrm>
            <a:off x="6205728" y="2540508"/>
            <a:ext cx="318897"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grpSp>
        <p:nvGrpSpPr>
          <p:cNvPr id="85" name="グループ化 84">
            <a:extLst>
              <a:ext uri="{FF2B5EF4-FFF2-40B4-BE49-F238E27FC236}">
                <a16:creationId xmlns:a16="http://schemas.microsoft.com/office/drawing/2014/main" id="{D6AC7FE4-2B67-4D36-BE2B-7DC76C15DE70}"/>
              </a:ext>
            </a:extLst>
          </p:cNvPr>
          <p:cNvGrpSpPr/>
          <p:nvPr/>
        </p:nvGrpSpPr>
        <p:grpSpPr>
          <a:xfrm>
            <a:off x="6839712" y="4489648"/>
            <a:ext cx="5839968" cy="4985979"/>
            <a:chOff x="256032" y="792481"/>
            <a:chExt cx="5839968" cy="4985979"/>
          </a:xfrm>
        </p:grpSpPr>
        <p:sp>
          <p:nvSpPr>
            <p:cNvPr id="86" name="テキスト ボックス 85">
              <a:extLst>
                <a:ext uri="{FF2B5EF4-FFF2-40B4-BE49-F238E27FC236}">
                  <a16:creationId xmlns:a16="http://schemas.microsoft.com/office/drawing/2014/main" id="{D9E575C1-73B6-4F34-82C4-9EC1FB2F2AD8}"/>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第６期計画における方向性</a:t>
              </a:r>
            </a:p>
          </p:txBody>
        </p:sp>
        <p:sp>
          <p:nvSpPr>
            <p:cNvPr id="87" name="テキスト ボックス 86">
              <a:extLst>
                <a:ext uri="{FF2B5EF4-FFF2-40B4-BE49-F238E27FC236}">
                  <a16:creationId xmlns:a16="http://schemas.microsoft.com/office/drawing/2014/main" id="{B2BAAE50-C10F-4C82-9A1D-0BC499D5618B}"/>
                </a:ext>
              </a:extLst>
            </p:cNvPr>
            <p:cNvSpPr txBox="1"/>
            <p:nvPr/>
          </p:nvSpPr>
          <p:spPr>
            <a:xfrm>
              <a:off x="256032" y="1069479"/>
              <a:ext cx="5839968" cy="4708981"/>
            </a:xfrm>
            <a:prstGeom prst="rect">
              <a:avLst/>
            </a:prstGeom>
            <a:noFill/>
            <a:ln>
              <a:solidFill>
                <a:schemeClr val="accent6">
                  <a:lumMod val="50000"/>
                </a:schemeClr>
              </a:solidFill>
            </a:ln>
          </p:spPr>
          <p:txBody>
            <a:bodyPr wrap="square" rtlCol="0">
              <a:spAutoFit/>
            </a:bodyPr>
            <a:lstStyle/>
            <a:p>
              <a:endParaRPr kumimoji="1" lang="en-US" altLang="ja-JP" sz="1100"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◆日中活動系事業者の誘致と移動支援事業の活用促進</a:t>
              </a:r>
              <a:endParaRPr kumimoji="1" lang="en-US" altLang="ja-JP" sz="1200" b="1"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a:t>
              </a:r>
              <a:r>
                <a:rPr kumimoji="1" lang="ja-JP" altLang="en-US" sz="1100" dirty="0">
                  <a:solidFill>
                    <a:srgbClr val="FF0000"/>
                  </a:solidFill>
                  <a:latin typeface="メイリオ" panose="020B0604030504040204" pitchFamily="50" charset="-128"/>
                  <a:ea typeface="メイリオ" panose="020B0604030504040204" pitchFamily="50" charset="-128"/>
                </a:rPr>
                <a:t>泉小跡地における施設整備により、日中サービス支援型指定共同生活援助体制を構築することで、地域生活を希望する利用者に対する包括的な支援の場を確保する</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・日中活動サービスを必要とする人への支援の拡充に向けて、西東京市における障害のある人の地域生活の在り方等を検討し、生活介護や就労継続支援等の新規事業所の確保等を行う</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strike="sngStrike" dirty="0">
                  <a:latin typeface="メイリオ" panose="020B0604030504040204" pitchFamily="50" charset="-128"/>
                  <a:ea typeface="メイリオ" panose="020B0604030504040204" pitchFamily="50" charset="-128"/>
                </a:rPr>
                <a:t>・</a:t>
              </a:r>
              <a:r>
                <a:rPr kumimoji="1" lang="en-US" altLang="ja-JP" sz="1100" strike="sngStrike" dirty="0">
                  <a:latin typeface="メイリオ" panose="020B0604030504040204" pitchFamily="50" charset="-128"/>
                  <a:ea typeface="メイリオ" panose="020B0604030504040204" pitchFamily="50" charset="-128"/>
                </a:rPr>
                <a:t>R</a:t>
              </a:r>
              <a:r>
                <a:rPr kumimoji="1" lang="ja-JP" altLang="en-US" sz="1100" strike="sngStrike" dirty="0">
                  <a:latin typeface="メイリオ" panose="020B0604030504040204" pitchFamily="50" charset="-128"/>
                  <a:ea typeface="メイリオ" panose="020B0604030504040204" pitchFamily="50" charset="-128"/>
                </a:rPr>
                <a:t>２年度に見直した移動支援事業の活用促進による、市内外の日中活動の利用</a:t>
              </a:r>
              <a:endParaRPr kumimoji="1" lang="en-US" altLang="ja-JP" sz="1100" strike="sngStrike" dirty="0">
                <a:latin typeface="メイリオ" panose="020B0604030504040204" pitchFamily="50" charset="-128"/>
                <a:ea typeface="メイリオ" panose="020B0604030504040204" pitchFamily="50" charset="-128"/>
              </a:endParaRPr>
            </a:p>
            <a:p>
              <a:pPr marL="85725" indent="-85725"/>
              <a:endParaRPr kumimoji="1" lang="en-US" altLang="ja-JP" sz="1100"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◆地域生活支援拠点を中心とした切れ目のない地域生活への支援の拡充</a:t>
              </a:r>
              <a:endParaRPr kumimoji="1" lang="en-US" altLang="ja-JP" sz="1200" b="1"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a:t>
              </a:r>
              <a:r>
                <a:rPr kumimoji="1" lang="ja-JP" altLang="en-US" sz="1100" dirty="0">
                  <a:solidFill>
                    <a:srgbClr val="FF0000"/>
                  </a:solidFill>
                  <a:latin typeface="メイリオ" panose="020B0604030504040204" pitchFamily="50" charset="-128"/>
                  <a:ea typeface="メイリオ" panose="020B0604030504040204" pitchFamily="50" charset="-128"/>
                </a:rPr>
                <a:t>市内の教育・保育施設における相談支援・研修体制を充実させ、障害のある児童・生徒やその保護者、教員等の従事者の不安の解消を図る</a:t>
              </a:r>
            </a:p>
            <a:p>
              <a:pPr marL="85725" indent="-85725"/>
              <a:r>
                <a:rPr kumimoji="1" lang="ja-JP" altLang="en-US" sz="1100" dirty="0">
                  <a:latin typeface="メイリオ" panose="020B0604030504040204" pitchFamily="50" charset="-128"/>
                  <a:ea typeface="メイリオ" panose="020B0604030504040204" pitchFamily="50" charset="-128"/>
                </a:rPr>
                <a:t>・地域における障害福祉施設や相談支援事業所、市役所、医療機関などが情報共有・連携を行う場を設置し、障害のある人の卒業後の地域生活における課題抽出や対応策の検討を重ね、必要な支援の充実を図る</a:t>
              </a:r>
              <a:endParaRPr kumimoji="1" lang="en-US" altLang="ja-JP" sz="1100" dirty="0">
                <a:latin typeface="メイリオ" panose="020B0604030504040204" pitchFamily="50" charset="-128"/>
                <a:ea typeface="メイリオ" panose="020B0604030504040204" pitchFamily="50" charset="-128"/>
              </a:endParaRPr>
            </a:p>
            <a:p>
              <a:pPr marL="85725" indent="-85725"/>
              <a:endParaRPr kumimoji="1" lang="en-US" altLang="ja-JP" sz="1100" b="1" strike="sngStrike" dirty="0">
                <a:latin typeface="メイリオ" panose="020B0604030504040204" pitchFamily="50" charset="-128"/>
                <a:ea typeface="メイリオ" panose="020B0604030504040204" pitchFamily="50" charset="-128"/>
              </a:endParaRPr>
            </a:p>
            <a:p>
              <a:pPr marL="85725" indent="-85725"/>
              <a:r>
                <a:rPr kumimoji="1" lang="ja-JP" altLang="en-US" sz="1100" b="1" strike="sngStrike" dirty="0">
                  <a:latin typeface="メイリオ" panose="020B0604030504040204" pitchFamily="50" charset="-128"/>
                  <a:ea typeface="メイリオ" panose="020B0604030504040204" pitchFamily="50" charset="-128"/>
                </a:rPr>
                <a:t>◆地域生活支援拠点による西東京市における地域生活の在り方の検討</a:t>
              </a:r>
              <a:endParaRPr kumimoji="1" lang="en-US" altLang="ja-JP" sz="1100" b="1" strike="sngStrike" dirty="0">
                <a:latin typeface="メイリオ" panose="020B0604030504040204" pitchFamily="50" charset="-128"/>
                <a:ea typeface="メイリオ" panose="020B0604030504040204" pitchFamily="50" charset="-128"/>
              </a:endParaRPr>
            </a:p>
            <a:p>
              <a:pPr marL="85725" indent="-85725"/>
              <a:r>
                <a:rPr kumimoji="1" lang="ja-JP" altLang="en-US" sz="1100" strike="sngStrike" dirty="0">
                  <a:latin typeface="メイリオ" panose="020B0604030504040204" pitchFamily="50" charset="-128"/>
                  <a:ea typeface="メイリオ" panose="020B0604030504040204" pitchFamily="50" charset="-128"/>
                </a:rPr>
                <a:t>・令和２年度中に設置予定の地域生活支援拠点を中心に、市や相談支援事業所の連携強化を図り、西東京市における障害のある人の地域生活の場の在り方を検討する</a:t>
              </a:r>
              <a:endParaRPr kumimoji="1" lang="en-US" altLang="ja-JP" sz="1100" strike="sngStrike" dirty="0">
                <a:latin typeface="メイリオ" panose="020B0604030504040204" pitchFamily="50" charset="-128"/>
                <a:ea typeface="メイリオ" panose="020B0604030504040204" pitchFamily="50" charset="-128"/>
              </a:endParaRPr>
            </a:p>
            <a:p>
              <a:pPr marL="85725" indent="-85725"/>
              <a:r>
                <a:rPr kumimoji="1" lang="ja-JP" altLang="en-US" sz="1100" strike="sngStrike" dirty="0">
                  <a:latin typeface="メイリオ" panose="020B0604030504040204" pitchFamily="50" charset="-128"/>
                  <a:ea typeface="メイリオ" panose="020B0604030504040204" pitchFamily="50" charset="-128"/>
                </a:rPr>
                <a:t>・検討内容を考慮しながら、既存の福祉サービスや、今後拡充する福祉サービスの内容を踏まえた支援計画づくりを行う</a:t>
              </a:r>
              <a:endParaRPr kumimoji="1" lang="en-US" altLang="ja-JP" sz="1100" strike="sngStrike" dirty="0">
                <a:latin typeface="メイリオ" panose="020B0604030504040204" pitchFamily="50" charset="-128"/>
                <a:ea typeface="メイリオ" panose="020B0604030504040204" pitchFamily="50" charset="-128"/>
              </a:endParaRPr>
            </a:p>
            <a:p>
              <a:pPr marL="85725" indent="-85725"/>
              <a:endParaRPr kumimoji="1" lang="en-US" altLang="ja-JP" sz="1100"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◆地域の多様な主体を巻き込んだ障害理解の促進</a:t>
              </a:r>
              <a:endParaRPr kumimoji="1" lang="en-US" altLang="ja-JP" sz="1200" b="1"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a:t>
              </a:r>
              <a:r>
                <a:rPr kumimoji="1" lang="ja-JP" altLang="en-US" sz="1100" dirty="0">
                  <a:solidFill>
                    <a:srgbClr val="FF0000"/>
                  </a:solidFill>
                  <a:latin typeface="メイリオ" panose="020B0604030504040204" pitchFamily="50" charset="-128"/>
                  <a:ea typeface="メイリオ" panose="020B0604030504040204" pitchFamily="50" charset="-128"/>
                </a:rPr>
                <a:t>地域の住民活動団体や、</a:t>
              </a:r>
              <a:r>
                <a:rPr kumimoji="1" lang="ja-JP" altLang="en-US" sz="1100" dirty="0">
                  <a:latin typeface="メイリオ" panose="020B0604030504040204" pitchFamily="50" charset="-128"/>
                  <a:ea typeface="メイリオ" panose="020B0604030504040204" pitchFamily="50" charset="-128"/>
                </a:rPr>
                <a:t>飲食店・商店・交通事業者など、障害者の地域生活に必要な関係機関との連携を強化し、地域における障害理解促進のための情報共有や研修等を実施する</a:t>
              </a:r>
              <a:endParaRPr kumimoji="1" lang="en-US" altLang="ja-JP" sz="1100" dirty="0">
                <a:latin typeface="メイリオ" panose="020B0604030504040204" pitchFamily="50" charset="-128"/>
                <a:ea typeface="メイリオ" panose="020B0604030504040204" pitchFamily="50" charset="-128"/>
              </a:endParaRPr>
            </a:p>
          </p:txBody>
        </p:sp>
      </p:grpSp>
      <p:grpSp>
        <p:nvGrpSpPr>
          <p:cNvPr id="24" name="グループ化 23">
            <a:extLst>
              <a:ext uri="{FF2B5EF4-FFF2-40B4-BE49-F238E27FC236}">
                <a16:creationId xmlns:a16="http://schemas.microsoft.com/office/drawing/2014/main" id="{371AC677-C226-4BDD-AF70-3B146384ED01}"/>
              </a:ext>
            </a:extLst>
          </p:cNvPr>
          <p:cNvGrpSpPr/>
          <p:nvPr/>
        </p:nvGrpSpPr>
        <p:grpSpPr>
          <a:xfrm>
            <a:off x="170688" y="743713"/>
            <a:ext cx="6035040" cy="2634715"/>
            <a:chOff x="256032" y="792481"/>
            <a:chExt cx="6035040" cy="2634715"/>
          </a:xfrm>
        </p:grpSpPr>
        <p:sp>
          <p:nvSpPr>
            <p:cNvPr id="25" name="テキスト ボックス 24">
              <a:extLst>
                <a:ext uri="{FF2B5EF4-FFF2-40B4-BE49-F238E27FC236}">
                  <a16:creationId xmlns:a16="http://schemas.microsoft.com/office/drawing/2014/main" id="{6600A2F8-A0DD-4254-B0FB-58BD07A4376D}"/>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第</a:t>
              </a:r>
              <a:r>
                <a:rPr kumimoji="1" lang="en-US" altLang="ja-JP" sz="1200" dirty="0">
                  <a:latin typeface="メイリオ" panose="020B0604030504040204" pitchFamily="50" charset="-128"/>
                  <a:ea typeface="メイリオ" panose="020B0604030504040204" pitchFamily="50" charset="-128"/>
                </a:rPr>
                <a:t>5</a:t>
              </a:r>
              <a:r>
                <a:rPr kumimoji="1" lang="ja-JP" altLang="en-US" sz="1200" dirty="0">
                  <a:latin typeface="メイリオ" panose="020B0604030504040204" pitchFamily="50" charset="-128"/>
                  <a:ea typeface="メイリオ" panose="020B0604030504040204" pitchFamily="50" charset="-128"/>
                </a:rPr>
                <a:t>期計画の進捗評価（５段階評価：</a:t>
              </a:r>
              <a:r>
                <a:rPr kumimoji="1" lang="en-US" altLang="ja-JP" sz="1200" dirty="0">
                  <a:latin typeface="メイリオ" panose="020B0604030504040204" pitchFamily="50" charset="-128"/>
                  <a:ea typeface="メイリオ" panose="020B0604030504040204" pitchFamily="50" charset="-128"/>
                </a:rPr>
                <a:t>A&gt;B</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C</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D</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E</a:t>
              </a:r>
              <a:r>
                <a:rPr kumimoji="1" lang="ja-JP" altLang="en-US" sz="1200" dirty="0">
                  <a:latin typeface="メイリオ" panose="020B0604030504040204" pitchFamily="50" charset="-128"/>
                  <a:ea typeface="メイリオ" panose="020B0604030504040204" pitchFamily="50" charset="-128"/>
                </a:rPr>
                <a:t>）</a:t>
              </a:r>
            </a:p>
          </p:txBody>
        </p:sp>
        <p:sp>
          <p:nvSpPr>
            <p:cNvPr id="26" name="テキスト ボックス 25">
              <a:extLst>
                <a:ext uri="{FF2B5EF4-FFF2-40B4-BE49-F238E27FC236}">
                  <a16:creationId xmlns:a16="http://schemas.microsoft.com/office/drawing/2014/main" id="{CB03C2D7-9CF0-4E29-9B8C-7C0A9DBCA191}"/>
                </a:ext>
              </a:extLst>
            </p:cNvPr>
            <p:cNvSpPr txBox="1"/>
            <p:nvPr/>
          </p:nvSpPr>
          <p:spPr>
            <a:xfrm>
              <a:off x="256032" y="1069480"/>
              <a:ext cx="6035040" cy="2357716"/>
            </a:xfrm>
            <a:prstGeom prst="rect">
              <a:avLst/>
            </a:prstGeom>
            <a:noFill/>
            <a:ln>
              <a:solidFill>
                <a:schemeClr val="accent6">
                  <a:lumMod val="50000"/>
                </a:schemeClr>
              </a:solidFill>
            </a:ln>
          </p:spPr>
          <p:txBody>
            <a:bodyPr wrap="square" rtlCol="0">
              <a:spAutoFit/>
            </a:bodyPr>
            <a:lstStyle/>
            <a:p>
              <a:r>
                <a:rPr kumimoji="1" lang="ja-JP" altLang="en-US" sz="1100" b="1" dirty="0">
                  <a:latin typeface="メイリオ" panose="020B0604030504040204" pitchFamily="50" charset="-128"/>
                  <a:ea typeface="メイリオ" panose="020B0604030504040204" pitchFamily="50" charset="-128"/>
                </a:rPr>
                <a:t>①グループホーム等の地域生活のためのサービスの充実・・・・・・・・・・・・・・</a:t>
              </a:r>
              <a:r>
                <a:rPr kumimoji="1" lang="en-US" altLang="ja-JP" sz="1100" b="1" dirty="0">
                  <a:latin typeface="メイリオ" panose="020B0604030504040204" pitchFamily="50" charset="-128"/>
                  <a:ea typeface="メイリオ" panose="020B0604030504040204" pitchFamily="50" charset="-128"/>
                </a:rPr>
                <a:t>A</a:t>
              </a:r>
            </a:p>
            <a:p>
              <a:pPr marL="85725" indent="-85725"/>
              <a:r>
                <a:rPr kumimoji="1" lang="ja-JP" altLang="en-US" sz="1100" dirty="0">
                  <a:latin typeface="メイリオ" panose="020B0604030504040204" pitchFamily="50" charset="-128"/>
                  <a:ea typeface="メイリオ" panose="020B0604030504040204" pitchFamily="50" charset="-128"/>
                </a:rPr>
                <a:t>・泉小跡地の一体的な施設の整備を行う</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・新たな整備に向けた環境づくりが今後の課題</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b="1" dirty="0">
                  <a:latin typeface="メイリオ" panose="020B0604030504040204" pitchFamily="50" charset="-128"/>
                  <a:ea typeface="メイリオ" panose="020B0604030504040204" pitchFamily="50" charset="-128"/>
                </a:rPr>
                <a:t>②障害のある子どもの地域への参加・包容の推進・・・・・・・・・・・・・・・・・</a:t>
              </a:r>
              <a:r>
                <a:rPr kumimoji="1" lang="en-US" altLang="ja-JP" sz="1100" b="1" dirty="0">
                  <a:latin typeface="メイリオ" panose="020B0604030504040204" pitchFamily="50" charset="-128"/>
                  <a:ea typeface="メイリオ" panose="020B0604030504040204" pitchFamily="50" charset="-128"/>
                </a:rPr>
                <a:t>B</a:t>
              </a:r>
            </a:p>
            <a:p>
              <a:r>
                <a:rPr kumimoji="1" lang="ja-JP" altLang="en-US" sz="1100" dirty="0">
                  <a:latin typeface="メイリオ" panose="020B0604030504040204" pitchFamily="50" charset="-128"/>
                  <a:ea typeface="メイリオ" panose="020B0604030504040204" pitchFamily="50" charset="-128"/>
                </a:rPr>
                <a:t>・副籍制度に対する教員の理解は高まったが、授業中の交流は少なく今後の課題となる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・教育支援コーディネーターと特別支援コーディネーターの交流強化が課題</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b="1" dirty="0">
                  <a:latin typeface="メイリオ" panose="020B0604030504040204" pitchFamily="50" charset="-128"/>
                  <a:ea typeface="メイリオ" panose="020B0604030504040204" pitchFamily="50" charset="-128"/>
                </a:rPr>
                <a:t>③学校教育での理解の促進・・・・・・・・・・・・・・・・・・・・・・・・・・・</a:t>
              </a:r>
              <a:r>
                <a:rPr kumimoji="1" lang="en-US" altLang="ja-JP" sz="1100" b="1" dirty="0">
                  <a:latin typeface="メイリオ" panose="020B0604030504040204" pitchFamily="50" charset="-128"/>
                  <a:ea typeface="メイリオ" panose="020B0604030504040204" pitchFamily="50" charset="-128"/>
                </a:rPr>
                <a:t>A</a:t>
              </a:r>
            </a:p>
            <a:p>
              <a:r>
                <a:rPr kumimoji="1" lang="ja-JP" altLang="en-US" sz="1100" dirty="0">
                  <a:latin typeface="メイリオ" panose="020B0604030504040204" pitchFamily="50" charset="-128"/>
                  <a:ea typeface="メイリオ" panose="020B0604030504040204" pitchFamily="50" charset="-128"/>
                </a:rPr>
                <a:t>・教員への研修が充実しており、児童・生徒への柔軟な指導強化につながっている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・医療的ケア児の増加に伴う対応力の強化が今後の課題となる</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b="1" dirty="0">
                  <a:latin typeface="メイリオ" panose="020B0604030504040204" pitchFamily="50" charset="-128"/>
                  <a:ea typeface="メイリオ" panose="020B0604030504040204" pitchFamily="50" charset="-128"/>
                </a:rPr>
                <a:t>④障害や障害のある人への理解促進・・・・・・・・・・・・・・・・・・・・・・・Ｂ</a:t>
              </a:r>
              <a:endParaRPr kumimoji="1" lang="en-US" altLang="ja-JP" sz="1100" b="1"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・サポーター養成講座への参加者数の増加によって実現できている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・参加者数をいかに増やしていくかが今後の課題となる</a:t>
              </a:r>
              <a:endParaRPr kumimoji="1" lang="en-US" altLang="ja-JP" sz="1100" dirty="0">
                <a:latin typeface="メイリオ" panose="020B0604030504040204" pitchFamily="50" charset="-128"/>
                <a:ea typeface="メイリオ" panose="020B0604030504040204" pitchFamily="50" charset="-128"/>
              </a:endParaRPr>
            </a:p>
          </p:txBody>
        </p:sp>
      </p:grpSp>
      <p:sp>
        <p:nvSpPr>
          <p:cNvPr id="2" name="スライド番号プレースホルダー 1">
            <a:extLst>
              <a:ext uri="{FF2B5EF4-FFF2-40B4-BE49-F238E27FC236}">
                <a16:creationId xmlns:a16="http://schemas.microsoft.com/office/drawing/2014/main" id="{5E13D2A1-C29F-42C9-ACF4-7EA1BE614EA1}"/>
              </a:ext>
            </a:extLst>
          </p:cNvPr>
          <p:cNvSpPr>
            <a:spLocks noGrp="1"/>
          </p:cNvSpPr>
          <p:nvPr>
            <p:ph type="sldNum" sz="quarter" idx="12"/>
          </p:nvPr>
        </p:nvSpPr>
        <p:spPr>
          <a:xfrm>
            <a:off x="9799320" y="8923276"/>
            <a:ext cx="2880360" cy="511175"/>
          </a:xfrm>
        </p:spPr>
        <p:txBody>
          <a:bodyPr/>
          <a:lstStyle/>
          <a:p>
            <a:fld id="{1DE0D774-6448-4836-BB6F-2EBED3C0A7A6}" type="slidenum">
              <a:rPr kumimoji="1" lang="ja-JP" altLang="en-US" smtClean="0"/>
              <a:t>2</a:t>
            </a:fld>
            <a:endParaRPr kumimoji="1" lang="ja-JP" altLang="en-US" dirty="0"/>
          </a:p>
        </p:txBody>
      </p:sp>
    </p:spTree>
    <p:extLst>
      <p:ext uri="{BB962C8B-B14F-4D97-AF65-F5344CB8AC3E}">
        <p14:creationId xmlns:p14="http://schemas.microsoft.com/office/powerpoint/2010/main" val="3459969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5C5B10A-70EE-44B1-9E24-7FB64D64269E}"/>
              </a:ext>
            </a:extLst>
          </p:cNvPr>
          <p:cNvSpPr txBox="1"/>
          <p:nvPr/>
        </p:nvSpPr>
        <p:spPr>
          <a:xfrm>
            <a:off x="0" y="0"/>
            <a:ext cx="12801600" cy="307777"/>
          </a:xfrm>
          <a:prstGeom prst="rect">
            <a:avLst/>
          </a:prstGeom>
          <a:solidFill>
            <a:schemeClr val="accent6">
              <a:lumMod val="40000"/>
              <a:lumOff val="60000"/>
            </a:schemeClr>
          </a:solid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rPr>
              <a:t>第６期西東京市障害福祉計画・第２期障害児福祉計画</a:t>
            </a:r>
          </a:p>
        </p:txBody>
      </p:sp>
      <p:sp>
        <p:nvSpPr>
          <p:cNvPr id="58" name="テキスト ボックス 57">
            <a:extLst>
              <a:ext uri="{FF2B5EF4-FFF2-40B4-BE49-F238E27FC236}">
                <a16:creationId xmlns:a16="http://schemas.microsoft.com/office/drawing/2014/main" id="{6FAB09BB-75DB-4900-AB40-E141B5338AC5}"/>
              </a:ext>
            </a:extLst>
          </p:cNvPr>
          <p:cNvSpPr txBox="1"/>
          <p:nvPr/>
        </p:nvSpPr>
        <p:spPr>
          <a:xfrm>
            <a:off x="0" y="402337"/>
            <a:ext cx="6291072" cy="276999"/>
          </a:xfrm>
          <a:prstGeom prst="rect">
            <a:avLst/>
          </a:prstGeom>
          <a:solidFill>
            <a:schemeClr val="accent6">
              <a:lumMod val="75000"/>
            </a:schemeClr>
          </a:solidFill>
        </p:spPr>
        <p:txBody>
          <a:bodyPr wrap="square" rtlCol="0">
            <a:spAutoFit/>
          </a:bodyPr>
          <a:lstStyle/>
          <a:p>
            <a:r>
              <a:rPr kumimoji="1" lang="ja-JP" altLang="en-US" sz="1200" dirty="0">
                <a:solidFill>
                  <a:schemeClr val="bg1"/>
                </a:solidFill>
                <a:latin typeface="メイリオ" panose="020B0604030504040204" pitchFamily="50" charset="-128"/>
                <a:ea typeface="メイリオ" panose="020B0604030504040204" pitchFamily="50" charset="-128"/>
              </a:rPr>
              <a:t>３　相談支援体制の充実</a:t>
            </a:r>
          </a:p>
        </p:txBody>
      </p:sp>
      <p:grpSp>
        <p:nvGrpSpPr>
          <p:cNvPr id="37" name="グループ化 36">
            <a:extLst>
              <a:ext uri="{FF2B5EF4-FFF2-40B4-BE49-F238E27FC236}">
                <a16:creationId xmlns:a16="http://schemas.microsoft.com/office/drawing/2014/main" id="{6870A32E-49EE-4DBB-9B3C-B75F60971B4F}"/>
              </a:ext>
            </a:extLst>
          </p:cNvPr>
          <p:cNvGrpSpPr/>
          <p:nvPr/>
        </p:nvGrpSpPr>
        <p:grpSpPr>
          <a:xfrm>
            <a:off x="170688" y="3484739"/>
            <a:ext cx="6035040" cy="4739758"/>
            <a:chOff x="256032" y="792481"/>
            <a:chExt cx="6035040" cy="4739758"/>
          </a:xfrm>
        </p:grpSpPr>
        <p:sp>
          <p:nvSpPr>
            <p:cNvPr id="38" name="テキスト ボックス 37">
              <a:extLst>
                <a:ext uri="{FF2B5EF4-FFF2-40B4-BE49-F238E27FC236}">
                  <a16:creationId xmlns:a16="http://schemas.microsoft.com/office/drawing/2014/main" id="{FF7E4FE1-2D97-4B0C-9FB4-6FD96F7E64CE}"/>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アンケート・ヒアリング調査からの課題整理</a:t>
              </a:r>
            </a:p>
          </p:txBody>
        </p:sp>
        <p:sp>
          <p:nvSpPr>
            <p:cNvPr id="39" name="テキスト ボックス 38">
              <a:extLst>
                <a:ext uri="{FF2B5EF4-FFF2-40B4-BE49-F238E27FC236}">
                  <a16:creationId xmlns:a16="http://schemas.microsoft.com/office/drawing/2014/main" id="{B85FE20A-6AE7-4DD8-A0CA-2BB94397DBEC}"/>
                </a:ext>
              </a:extLst>
            </p:cNvPr>
            <p:cNvSpPr txBox="1"/>
            <p:nvPr/>
          </p:nvSpPr>
          <p:spPr>
            <a:xfrm>
              <a:off x="256032" y="1069479"/>
              <a:ext cx="6035040" cy="4462760"/>
            </a:xfrm>
            <a:prstGeom prst="rect">
              <a:avLst/>
            </a:prstGeom>
            <a:noFill/>
            <a:ln>
              <a:solidFill>
                <a:schemeClr val="accent6">
                  <a:lumMod val="50000"/>
                </a:schemeClr>
              </a:solid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■相談相手の有無について</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・家族以外の相談相手や場所が「ない」人に大きな変化は無し（前回</a:t>
              </a:r>
              <a:r>
                <a:rPr kumimoji="1" lang="en-US" altLang="ja-JP" sz="1100" dirty="0">
                  <a:latin typeface="メイリオ" panose="020B0604030504040204" pitchFamily="50" charset="-128"/>
                  <a:ea typeface="メイリオ" panose="020B0604030504040204" pitchFamily="50" charset="-128"/>
                </a:rPr>
                <a:t>21.4</a:t>
              </a:r>
              <a:r>
                <a:rPr kumimoji="1" lang="ja-JP" altLang="en-US" sz="1100" dirty="0">
                  <a:latin typeface="メイリオ" panose="020B0604030504040204" pitchFamily="50" charset="-128"/>
                  <a:ea typeface="メイリオ" panose="020B0604030504040204" pitchFamily="50" charset="-128"/>
                </a:rPr>
                <a:t>％→今回</a:t>
              </a:r>
              <a:r>
                <a:rPr kumimoji="1" lang="en-US" altLang="ja-JP" sz="1100" dirty="0">
                  <a:latin typeface="メイリオ" panose="020B0604030504040204" pitchFamily="50" charset="-128"/>
                  <a:ea typeface="メイリオ" panose="020B0604030504040204" pitchFamily="50" charset="-128"/>
                </a:rPr>
                <a:t>24.7</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障害児では増加（前回</a:t>
              </a:r>
              <a:r>
                <a:rPr kumimoji="1" lang="en-US" altLang="ja-JP" sz="1100" dirty="0">
                  <a:latin typeface="メイリオ" panose="020B0604030504040204" pitchFamily="50" charset="-128"/>
                  <a:ea typeface="メイリオ" panose="020B0604030504040204" pitchFamily="50" charset="-128"/>
                </a:rPr>
                <a:t>2.7</a:t>
              </a:r>
              <a:r>
                <a:rPr kumimoji="1" lang="ja-JP" altLang="en-US" sz="1100" dirty="0">
                  <a:latin typeface="メイリオ" panose="020B0604030504040204" pitchFamily="50" charset="-128"/>
                  <a:ea typeface="メイリオ" panose="020B0604030504040204" pitchFamily="50" charset="-128"/>
                </a:rPr>
                <a:t>％→今回</a:t>
              </a:r>
              <a:r>
                <a:rPr kumimoji="1" lang="en-US" altLang="ja-JP" sz="1100" dirty="0">
                  <a:latin typeface="メイリオ" panose="020B0604030504040204" pitchFamily="50" charset="-128"/>
                  <a:ea typeface="メイリオ" panose="020B0604030504040204" pitchFamily="50" charset="-128"/>
                </a:rPr>
                <a:t>10.9</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・特に、生活状況が困窮している割合が高いほど「相談相手や場所がない」が高い</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■相談支援事業について</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・市の相談窓口は縦割り意識が高く、ワンストップでの対応が実現てきていない</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・基幹相談を専門機関等に委託するなどの体制整備が必要</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・計画相談のニーズは増えているが、ニーズのバリエーションの多様化に対して、</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事業者で対応できる支援パターンが限られている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・相談員が地域資源を把握することで、質の向上を図る取組が必要</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■市内事業所の認知度について</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・フレンドリーの認知度は若干増加（前回</a:t>
              </a:r>
              <a:r>
                <a:rPr kumimoji="1" lang="en-US" altLang="ja-JP" sz="1100" dirty="0">
                  <a:latin typeface="メイリオ" panose="020B0604030504040204" pitchFamily="50" charset="-128"/>
                  <a:ea typeface="メイリオ" panose="020B0604030504040204" pitchFamily="50" charset="-128"/>
                </a:rPr>
                <a:t>32.3</a:t>
              </a:r>
              <a:r>
                <a:rPr kumimoji="1" lang="ja-JP" altLang="en-US" sz="1100" dirty="0">
                  <a:latin typeface="メイリオ" panose="020B0604030504040204" pitchFamily="50" charset="-128"/>
                  <a:ea typeface="メイリオ" panose="020B0604030504040204" pitchFamily="50" charset="-128"/>
                </a:rPr>
                <a:t>％→今回</a:t>
              </a:r>
              <a:r>
                <a:rPr kumimoji="1" lang="en-US" altLang="ja-JP" sz="1100" dirty="0">
                  <a:latin typeface="メイリオ" panose="020B0604030504040204" pitchFamily="50" charset="-128"/>
                  <a:ea typeface="メイリオ" panose="020B0604030504040204" pitchFamily="50" charset="-128"/>
                </a:rPr>
                <a:t>40.5</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・その他の施設の認知度は大きな変化は無し（前回</a:t>
              </a:r>
              <a:r>
                <a:rPr kumimoji="1" lang="en-US" altLang="ja-JP" sz="1100" dirty="0">
                  <a:latin typeface="メイリオ" panose="020B0604030504040204" pitchFamily="50" charset="-128"/>
                  <a:ea typeface="メイリオ" panose="020B0604030504040204" pitchFamily="50" charset="-128"/>
                </a:rPr>
                <a:t>17</a:t>
              </a:r>
              <a:r>
                <a:rPr kumimoji="1" lang="ja-JP" altLang="en-US" sz="1100" dirty="0">
                  <a:latin typeface="メイリオ" panose="020B0604030504040204" pitchFamily="50" charset="-128"/>
                  <a:ea typeface="メイリオ" panose="020B0604030504040204" pitchFamily="50" charset="-128"/>
                </a:rPr>
                <a:t>％前後→今回</a:t>
              </a:r>
              <a:r>
                <a:rPr kumimoji="1" lang="en-US" altLang="ja-JP" sz="1100" dirty="0">
                  <a:latin typeface="メイリオ" panose="020B0604030504040204" pitchFamily="50" charset="-128"/>
                  <a:ea typeface="メイリオ" panose="020B0604030504040204" pitchFamily="50" charset="-128"/>
                </a:rPr>
                <a:t>20</a:t>
              </a:r>
              <a:r>
                <a:rPr kumimoji="1" lang="ja-JP" altLang="en-US" sz="1100" dirty="0">
                  <a:latin typeface="メイリオ" panose="020B0604030504040204" pitchFamily="50" charset="-128"/>
                  <a:ea typeface="メイリオ" panose="020B0604030504040204" pitchFamily="50" charset="-128"/>
                </a:rPr>
                <a:t>％前後）</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■情報入手の手段について</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・福祉サービスの情報入手方法は「市の広報紙」が最も高い</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・ただし、市報は情報を探す手間が多いため、必要な情報を検索できるようなツールが必要</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・事業者の運営理念やサービスの質的な内容が必要な人に伝わっていない可能性がある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・特別支援学校等を介した情報は入ってくるが、市外の特支では西東京市の情報は得られず、</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また、卒後に情報入手の手段が途絶えてしまう</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■難病患者、発達障害者への支援について</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・難病患者の相談先は「友人・知人」が最も多く、他の障害に比べても比率が高い</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・一方で、市の窓口や福祉施設へを相談先とする割合は低い</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・精神障害のある人からの自立訓練へのニーズが大幅に増えている</a:t>
              </a:r>
              <a:endParaRPr kumimoji="1" lang="en-US" altLang="ja-JP" sz="1100" dirty="0">
                <a:latin typeface="メイリオ" panose="020B0604030504040204" pitchFamily="50" charset="-128"/>
                <a:ea typeface="メイリオ" panose="020B0604030504040204" pitchFamily="50" charset="-128"/>
              </a:endParaRPr>
            </a:p>
          </p:txBody>
        </p:sp>
      </p:grpSp>
      <p:grpSp>
        <p:nvGrpSpPr>
          <p:cNvPr id="40" name="グループ化 39">
            <a:extLst>
              <a:ext uri="{FF2B5EF4-FFF2-40B4-BE49-F238E27FC236}">
                <a16:creationId xmlns:a16="http://schemas.microsoft.com/office/drawing/2014/main" id="{71EAC644-6312-4314-A1FB-F7D2CFF71447}"/>
              </a:ext>
            </a:extLst>
          </p:cNvPr>
          <p:cNvGrpSpPr/>
          <p:nvPr/>
        </p:nvGrpSpPr>
        <p:grpSpPr>
          <a:xfrm>
            <a:off x="170688" y="8108193"/>
            <a:ext cx="6035040" cy="1461938"/>
            <a:chOff x="256032" y="792481"/>
            <a:chExt cx="6035040" cy="1461938"/>
          </a:xfrm>
        </p:grpSpPr>
        <p:sp>
          <p:nvSpPr>
            <p:cNvPr id="41" name="テキスト ボックス 40">
              <a:extLst>
                <a:ext uri="{FF2B5EF4-FFF2-40B4-BE49-F238E27FC236}">
                  <a16:creationId xmlns:a16="http://schemas.microsoft.com/office/drawing/2014/main" id="{8991EA2D-3B47-4335-906B-E94413FE0BEA}"/>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社会環境の変化</a:t>
              </a:r>
            </a:p>
          </p:txBody>
        </p:sp>
        <p:sp>
          <p:nvSpPr>
            <p:cNvPr id="42" name="テキスト ボックス 41">
              <a:extLst>
                <a:ext uri="{FF2B5EF4-FFF2-40B4-BE49-F238E27FC236}">
                  <a16:creationId xmlns:a16="http://schemas.microsoft.com/office/drawing/2014/main" id="{5377D608-6D63-46A6-BA4C-19F416F08992}"/>
                </a:ext>
              </a:extLst>
            </p:cNvPr>
            <p:cNvSpPr txBox="1"/>
            <p:nvPr/>
          </p:nvSpPr>
          <p:spPr>
            <a:xfrm>
              <a:off x="256032" y="1069479"/>
              <a:ext cx="6035040" cy="1184940"/>
            </a:xfrm>
            <a:prstGeom prst="rect">
              <a:avLst/>
            </a:prstGeom>
            <a:noFill/>
            <a:ln>
              <a:solidFill>
                <a:schemeClr val="accent6">
                  <a:lumMod val="50000"/>
                </a:schemeClr>
              </a:solid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■国の指針に基づく変化</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・相談支援の体制等を地域単位で検証・評価を行い、機能強化に向けた体制作りの必要</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・発達障害に対する相談支援体制の充実</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■近隣市との比較</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・難病患者や発達障害者に関する相談窓口の設置状況に差があり、西東京市では未設置</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・情報提供等の工夫について、</a:t>
              </a:r>
              <a:r>
                <a:rPr kumimoji="1" lang="en-US" altLang="ja-JP" sz="1100" dirty="0">
                  <a:latin typeface="メイリオ" panose="020B0604030504040204" pitchFamily="50" charset="-128"/>
                  <a:ea typeface="メイリオ" panose="020B0604030504040204" pitchFamily="50" charset="-128"/>
                </a:rPr>
                <a:t>IT</a:t>
              </a:r>
              <a:r>
                <a:rPr kumimoji="1" lang="ja-JP" altLang="en-US" sz="1100" dirty="0">
                  <a:latin typeface="メイリオ" panose="020B0604030504040204" pitchFamily="50" charset="-128"/>
                  <a:ea typeface="メイリオ" panose="020B0604030504040204" pitchFamily="50" charset="-128"/>
                </a:rPr>
                <a:t>化支援として</a:t>
              </a:r>
              <a:r>
                <a:rPr kumimoji="1" lang="en-US" altLang="ja-JP" sz="1100" dirty="0">
                  <a:latin typeface="メイリオ" panose="020B0604030504040204" pitchFamily="50" charset="-128"/>
                  <a:ea typeface="メイリオ" panose="020B0604030504040204" pitchFamily="50" charset="-128"/>
                </a:rPr>
                <a:t>PC</a:t>
              </a:r>
              <a:r>
                <a:rPr kumimoji="1" lang="ja-JP" altLang="en-US" sz="1100" dirty="0">
                  <a:latin typeface="メイリオ" panose="020B0604030504040204" pitchFamily="50" charset="-128"/>
                  <a:ea typeface="メイリオ" panose="020B0604030504040204" pitchFamily="50" charset="-128"/>
                </a:rPr>
                <a:t>教室等の利用者支援がセットで実施</a:t>
              </a:r>
              <a:endParaRPr kumimoji="1" lang="en-US" altLang="ja-JP" sz="1100" dirty="0">
                <a:latin typeface="メイリオ" panose="020B0604030504040204" pitchFamily="50" charset="-128"/>
                <a:ea typeface="メイリオ" panose="020B0604030504040204" pitchFamily="50" charset="-128"/>
              </a:endParaRPr>
            </a:p>
          </p:txBody>
        </p:sp>
      </p:grpSp>
      <p:cxnSp>
        <p:nvCxnSpPr>
          <p:cNvPr id="3" name="コネクタ: カギ線 2">
            <a:extLst>
              <a:ext uri="{FF2B5EF4-FFF2-40B4-BE49-F238E27FC236}">
                <a16:creationId xmlns:a16="http://schemas.microsoft.com/office/drawing/2014/main" id="{6B71AB1B-12F3-4F67-ABF5-B1E379C60CF5}"/>
              </a:ext>
            </a:extLst>
          </p:cNvPr>
          <p:cNvCxnSpPr>
            <a:cxnSpLocks/>
            <a:stCxn id="42" idx="3"/>
            <a:endCxn id="46" idx="1"/>
          </p:cNvCxnSpPr>
          <p:nvPr/>
        </p:nvCxnSpPr>
        <p:spPr>
          <a:xfrm flipV="1">
            <a:off x="6205728" y="930981"/>
            <a:ext cx="633984" cy="8046680"/>
          </a:xfrm>
          <a:prstGeom prst="bentConnector3">
            <a:avLst>
              <a:gd name="adj1" fmla="val 50000"/>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45" name="グループ化 44">
            <a:extLst>
              <a:ext uri="{FF2B5EF4-FFF2-40B4-BE49-F238E27FC236}">
                <a16:creationId xmlns:a16="http://schemas.microsoft.com/office/drawing/2014/main" id="{42E103CB-2FF2-4140-BA12-EAE17FF09F33}"/>
              </a:ext>
            </a:extLst>
          </p:cNvPr>
          <p:cNvGrpSpPr/>
          <p:nvPr/>
        </p:nvGrpSpPr>
        <p:grpSpPr>
          <a:xfrm>
            <a:off x="6839712" y="792481"/>
            <a:ext cx="5839968" cy="3585597"/>
            <a:chOff x="256032" y="792481"/>
            <a:chExt cx="6035040" cy="3585597"/>
          </a:xfrm>
        </p:grpSpPr>
        <p:sp>
          <p:nvSpPr>
            <p:cNvPr id="46" name="テキスト ボックス 45">
              <a:extLst>
                <a:ext uri="{FF2B5EF4-FFF2-40B4-BE49-F238E27FC236}">
                  <a16:creationId xmlns:a16="http://schemas.microsoft.com/office/drawing/2014/main" id="{07CC68A8-CF62-4EF4-9A2B-78C95E842E99}"/>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第６期計画への課題整理</a:t>
              </a:r>
            </a:p>
          </p:txBody>
        </p:sp>
        <p:sp>
          <p:nvSpPr>
            <p:cNvPr id="47" name="テキスト ボックス 46">
              <a:extLst>
                <a:ext uri="{FF2B5EF4-FFF2-40B4-BE49-F238E27FC236}">
                  <a16:creationId xmlns:a16="http://schemas.microsoft.com/office/drawing/2014/main" id="{5581EAF2-AECF-4BEA-84B4-31FFF169608E}"/>
                </a:ext>
              </a:extLst>
            </p:cNvPr>
            <p:cNvSpPr txBox="1"/>
            <p:nvPr/>
          </p:nvSpPr>
          <p:spPr>
            <a:xfrm>
              <a:off x="256032" y="1069480"/>
              <a:ext cx="6035040" cy="3308598"/>
            </a:xfrm>
            <a:prstGeom prst="rect">
              <a:avLst/>
            </a:prstGeom>
            <a:noFill/>
            <a:ln>
              <a:solidFill>
                <a:schemeClr val="accent6">
                  <a:lumMod val="50000"/>
                </a:schemeClr>
              </a:solid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■相談支援の役割分担の明確化と、各所での質の向上</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・基幹相談支援センターにおける相談支援の分配機能と、各相談支援事業所での専門性の担保の役割分担を市民にもわかりやすく提示する必要がある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・特に難病や発達障害、強度行動障害など、多様化している障害に対応するための専門窓口を設置して、ニーズへの対応力を市・事業者全体でカバーするための体制が必要</a:t>
              </a:r>
              <a:endParaRPr kumimoji="1" lang="en-US" altLang="ja-JP" sz="1100" dirty="0">
                <a:latin typeface="メイリオ" panose="020B0604030504040204" pitchFamily="50" charset="-128"/>
                <a:ea typeface="メイリオ" panose="020B0604030504040204" pitchFamily="50" charset="-128"/>
              </a:endParaRPr>
            </a:p>
            <a:p>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■相談支援のアウトリーチ</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・相談を受けるための窓口だけではなく、訪問等の多種の機会を設置して、相談や情報から取りこぼさないための取組が必要</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・特に生活困窮者は相談相手が「いない」場合が多いため、庁内外の関係機関と連携した接触機会の創出が必要</a:t>
              </a:r>
              <a:endParaRPr kumimoji="1" lang="en-US" altLang="ja-JP" sz="1100" dirty="0">
                <a:latin typeface="メイリオ" panose="020B0604030504040204" pitchFamily="50" charset="-128"/>
                <a:ea typeface="メイリオ" panose="020B0604030504040204" pitchFamily="50" charset="-128"/>
              </a:endParaRPr>
            </a:p>
            <a:p>
              <a:pPr marL="85725" indent="-85725"/>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■利用者主体での情報入手方法の検討</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障害の範囲が拡大する中で、過大な情報は、利用者個人に必要な情報と適合しない可能性が高い、そのため、市から全ての情報を配布するのではなく、インターネットなど、利用者がアクセスして必要な情報を探すためのツールを並行して整備する必要があ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・また、インターネット等の機器は、今後の情報社会の基本インフラの一つとなっていくことから、障害のある人でも利用できるような研修を情報発信者・受信者の双方に実施していくことが必要</a:t>
              </a:r>
              <a:endParaRPr kumimoji="1" lang="en-US" altLang="ja-JP" sz="1100" dirty="0">
                <a:latin typeface="メイリオ" panose="020B0604030504040204" pitchFamily="50" charset="-128"/>
                <a:ea typeface="メイリオ" panose="020B0604030504040204" pitchFamily="50" charset="-128"/>
              </a:endParaRPr>
            </a:p>
          </p:txBody>
        </p:sp>
      </p:grpSp>
      <p:sp>
        <p:nvSpPr>
          <p:cNvPr id="10" name="二等辺三角形 9">
            <a:extLst>
              <a:ext uri="{FF2B5EF4-FFF2-40B4-BE49-F238E27FC236}">
                <a16:creationId xmlns:a16="http://schemas.microsoft.com/office/drawing/2014/main" id="{10DF4488-7674-415B-A1F9-FABD638B0495}"/>
              </a:ext>
            </a:extLst>
          </p:cNvPr>
          <p:cNvSpPr/>
          <p:nvPr/>
        </p:nvSpPr>
        <p:spPr>
          <a:xfrm flipV="1">
            <a:off x="6839712" y="4446842"/>
            <a:ext cx="5839968" cy="215863"/>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コネクタ 15">
            <a:extLst>
              <a:ext uri="{FF2B5EF4-FFF2-40B4-BE49-F238E27FC236}">
                <a16:creationId xmlns:a16="http://schemas.microsoft.com/office/drawing/2014/main" id="{3BB754A1-B0A7-40C2-86ED-8A2871646A60}"/>
              </a:ext>
            </a:extLst>
          </p:cNvPr>
          <p:cNvCxnSpPr>
            <a:cxnSpLocks/>
          </p:cNvCxnSpPr>
          <p:nvPr/>
        </p:nvCxnSpPr>
        <p:spPr>
          <a:xfrm>
            <a:off x="6205728" y="5535168"/>
            <a:ext cx="318897"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A810672B-CF7A-4800-A7D3-8595939037AF}"/>
              </a:ext>
            </a:extLst>
          </p:cNvPr>
          <p:cNvCxnSpPr>
            <a:cxnSpLocks/>
          </p:cNvCxnSpPr>
          <p:nvPr/>
        </p:nvCxnSpPr>
        <p:spPr>
          <a:xfrm>
            <a:off x="6205728" y="2540508"/>
            <a:ext cx="318897"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grpSp>
        <p:nvGrpSpPr>
          <p:cNvPr id="85" name="グループ化 84">
            <a:extLst>
              <a:ext uri="{FF2B5EF4-FFF2-40B4-BE49-F238E27FC236}">
                <a16:creationId xmlns:a16="http://schemas.microsoft.com/office/drawing/2014/main" id="{D6AC7FE4-2B67-4D36-BE2B-7DC76C15DE70}"/>
              </a:ext>
            </a:extLst>
          </p:cNvPr>
          <p:cNvGrpSpPr/>
          <p:nvPr/>
        </p:nvGrpSpPr>
        <p:grpSpPr>
          <a:xfrm>
            <a:off x="6839712" y="4711058"/>
            <a:ext cx="5839968" cy="4816702"/>
            <a:chOff x="256032" y="792481"/>
            <a:chExt cx="5839968" cy="4816702"/>
          </a:xfrm>
        </p:grpSpPr>
        <p:sp>
          <p:nvSpPr>
            <p:cNvPr id="86" name="テキスト ボックス 85">
              <a:extLst>
                <a:ext uri="{FF2B5EF4-FFF2-40B4-BE49-F238E27FC236}">
                  <a16:creationId xmlns:a16="http://schemas.microsoft.com/office/drawing/2014/main" id="{D9E575C1-73B6-4F34-82C4-9EC1FB2F2AD8}"/>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第６期計画における方向性</a:t>
              </a:r>
            </a:p>
          </p:txBody>
        </p:sp>
        <p:sp>
          <p:nvSpPr>
            <p:cNvPr id="87" name="テキスト ボックス 86">
              <a:extLst>
                <a:ext uri="{FF2B5EF4-FFF2-40B4-BE49-F238E27FC236}">
                  <a16:creationId xmlns:a16="http://schemas.microsoft.com/office/drawing/2014/main" id="{B2BAAE50-C10F-4C82-9A1D-0BC499D5618B}"/>
                </a:ext>
              </a:extLst>
            </p:cNvPr>
            <p:cNvSpPr txBox="1"/>
            <p:nvPr/>
          </p:nvSpPr>
          <p:spPr>
            <a:xfrm>
              <a:off x="256032" y="1069479"/>
              <a:ext cx="5839968" cy="4539704"/>
            </a:xfrm>
            <a:prstGeom prst="rect">
              <a:avLst/>
            </a:prstGeom>
            <a:noFill/>
            <a:ln>
              <a:solidFill>
                <a:schemeClr val="accent6">
                  <a:lumMod val="50000"/>
                </a:schemeClr>
              </a:solidFill>
            </a:ln>
          </p:spPr>
          <p:txBody>
            <a:bodyPr wrap="square" rtlCol="0">
              <a:spAutoFit/>
            </a:bodyPr>
            <a:lstStyle/>
            <a:p>
              <a:r>
                <a:rPr kumimoji="1" lang="ja-JP" altLang="en-US" sz="1200" b="1" dirty="0">
                  <a:latin typeface="メイリオ" panose="020B0604030504040204" pitchFamily="50" charset="-128"/>
                  <a:ea typeface="メイリオ" panose="020B0604030504040204" pitchFamily="50" charset="-128"/>
                </a:rPr>
                <a:t>◆相談支援体制の</a:t>
              </a:r>
              <a:r>
                <a:rPr kumimoji="1" lang="ja-JP" altLang="en-US" sz="1200" b="1" dirty="0">
                  <a:solidFill>
                    <a:srgbClr val="FF0000"/>
                  </a:solidFill>
                  <a:latin typeface="メイリオ" panose="020B0604030504040204" pitchFamily="50" charset="-128"/>
                  <a:ea typeface="メイリオ" panose="020B0604030504040204" pitchFamily="50" charset="-128"/>
                </a:rPr>
                <a:t>拡充</a:t>
              </a:r>
              <a:r>
                <a:rPr kumimoji="1" lang="ja-JP" altLang="en-US" sz="1200" b="1" strike="sngStrike" dirty="0">
                  <a:latin typeface="メイリオ" panose="020B0604030504040204" pitchFamily="50" charset="-128"/>
                  <a:ea typeface="メイリオ" panose="020B0604030504040204" pitchFamily="50" charset="-128"/>
                </a:rPr>
                <a:t>再構築</a:t>
              </a:r>
              <a:endParaRPr kumimoji="1" lang="en-US" altLang="ja-JP" sz="1200" b="1" strike="sngStrike"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a:t>
              </a:r>
              <a:r>
                <a:rPr kumimoji="1" lang="ja-JP" altLang="en-US" sz="1100" dirty="0">
                  <a:solidFill>
                    <a:srgbClr val="FF0000"/>
                  </a:solidFill>
                  <a:latin typeface="メイリオ" panose="020B0604030504040204" pitchFamily="50" charset="-128"/>
                  <a:ea typeface="メイリオ" panose="020B0604030504040204" pitchFamily="50" charset="-128"/>
                </a:rPr>
                <a:t>生活支援拠点事業の実施に伴い、地域における相談支援体制の見直しを図り、市民にとってわかりやすい相談窓口の情報提供を充実させる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a:t>
              </a:r>
              <a:r>
                <a:rPr kumimoji="1" lang="ja-JP" altLang="en-US" sz="1100" dirty="0">
                  <a:solidFill>
                    <a:srgbClr val="FF0000"/>
                  </a:solidFill>
                  <a:latin typeface="メイリオ" panose="020B0604030504040204" pitchFamily="50" charset="-128"/>
                  <a:ea typeface="メイリオ" panose="020B0604030504040204" pitchFamily="50" charset="-128"/>
                </a:rPr>
                <a:t>発達障害や難病に関する市内の相談支援体制の強化を図り、必要に応じて東京都や医療機関と連携して相談支援の質の向上を行う</a:t>
              </a:r>
            </a:p>
            <a:p>
              <a:pPr marL="85725" indent="-85725"/>
              <a:r>
                <a:rPr kumimoji="1" lang="ja-JP" altLang="en-US" sz="1100" strike="sngStrike" dirty="0">
                  <a:latin typeface="メイリオ" panose="020B0604030504040204" pitchFamily="50" charset="-128"/>
                  <a:ea typeface="メイリオ" panose="020B0604030504040204" pitchFamily="50" charset="-128"/>
                </a:rPr>
                <a:t>・地域生活支援拠点の整備に伴う基幹相談センターや各種相談窓口の役割分担等の体制を再構築する</a:t>
              </a:r>
              <a:endParaRPr kumimoji="1" lang="en-US" altLang="ja-JP" sz="1100" strike="sngStrike" dirty="0">
                <a:latin typeface="メイリオ" panose="020B0604030504040204" pitchFamily="50" charset="-128"/>
                <a:ea typeface="メイリオ" panose="020B0604030504040204" pitchFamily="50" charset="-128"/>
              </a:endParaRPr>
            </a:p>
            <a:p>
              <a:pPr marL="85725" indent="-85725"/>
              <a:r>
                <a:rPr kumimoji="1" lang="ja-JP" altLang="en-US" sz="1100" strike="sngStrike" dirty="0">
                  <a:latin typeface="メイリオ" panose="020B0604030504040204" pitchFamily="50" charset="-128"/>
                  <a:ea typeface="メイリオ" panose="020B0604030504040204" pitchFamily="50" charset="-128"/>
                </a:rPr>
                <a:t>・市全体で取り組んでいる「まるごと相談」との機能分担等の調整を行い、適切な相談支援につながる体制を構築する</a:t>
              </a:r>
              <a:endParaRPr kumimoji="1" lang="en-US" altLang="ja-JP" sz="1100" strike="sngStrike" dirty="0">
                <a:latin typeface="メイリオ" panose="020B0604030504040204" pitchFamily="50" charset="-128"/>
                <a:ea typeface="メイリオ" panose="020B0604030504040204" pitchFamily="50" charset="-128"/>
              </a:endParaRPr>
            </a:p>
            <a:p>
              <a:endParaRPr kumimoji="1" lang="en-US" altLang="ja-JP" sz="1100" b="1"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◆特定の困難を抱えている人への情報提供支援</a:t>
              </a:r>
              <a:endParaRPr kumimoji="1" lang="en-US" altLang="ja-JP" sz="1200" b="1" strike="sngStrike"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・経済的な困窮や、</a:t>
              </a:r>
              <a:r>
                <a:rPr kumimoji="1" lang="ja-JP" altLang="en-US" sz="1100" dirty="0">
                  <a:solidFill>
                    <a:srgbClr val="FF0000"/>
                  </a:solidFill>
                  <a:latin typeface="メイリオ" panose="020B0604030504040204" pitchFamily="50" charset="-128"/>
                  <a:ea typeface="メイリオ" panose="020B0604030504040204" pitchFamily="50" charset="-128"/>
                </a:rPr>
                <a:t>子育てや高齢者家族の介護といったダブルケアの介護者負担など、</a:t>
              </a:r>
              <a:r>
                <a:rPr kumimoji="1" lang="ja-JP" altLang="en-US" sz="1100" dirty="0">
                  <a:latin typeface="メイリオ" panose="020B0604030504040204" pitchFamily="50" charset="-128"/>
                  <a:ea typeface="メイリオ" panose="020B0604030504040204" pitchFamily="50" charset="-128"/>
                </a:rPr>
                <a:t>難しい生活課題を抱えている障害のある人やその家族に対して、市からの情報提供や積極的な訪問相談等を行い、必要な支援につなげるためのアウトリーチを行う</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strike="sngStrike" dirty="0">
                  <a:latin typeface="メイリオ" panose="020B0604030504040204" pitchFamily="50" charset="-128"/>
                  <a:ea typeface="メイリオ" panose="020B0604030504040204" pitchFamily="50" charset="-128"/>
                </a:rPr>
                <a:t>・生活困窮者など、相談につながりにくい人や、自ら情報入手することが難しい障害のある人に対して、庁内の関係機関と連携した実態把握や相談支援につなげるためのアウトリーチ支援の方策を検討する</a:t>
              </a:r>
              <a:endParaRPr kumimoji="1" lang="en-US" altLang="ja-JP" sz="1100" strike="sngStrike" dirty="0">
                <a:latin typeface="メイリオ" panose="020B0604030504040204" pitchFamily="50" charset="-128"/>
                <a:ea typeface="メイリオ" panose="020B0604030504040204" pitchFamily="50" charset="-128"/>
              </a:endParaRPr>
            </a:p>
            <a:p>
              <a:pPr marL="85725" indent="-85725"/>
              <a:endParaRPr kumimoji="1" lang="en-US" altLang="ja-JP" sz="1100"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a:t>
              </a:r>
              <a:r>
                <a:rPr kumimoji="1" lang="en-US" altLang="ja-JP" sz="1200" b="1" strike="sngStrike" dirty="0">
                  <a:latin typeface="メイリオ" panose="020B0604030504040204" pitchFamily="50" charset="-128"/>
                  <a:ea typeface="メイリオ" panose="020B0604030504040204" pitchFamily="50" charset="-128"/>
                </a:rPr>
                <a:t>ICT</a:t>
              </a:r>
              <a:r>
                <a:rPr kumimoji="1" lang="ja-JP" altLang="en-US" sz="1200" b="1" strike="sngStrike" dirty="0">
                  <a:latin typeface="メイリオ" panose="020B0604030504040204" pitchFamily="50" charset="-128"/>
                  <a:ea typeface="メイリオ" panose="020B0604030504040204" pitchFamily="50" charset="-128"/>
                </a:rPr>
                <a:t>活用に向けた環境整備　</a:t>
              </a:r>
              <a:r>
                <a:rPr kumimoji="1" lang="ja-JP" altLang="en-US" sz="1200" b="1" dirty="0">
                  <a:solidFill>
                    <a:srgbClr val="FF0000"/>
                  </a:solidFill>
                  <a:latin typeface="メイリオ" panose="020B0604030504040204" pitchFamily="50" charset="-128"/>
                  <a:ea typeface="メイリオ" panose="020B0604030504040204" pitchFamily="50" charset="-128"/>
                </a:rPr>
                <a:t>市民にとってわかりやすい情報発信</a:t>
              </a:r>
              <a:endParaRPr kumimoji="1" lang="en-US" altLang="ja-JP" sz="1200" b="1" dirty="0">
                <a:solidFill>
                  <a:srgbClr val="FF0000"/>
                </a:solidFill>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a:t>
              </a:r>
              <a:r>
                <a:rPr kumimoji="1" lang="ja-JP" altLang="en-US" sz="1100" dirty="0">
                  <a:solidFill>
                    <a:srgbClr val="FF0000"/>
                  </a:solidFill>
                  <a:latin typeface="メイリオ" panose="020B0604030504040204" pitchFamily="50" charset="-128"/>
                  <a:ea typeface="メイリオ" panose="020B0604030504040204" pitchFamily="50" charset="-128"/>
                </a:rPr>
                <a:t>障害者のしおりの見直しに付随して、障害福祉課の</a:t>
              </a:r>
              <a:r>
                <a:rPr kumimoji="1" lang="en-US" altLang="ja-JP" sz="1100" dirty="0">
                  <a:solidFill>
                    <a:srgbClr val="FF0000"/>
                  </a:solidFill>
                  <a:latin typeface="メイリオ" panose="020B0604030504040204" pitchFamily="50" charset="-128"/>
                  <a:ea typeface="メイリオ" panose="020B0604030504040204" pitchFamily="50" charset="-128"/>
                </a:rPr>
                <a:t>HP</a:t>
              </a:r>
              <a:r>
                <a:rPr kumimoji="1" lang="ja-JP" altLang="en-US" sz="1100" dirty="0">
                  <a:solidFill>
                    <a:srgbClr val="FF0000"/>
                  </a:solidFill>
                  <a:latin typeface="メイリオ" panose="020B0604030504040204" pitchFamily="50" charset="-128"/>
                  <a:ea typeface="メイリオ" panose="020B0604030504040204" pitchFamily="50" charset="-128"/>
                </a:rPr>
                <a:t>の改修を行い見やすさを高める</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a:t>
              </a:r>
              <a:r>
                <a:rPr kumimoji="1" lang="ja-JP" altLang="en-US" sz="1100" dirty="0">
                  <a:solidFill>
                    <a:srgbClr val="FF0000"/>
                  </a:solidFill>
                  <a:latin typeface="メイリオ" panose="020B0604030504040204" pitchFamily="50" charset="-128"/>
                  <a:ea typeface="メイリオ" panose="020B0604030504040204" pitchFamily="50" charset="-128"/>
                </a:rPr>
                <a:t>市の広報など障害福祉課以外で発行する広報物について、障害福祉の中心となる基幹相談支援センターや地域生活支援拠点に関する情報発信を重点的に行うように働きかけます。</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pPr marL="85725" indent="-85725"/>
              <a:r>
                <a:rPr kumimoji="1" lang="ja-JP" altLang="en-US" sz="1100" strike="sngStrike" dirty="0">
                  <a:latin typeface="メイリオ" panose="020B0604030504040204" pitchFamily="50" charset="-128"/>
                  <a:ea typeface="メイリオ" panose="020B0604030504040204" pitchFamily="50" charset="-128"/>
                </a:rPr>
                <a:t>・ホームページ等を活用した双方向の情報発信・入手ツールの導入を検討する</a:t>
              </a:r>
              <a:endParaRPr kumimoji="1" lang="en-US" altLang="ja-JP" sz="1100" strike="sngStrike"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ICT</a:t>
              </a:r>
              <a:r>
                <a:rPr kumimoji="1" lang="ja-JP" altLang="en-US" sz="1100" dirty="0">
                  <a:latin typeface="メイリオ" panose="020B0604030504040204" pitchFamily="50" charset="-128"/>
                  <a:ea typeface="メイリオ" panose="020B0604030504040204" pitchFamily="50" charset="-128"/>
                </a:rPr>
                <a:t>の利活用に向けて、高齢者や視覚障害のある人など、</a:t>
              </a:r>
              <a:r>
                <a:rPr kumimoji="1" lang="en-US" altLang="ja-JP" sz="1100" dirty="0">
                  <a:latin typeface="メイリオ" panose="020B0604030504040204" pitchFamily="50" charset="-128"/>
                  <a:ea typeface="メイリオ" panose="020B0604030504040204" pitchFamily="50" charset="-128"/>
                </a:rPr>
                <a:t>ICT</a:t>
              </a:r>
              <a:r>
                <a:rPr kumimoji="1" lang="ja-JP" altLang="en-US" sz="1100" dirty="0">
                  <a:latin typeface="メイリオ" panose="020B0604030504040204" pitchFamily="50" charset="-128"/>
                  <a:ea typeface="メイリオ" panose="020B0604030504040204" pitchFamily="50" charset="-128"/>
                </a:rPr>
                <a:t>機器に不慣れな人への支援を充実させる</a:t>
              </a:r>
              <a:endParaRPr kumimoji="1" lang="en-US" altLang="ja-JP" sz="1100" dirty="0">
                <a:latin typeface="メイリオ" panose="020B0604030504040204" pitchFamily="50" charset="-128"/>
                <a:ea typeface="メイリオ" panose="020B0604030504040204" pitchFamily="50" charset="-128"/>
              </a:endParaRPr>
            </a:p>
          </p:txBody>
        </p:sp>
      </p:grpSp>
      <p:grpSp>
        <p:nvGrpSpPr>
          <p:cNvPr id="24" name="グループ化 23">
            <a:extLst>
              <a:ext uri="{FF2B5EF4-FFF2-40B4-BE49-F238E27FC236}">
                <a16:creationId xmlns:a16="http://schemas.microsoft.com/office/drawing/2014/main" id="{EDED9622-B5E7-49EB-8E8D-E1FB2406331A}"/>
              </a:ext>
            </a:extLst>
          </p:cNvPr>
          <p:cNvGrpSpPr/>
          <p:nvPr/>
        </p:nvGrpSpPr>
        <p:grpSpPr>
          <a:xfrm>
            <a:off x="170688" y="743713"/>
            <a:ext cx="6035040" cy="2708434"/>
            <a:chOff x="256032" y="792481"/>
            <a:chExt cx="6035040" cy="2708434"/>
          </a:xfrm>
        </p:grpSpPr>
        <p:sp>
          <p:nvSpPr>
            <p:cNvPr id="25" name="テキスト ボックス 24">
              <a:extLst>
                <a:ext uri="{FF2B5EF4-FFF2-40B4-BE49-F238E27FC236}">
                  <a16:creationId xmlns:a16="http://schemas.microsoft.com/office/drawing/2014/main" id="{41F833F3-9B98-4678-B7E5-ABE846AD8FC7}"/>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第</a:t>
              </a:r>
              <a:r>
                <a:rPr kumimoji="1" lang="en-US" altLang="ja-JP" sz="1200" dirty="0">
                  <a:latin typeface="メイリオ" panose="020B0604030504040204" pitchFamily="50" charset="-128"/>
                  <a:ea typeface="メイリオ" panose="020B0604030504040204" pitchFamily="50" charset="-128"/>
                </a:rPr>
                <a:t>5</a:t>
              </a:r>
              <a:r>
                <a:rPr kumimoji="1" lang="ja-JP" altLang="en-US" sz="1200" dirty="0">
                  <a:latin typeface="メイリオ" panose="020B0604030504040204" pitchFamily="50" charset="-128"/>
                  <a:ea typeface="メイリオ" panose="020B0604030504040204" pitchFamily="50" charset="-128"/>
                </a:rPr>
                <a:t>期計画の進捗評価（５段階評価：</a:t>
              </a:r>
              <a:r>
                <a:rPr kumimoji="1" lang="en-US" altLang="ja-JP" sz="1200" dirty="0">
                  <a:latin typeface="メイリオ" panose="020B0604030504040204" pitchFamily="50" charset="-128"/>
                  <a:ea typeface="メイリオ" panose="020B0604030504040204" pitchFamily="50" charset="-128"/>
                </a:rPr>
                <a:t>A&gt;B</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C</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D</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E</a:t>
              </a:r>
              <a:r>
                <a:rPr kumimoji="1" lang="ja-JP" altLang="en-US" sz="1200" dirty="0">
                  <a:latin typeface="メイリオ" panose="020B0604030504040204" pitchFamily="50" charset="-128"/>
                  <a:ea typeface="メイリオ" panose="020B0604030504040204" pitchFamily="50" charset="-128"/>
                </a:rPr>
                <a:t>）</a:t>
              </a:r>
            </a:p>
          </p:txBody>
        </p:sp>
        <p:sp>
          <p:nvSpPr>
            <p:cNvPr id="26" name="テキスト ボックス 25">
              <a:extLst>
                <a:ext uri="{FF2B5EF4-FFF2-40B4-BE49-F238E27FC236}">
                  <a16:creationId xmlns:a16="http://schemas.microsoft.com/office/drawing/2014/main" id="{D8667EEB-6C83-4E07-95C4-6A78A9B8BEDD}"/>
                </a:ext>
              </a:extLst>
            </p:cNvPr>
            <p:cNvSpPr txBox="1"/>
            <p:nvPr/>
          </p:nvSpPr>
          <p:spPr>
            <a:xfrm>
              <a:off x="256032" y="1069480"/>
              <a:ext cx="6035040" cy="2431435"/>
            </a:xfrm>
            <a:prstGeom prst="rect">
              <a:avLst/>
            </a:prstGeom>
            <a:noFill/>
            <a:ln>
              <a:solidFill>
                <a:schemeClr val="accent6">
                  <a:lumMod val="50000"/>
                </a:schemeClr>
              </a:solidFill>
            </a:ln>
          </p:spPr>
          <p:txBody>
            <a:bodyPr wrap="square" rtlCol="0">
              <a:spAutoFit/>
            </a:bodyPr>
            <a:lstStyle/>
            <a:p>
              <a:r>
                <a:rPr kumimoji="1" lang="ja-JP" altLang="en-US" sz="1100" b="1" dirty="0">
                  <a:latin typeface="メイリオ" panose="020B0604030504040204" pitchFamily="50" charset="-128"/>
                  <a:ea typeface="メイリオ" panose="020B0604030504040204" pitchFamily="50" charset="-128"/>
                </a:rPr>
                <a:t>①計画相談支援・障害児相談支援の利用促進・・・・・・・・・・・・・・・・・・・</a:t>
              </a:r>
              <a:r>
                <a:rPr kumimoji="1" lang="en-US" altLang="ja-JP" sz="1100" b="1" dirty="0">
                  <a:latin typeface="メイリオ" panose="020B0604030504040204" pitchFamily="50" charset="-128"/>
                  <a:ea typeface="メイリオ" panose="020B0604030504040204" pitchFamily="50" charset="-128"/>
                </a:rPr>
                <a:t>B</a:t>
              </a:r>
            </a:p>
            <a:p>
              <a:pPr marL="85725" indent="-85725"/>
              <a:r>
                <a:rPr kumimoji="1" lang="ja-JP" altLang="en-US" sz="1100" dirty="0">
                  <a:latin typeface="メイリオ" panose="020B0604030504040204" pitchFamily="50" charset="-128"/>
                  <a:ea typeface="メイリオ" panose="020B0604030504040204" pitchFamily="50" charset="-128"/>
                </a:rPr>
                <a:t>・事業所数の確保は進んでいるものの、相談支援員の数が十分ではない</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b="1" dirty="0">
                  <a:latin typeface="メイリオ" panose="020B0604030504040204" pitchFamily="50" charset="-128"/>
                  <a:ea typeface="メイリオ" panose="020B0604030504040204" pitchFamily="50" charset="-128"/>
                </a:rPr>
                <a:t>②ワンストップ型相談窓口機能の充実・・・・・・・・・・・・・・・・・・・・・・</a:t>
              </a:r>
              <a:r>
                <a:rPr kumimoji="1" lang="en-US" altLang="ja-JP" sz="1100" b="1" dirty="0">
                  <a:latin typeface="メイリオ" panose="020B0604030504040204" pitchFamily="50" charset="-128"/>
                  <a:ea typeface="メイリオ" panose="020B0604030504040204" pitchFamily="50" charset="-128"/>
                </a:rPr>
                <a:t>B</a:t>
              </a:r>
            </a:p>
            <a:p>
              <a:r>
                <a:rPr kumimoji="1" lang="ja-JP" altLang="en-US" sz="1100" dirty="0">
                  <a:latin typeface="メイリオ" panose="020B0604030504040204" pitchFamily="50" charset="-128"/>
                  <a:ea typeface="メイリオ" panose="020B0604030504040204" pitchFamily="50" charset="-128"/>
                </a:rPr>
                <a:t>・市とえぽっくにおける大まかな役割分担を実施している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・地域生活支援拠点事業の具体化を踏まえた相談支援体制の検討が今後の課題</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b="1" dirty="0">
                  <a:latin typeface="メイリオ" panose="020B0604030504040204" pitchFamily="50" charset="-128"/>
                  <a:ea typeface="メイリオ" panose="020B0604030504040204" pitchFamily="50" charset="-128"/>
                </a:rPr>
                <a:t>③難病患者や家族への支援の充実・・・・・・・・・・・・・・・・・・・・・・・・</a:t>
              </a:r>
              <a:r>
                <a:rPr kumimoji="1" lang="en-US" altLang="ja-JP" sz="1100" b="1" dirty="0">
                  <a:latin typeface="メイリオ" panose="020B0604030504040204" pitchFamily="50" charset="-128"/>
                  <a:ea typeface="メイリオ" panose="020B0604030504040204" pitchFamily="50" charset="-128"/>
                </a:rPr>
                <a:t>A</a:t>
              </a:r>
            </a:p>
            <a:p>
              <a:r>
                <a:rPr kumimoji="1" lang="ja-JP" altLang="en-US" sz="1100" dirty="0">
                  <a:latin typeface="メイリオ" panose="020B0604030504040204" pitchFamily="50" charset="-128"/>
                  <a:ea typeface="メイリオ" panose="020B0604030504040204" pitchFamily="50" charset="-128"/>
                </a:rPr>
                <a:t>・困難ケースに対する保健所と連携した対応や、研修参加による対応力の向上を図った</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b="1" dirty="0">
                  <a:latin typeface="メイリオ" panose="020B0604030504040204" pitchFamily="50" charset="-128"/>
                  <a:ea typeface="メイリオ" panose="020B0604030504040204" pitchFamily="50" charset="-128"/>
                </a:rPr>
                <a:t>④大人の発達障害への対応・・・・・・・・・・・・・・・・・・・・・・・・・・・</a:t>
              </a:r>
              <a:r>
                <a:rPr kumimoji="1" lang="en-US" altLang="ja-JP" sz="1100" b="1" dirty="0">
                  <a:latin typeface="メイリオ" panose="020B0604030504040204" pitchFamily="50" charset="-128"/>
                  <a:ea typeface="メイリオ" panose="020B0604030504040204" pitchFamily="50" charset="-128"/>
                </a:rPr>
                <a:t>B</a:t>
              </a:r>
            </a:p>
            <a:p>
              <a:r>
                <a:rPr kumimoji="1" lang="ja-JP" altLang="en-US" sz="1100" dirty="0">
                  <a:latin typeface="メイリオ" panose="020B0604030504040204" pitchFamily="50" charset="-128"/>
                  <a:ea typeface="メイリオ" panose="020B0604030504040204" pitchFamily="50" charset="-128"/>
                </a:rPr>
                <a:t>・各相談窓口において、発達障害者に対する支援の充実を図っている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・窓口における相談対応力の向上が今後の課題となる</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b="1" dirty="0">
                  <a:latin typeface="メイリオ" panose="020B0604030504040204" pitchFamily="50" charset="-128"/>
                  <a:ea typeface="メイリオ" panose="020B0604030504040204" pitchFamily="50" charset="-128"/>
                </a:rPr>
                <a:t>⑤情報提供の仕方・ツール等の工夫・・・・・・・・・・・・・・・・・・・・・・・</a:t>
              </a:r>
              <a:r>
                <a:rPr kumimoji="1" lang="en-US" altLang="ja-JP" sz="1100" b="1" dirty="0">
                  <a:latin typeface="メイリオ" panose="020B0604030504040204" pitchFamily="50" charset="-128"/>
                  <a:ea typeface="メイリオ" panose="020B0604030504040204" pitchFamily="50" charset="-128"/>
                </a:rPr>
                <a:t>B</a:t>
              </a:r>
            </a:p>
            <a:p>
              <a:r>
                <a:rPr kumimoji="1" lang="ja-JP" altLang="en-US" sz="1100" dirty="0">
                  <a:latin typeface="メイリオ" panose="020B0604030504040204" pitchFamily="50" charset="-128"/>
                  <a:ea typeface="メイリオ" panose="020B0604030504040204" pitchFamily="50" charset="-128"/>
                </a:rPr>
                <a:t>・障害者のしおりを見直し、わかりやすさを向上させた</a:t>
              </a:r>
              <a:endParaRPr kumimoji="1" lang="en-US" altLang="ja-JP" sz="1100" dirty="0">
                <a:latin typeface="メイリオ" panose="020B0604030504040204" pitchFamily="50" charset="-128"/>
                <a:ea typeface="メイリオ" panose="020B0604030504040204" pitchFamily="50" charset="-128"/>
              </a:endParaRPr>
            </a:p>
          </p:txBody>
        </p:sp>
      </p:grpSp>
      <p:sp>
        <p:nvSpPr>
          <p:cNvPr id="2" name="スライド番号プレースホルダー 1">
            <a:extLst>
              <a:ext uri="{FF2B5EF4-FFF2-40B4-BE49-F238E27FC236}">
                <a16:creationId xmlns:a16="http://schemas.microsoft.com/office/drawing/2014/main" id="{8B27AC9F-A121-44DE-A6C1-4EE29EB07C59}"/>
              </a:ext>
            </a:extLst>
          </p:cNvPr>
          <p:cNvSpPr>
            <a:spLocks noGrp="1"/>
          </p:cNvSpPr>
          <p:nvPr>
            <p:ph type="sldNum" sz="quarter" idx="12"/>
          </p:nvPr>
        </p:nvSpPr>
        <p:spPr>
          <a:xfrm>
            <a:off x="9799320" y="8977661"/>
            <a:ext cx="2880360" cy="511175"/>
          </a:xfrm>
        </p:spPr>
        <p:txBody>
          <a:bodyPr/>
          <a:lstStyle/>
          <a:p>
            <a:fld id="{1DE0D774-6448-4836-BB6F-2EBED3C0A7A6}" type="slidenum">
              <a:rPr kumimoji="1" lang="ja-JP" altLang="en-US" smtClean="0"/>
              <a:t>3</a:t>
            </a:fld>
            <a:endParaRPr kumimoji="1" lang="ja-JP" altLang="en-US"/>
          </a:p>
        </p:txBody>
      </p:sp>
    </p:spTree>
    <p:extLst>
      <p:ext uri="{BB962C8B-B14F-4D97-AF65-F5344CB8AC3E}">
        <p14:creationId xmlns:p14="http://schemas.microsoft.com/office/powerpoint/2010/main" val="3896351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5C5B10A-70EE-44B1-9E24-7FB64D64269E}"/>
              </a:ext>
            </a:extLst>
          </p:cNvPr>
          <p:cNvSpPr txBox="1"/>
          <p:nvPr/>
        </p:nvSpPr>
        <p:spPr>
          <a:xfrm>
            <a:off x="0" y="0"/>
            <a:ext cx="12801600" cy="307777"/>
          </a:xfrm>
          <a:prstGeom prst="rect">
            <a:avLst/>
          </a:prstGeom>
          <a:solidFill>
            <a:schemeClr val="accent6">
              <a:lumMod val="40000"/>
              <a:lumOff val="60000"/>
            </a:schemeClr>
          </a:solid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rPr>
              <a:t>第６期西東京市障害福祉計画・第２期障害児福祉計画</a:t>
            </a:r>
          </a:p>
        </p:txBody>
      </p:sp>
      <p:sp>
        <p:nvSpPr>
          <p:cNvPr id="58" name="テキスト ボックス 57">
            <a:extLst>
              <a:ext uri="{FF2B5EF4-FFF2-40B4-BE49-F238E27FC236}">
                <a16:creationId xmlns:a16="http://schemas.microsoft.com/office/drawing/2014/main" id="{6FAB09BB-75DB-4900-AB40-E141B5338AC5}"/>
              </a:ext>
            </a:extLst>
          </p:cNvPr>
          <p:cNvSpPr txBox="1"/>
          <p:nvPr/>
        </p:nvSpPr>
        <p:spPr>
          <a:xfrm>
            <a:off x="0" y="402337"/>
            <a:ext cx="6291072" cy="276999"/>
          </a:xfrm>
          <a:prstGeom prst="rect">
            <a:avLst/>
          </a:prstGeom>
          <a:solidFill>
            <a:schemeClr val="accent6">
              <a:lumMod val="75000"/>
            </a:schemeClr>
          </a:solidFill>
        </p:spPr>
        <p:txBody>
          <a:bodyPr wrap="square" rtlCol="0">
            <a:spAutoFit/>
          </a:bodyPr>
          <a:lstStyle/>
          <a:p>
            <a:r>
              <a:rPr kumimoji="1" lang="ja-JP" altLang="en-US" sz="1200" dirty="0">
                <a:solidFill>
                  <a:schemeClr val="bg1"/>
                </a:solidFill>
                <a:latin typeface="メイリオ" panose="020B0604030504040204" pitchFamily="50" charset="-128"/>
                <a:ea typeface="メイリオ" panose="020B0604030504040204" pitchFamily="50" charset="-128"/>
              </a:rPr>
              <a:t>４　障害のある人の社会参加の推進</a:t>
            </a:r>
          </a:p>
        </p:txBody>
      </p:sp>
      <p:grpSp>
        <p:nvGrpSpPr>
          <p:cNvPr id="37" name="グループ化 36">
            <a:extLst>
              <a:ext uri="{FF2B5EF4-FFF2-40B4-BE49-F238E27FC236}">
                <a16:creationId xmlns:a16="http://schemas.microsoft.com/office/drawing/2014/main" id="{6870A32E-49EE-4DBB-9B3C-B75F60971B4F}"/>
              </a:ext>
            </a:extLst>
          </p:cNvPr>
          <p:cNvGrpSpPr/>
          <p:nvPr/>
        </p:nvGrpSpPr>
        <p:grpSpPr>
          <a:xfrm>
            <a:off x="170688" y="3036455"/>
            <a:ext cx="6035040" cy="3985706"/>
            <a:chOff x="256032" y="792481"/>
            <a:chExt cx="6035040" cy="3985706"/>
          </a:xfrm>
        </p:grpSpPr>
        <p:sp>
          <p:nvSpPr>
            <p:cNvPr id="38" name="テキスト ボックス 37">
              <a:extLst>
                <a:ext uri="{FF2B5EF4-FFF2-40B4-BE49-F238E27FC236}">
                  <a16:creationId xmlns:a16="http://schemas.microsoft.com/office/drawing/2014/main" id="{FF7E4FE1-2D97-4B0C-9FB4-6FD96F7E64CE}"/>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アンケート・ヒアリング調査からの課題整理</a:t>
              </a:r>
            </a:p>
          </p:txBody>
        </p:sp>
        <p:sp>
          <p:nvSpPr>
            <p:cNvPr id="39" name="テキスト ボックス 38">
              <a:extLst>
                <a:ext uri="{FF2B5EF4-FFF2-40B4-BE49-F238E27FC236}">
                  <a16:creationId xmlns:a16="http://schemas.microsoft.com/office/drawing/2014/main" id="{B85FE20A-6AE7-4DD8-A0CA-2BB94397DBEC}"/>
                </a:ext>
              </a:extLst>
            </p:cNvPr>
            <p:cNvSpPr txBox="1"/>
            <p:nvPr/>
          </p:nvSpPr>
          <p:spPr>
            <a:xfrm>
              <a:off x="256032" y="1069479"/>
              <a:ext cx="6035040" cy="3708708"/>
            </a:xfrm>
            <a:prstGeom prst="rect">
              <a:avLst/>
            </a:prstGeom>
            <a:noFill/>
            <a:ln>
              <a:solidFill>
                <a:schemeClr val="accent6">
                  <a:lumMod val="50000"/>
                </a:schemeClr>
              </a:solid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■就労について</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・障害のある人の就労率に大きな変化は無し（前回</a:t>
              </a:r>
              <a:r>
                <a:rPr kumimoji="1" lang="en-US" altLang="ja-JP" sz="1100" dirty="0">
                  <a:latin typeface="メイリオ" panose="020B0604030504040204" pitchFamily="50" charset="-128"/>
                  <a:ea typeface="メイリオ" panose="020B0604030504040204" pitchFamily="50" charset="-128"/>
                </a:rPr>
                <a:t>30.7</a:t>
              </a:r>
              <a:r>
                <a:rPr kumimoji="1" lang="ja-JP" altLang="en-US" sz="1100" dirty="0">
                  <a:latin typeface="メイリオ" panose="020B0604030504040204" pitchFamily="50" charset="-128"/>
                  <a:ea typeface="メイリオ" panose="020B0604030504040204" pitchFamily="50" charset="-128"/>
                </a:rPr>
                <a:t>％→今回</a:t>
              </a:r>
              <a:r>
                <a:rPr kumimoji="1" lang="en-US" altLang="ja-JP" sz="1100" dirty="0">
                  <a:latin typeface="メイリオ" panose="020B0604030504040204" pitchFamily="50" charset="-128"/>
                  <a:ea typeface="メイリオ" panose="020B0604030504040204" pitchFamily="50" charset="-128"/>
                </a:rPr>
                <a:t>28.5</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・就労している人の内、福祉的就労は</a:t>
              </a:r>
              <a:r>
                <a:rPr kumimoji="1" lang="en-US" altLang="ja-JP" sz="1100" dirty="0">
                  <a:latin typeface="メイリオ" panose="020B0604030504040204" pitchFamily="50" charset="-128"/>
                  <a:ea typeface="メイリオ" panose="020B0604030504040204" pitchFamily="50" charset="-128"/>
                </a:rPr>
                <a:t>27.0</a:t>
              </a:r>
              <a:r>
                <a:rPr kumimoji="1" lang="ja-JP" altLang="en-US" sz="1100" dirty="0">
                  <a:latin typeface="メイリオ" panose="020B0604030504040204" pitchFamily="50" charset="-128"/>
                  <a:ea typeface="メイリオ" panose="020B0604030504040204" pitchFamily="50" charset="-128"/>
                </a:rPr>
                <a:t>％、正規雇用は</a:t>
              </a:r>
              <a:r>
                <a:rPr kumimoji="1" lang="en-US" altLang="ja-JP" sz="1100" dirty="0">
                  <a:latin typeface="メイリオ" panose="020B0604030504040204" pitchFamily="50" charset="-128"/>
                  <a:ea typeface="メイリオ" panose="020B0604030504040204" pitchFamily="50" charset="-128"/>
                </a:rPr>
                <a:t>33.6</a:t>
              </a:r>
              <a:r>
                <a:rPr kumimoji="1" lang="ja-JP" altLang="en-US" sz="1100" dirty="0">
                  <a:latin typeface="メイリオ" panose="020B0604030504040204" pitchFamily="50" charset="-128"/>
                  <a:ea typeface="メイリオ" panose="020B0604030504040204" pitchFamily="50" charset="-128"/>
                </a:rPr>
                <a:t>％、非正規は</a:t>
              </a:r>
              <a:r>
                <a:rPr kumimoji="1" lang="en-US" altLang="ja-JP" sz="1100" dirty="0">
                  <a:latin typeface="メイリオ" panose="020B0604030504040204" pitchFamily="50" charset="-128"/>
                  <a:ea typeface="メイリオ" panose="020B0604030504040204" pitchFamily="50" charset="-128"/>
                </a:rPr>
                <a:t>24.6</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・障害のある人が就労するために必要なことは「理解のある同僚や上司」が最も高い</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■就労継続支援事業利用者の多様化</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・特別支援学校卒業生よりも中途からの通所希望者が増加している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・精神障害のある人の中途通所希望が増えているが、ケアの体制が不十分</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・既存利用者の高齢化によって、就労継続支援事業所でありながら、身体介護や移動支援などの負担が増えている</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■地域の中での居場所（居心地の良い場所）について</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・居場所がある人は障害者で</a:t>
              </a:r>
              <a:r>
                <a:rPr kumimoji="1" lang="en-US" altLang="ja-JP" sz="1100" dirty="0">
                  <a:latin typeface="メイリオ" panose="020B0604030504040204" pitchFamily="50" charset="-128"/>
                  <a:ea typeface="メイリオ" panose="020B0604030504040204" pitchFamily="50" charset="-128"/>
                </a:rPr>
                <a:t>17.0</a:t>
              </a:r>
              <a:r>
                <a:rPr kumimoji="1" lang="ja-JP" altLang="en-US" sz="1100" dirty="0">
                  <a:latin typeface="メイリオ" panose="020B0604030504040204" pitchFamily="50" charset="-128"/>
                  <a:ea typeface="メイリオ" panose="020B0604030504040204" pitchFamily="50" charset="-128"/>
                </a:rPr>
                <a:t>％、障害児で</a:t>
              </a:r>
              <a:r>
                <a:rPr kumimoji="1" lang="en-US" altLang="ja-JP" sz="1100" dirty="0">
                  <a:latin typeface="メイリオ" panose="020B0604030504040204" pitchFamily="50" charset="-128"/>
                  <a:ea typeface="メイリオ" panose="020B0604030504040204" pitchFamily="50" charset="-128"/>
                </a:rPr>
                <a:t>28.6</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・また障害者、障害児ともに「福祉サービスを利用している」方が居場所があると回答する割合が高い</a:t>
              </a:r>
              <a:endParaRPr kumimoji="1" lang="en-US" altLang="ja-JP" sz="1100" dirty="0">
                <a:latin typeface="メイリオ" panose="020B0604030504040204" pitchFamily="50" charset="-128"/>
                <a:ea typeface="メイリオ" panose="020B0604030504040204" pitchFamily="50" charset="-128"/>
              </a:endParaRPr>
            </a:p>
            <a:p>
              <a:pPr marL="85725" indent="-85725">
                <a:spcBef>
                  <a:spcPts val="600"/>
                </a:spcBef>
              </a:pPr>
              <a:r>
                <a:rPr kumimoji="1" lang="ja-JP" altLang="en-US" sz="1100" dirty="0">
                  <a:latin typeface="メイリオ" panose="020B0604030504040204" pitchFamily="50" charset="-128"/>
                  <a:ea typeface="メイリオ" panose="020B0604030504040204" pitchFamily="50" charset="-128"/>
                </a:rPr>
                <a:t>■障害者の余暇活動について</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・障害者スポーツ、水泳教室、ニュースポーツともに「知らない」が７割以上</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・障害者団体等の活動の場所が確保しづらい環境がある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・市役所が主となって障害福祉に関係する機関を巻き込みながらイベント等を実施して、地域活動のきっかけづくりを行う必要がある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・障害に理解のあるボランティアを増やし、活動の場づくりを行うことで、インフォーマルサービスを拡充する必要がある</a:t>
              </a:r>
              <a:endParaRPr kumimoji="1" lang="en-US" altLang="ja-JP" sz="1100" dirty="0">
                <a:latin typeface="メイリオ" panose="020B0604030504040204" pitchFamily="50" charset="-128"/>
                <a:ea typeface="メイリオ" panose="020B0604030504040204" pitchFamily="50" charset="-128"/>
              </a:endParaRPr>
            </a:p>
          </p:txBody>
        </p:sp>
      </p:grpSp>
      <p:grpSp>
        <p:nvGrpSpPr>
          <p:cNvPr id="40" name="グループ化 39">
            <a:extLst>
              <a:ext uri="{FF2B5EF4-FFF2-40B4-BE49-F238E27FC236}">
                <a16:creationId xmlns:a16="http://schemas.microsoft.com/office/drawing/2014/main" id="{71EAC644-6312-4314-A1FB-F7D2CFF71447}"/>
              </a:ext>
            </a:extLst>
          </p:cNvPr>
          <p:cNvGrpSpPr/>
          <p:nvPr/>
        </p:nvGrpSpPr>
        <p:grpSpPr>
          <a:xfrm>
            <a:off x="170688" y="7082654"/>
            <a:ext cx="6035040" cy="1292661"/>
            <a:chOff x="256032" y="792481"/>
            <a:chExt cx="6035040" cy="1292661"/>
          </a:xfrm>
        </p:grpSpPr>
        <p:sp>
          <p:nvSpPr>
            <p:cNvPr id="41" name="テキスト ボックス 40">
              <a:extLst>
                <a:ext uri="{FF2B5EF4-FFF2-40B4-BE49-F238E27FC236}">
                  <a16:creationId xmlns:a16="http://schemas.microsoft.com/office/drawing/2014/main" id="{8991EA2D-3B47-4335-906B-E94413FE0BEA}"/>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社会環境の変化</a:t>
              </a:r>
            </a:p>
          </p:txBody>
        </p:sp>
        <p:sp>
          <p:nvSpPr>
            <p:cNvPr id="42" name="テキスト ボックス 41">
              <a:extLst>
                <a:ext uri="{FF2B5EF4-FFF2-40B4-BE49-F238E27FC236}">
                  <a16:creationId xmlns:a16="http://schemas.microsoft.com/office/drawing/2014/main" id="{5377D608-6D63-46A6-BA4C-19F416F08992}"/>
                </a:ext>
              </a:extLst>
            </p:cNvPr>
            <p:cNvSpPr txBox="1"/>
            <p:nvPr/>
          </p:nvSpPr>
          <p:spPr>
            <a:xfrm>
              <a:off x="256032" y="1069479"/>
              <a:ext cx="6035040" cy="1015663"/>
            </a:xfrm>
            <a:prstGeom prst="rect">
              <a:avLst/>
            </a:prstGeom>
            <a:noFill/>
            <a:ln>
              <a:solidFill>
                <a:schemeClr val="accent6">
                  <a:lumMod val="50000"/>
                </a:schemeClr>
              </a:solid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■国の指針に基づく変化</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・障害者による文化芸術活動の創作や発表などの多様な活動に参画できる機会の確保</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■近隣市との比較</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・近隣市と比較して、就労定着、移行等の事業所数が人口規模に対して少ない</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・文化芸術活動に関する市の事業が無い</a:t>
              </a:r>
              <a:endParaRPr kumimoji="1" lang="en-US" altLang="ja-JP" sz="1100" dirty="0">
                <a:latin typeface="メイリオ" panose="020B0604030504040204" pitchFamily="50" charset="-128"/>
                <a:ea typeface="メイリオ" panose="020B0604030504040204" pitchFamily="50" charset="-128"/>
              </a:endParaRPr>
            </a:p>
          </p:txBody>
        </p:sp>
      </p:grpSp>
      <p:cxnSp>
        <p:nvCxnSpPr>
          <p:cNvPr id="3" name="コネクタ: カギ線 2">
            <a:extLst>
              <a:ext uri="{FF2B5EF4-FFF2-40B4-BE49-F238E27FC236}">
                <a16:creationId xmlns:a16="http://schemas.microsoft.com/office/drawing/2014/main" id="{6B71AB1B-12F3-4F67-ABF5-B1E379C60CF5}"/>
              </a:ext>
            </a:extLst>
          </p:cNvPr>
          <p:cNvCxnSpPr>
            <a:cxnSpLocks/>
            <a:stCxn id="42" idx="3"/>
            <a:endCxn id="46" idx="1"/>
          </p:cNvCxnSpPr>
          <p:nvPr/>
        </p:nvCxnSpPr>
        <p:spPr>
          <a:xfrm flipV="1">
            <a:off x="6205728" y="930981"/>
            <a:ext cx="633984" cy="6936503"/>
          </a:xfrm>
          <a:prstGeom prst="bentConnector3">
            <a:avLst>
              <a:gd name="adj1" fmla="val 50000"/>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45" name="グループ化 44">
            <a:extLst>
              <a:ext uri="{FF2B5EF4-FFF2-40B4-BE49-F238E27FC236}">
                <a16:creationId xmlns:a16="http://schemas.microsoft.com/office/drawing/2014/main" id="{42E103CB-2FF2-4140-BA12-EAE17FF09F33}"/>
              </a:ext>
            </a:extLst>
          </p:cNvPr>
          <p:cNvGrpSpPr/>
          <p:nvPr/>
        </p:nvGrpSpPr>
        <p:grpSpPr>
          <a:xfrm>
            <a:off x="6839712" y="792481"/>
            <a:ext cx="5839968" cy="2308324"/>
            <a:chOff x="256032" y="792481"/>
            <a:chExt cx="6035040" cy="2308324"/>
          </a:xfrm>
        </p:grpSpPr>
        <p:sp>
          <p:nvSpPr>
            <p:cNvPr id="46" name="テキスト ボックス 45">
              <a:extLst>
                <a:ext uri="{FF2B5EF4-FFF2-40B4-BE49-F238E27FC236}">
                  <a16:creationId xmlns:a16="http://schemas.microsoft.com/office/drawing/2014/main" id="{07CC68A8-CF62-4EF4-9A2B-78C95E842E99}"/>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第６期計画への課題整理</a:t>
              </a:r>
            </a:p>
          </p:txBody>
        </p:sp>
        <p:sp>
          <p:nvSpPr>
            <p:cNvPr id="47" name="テキスト ボックス 46">
              <a:extLst>
                <a:ext uri="{FF2B5EF4-FFF2-40B4-BE49-F238E27FC236}">
                  <a16:creationId xmlns:a16="http://schemas.microsoft.com/office/drawing/2014/main" id="{5581EAF2-AECF-4BEA-84B4-31FFF169608E}"/>
                </a:ext>
              </a:extLst>
            </p:cNvPr>
            <p:cNvSpPr txBox="1"/>
            <p:nvPr/>
          </p:nvSpPr>
          <p:spPr>
            <a:xfrm>
              <a:off x="256032" y="1069480"/>
              <a:ext cx="6035040" cy="2031325"/>
            </a:xfrm>
            <a:prstGeom prst="rect">
              <a:avLst/>
            </a:prstGeom>
            <a:noFill/>
            <a:ln>
              <a:solidFill>
                <a:schemeClr val="accent6">
                  <a:lumMod val="50000"/>
                </a:schemeClr>
              </a:solid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■多様な就労機会の創出支援</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・利用者の多様化が進んでいる中で、就労（</a:t>
              </a:r>
              <a:r>
                <a:rPr kumimoji="1" lang="en-US" altLang="ja-JP" sz="1100" dirty="0">
                  <a:latin typeface="メイリオ" panose="020B0604030504040204" pitchFamily="50" charset="-128"/>
                  <a:ea typeface="メイリオ" panose="020B0604030504040204" pitchFamily="50" charset="-128"/>
                </a:rPr>
                <a:t>B</a:t>
              </a:r>
              <a:r>
                <a:rPr kumimoji="1" lang="ja-JP" altLang="en-US" sz="1100" dirty="0">
                  <a:latin typeface="メイリオ" panose="020B0604030504040204" pitchFamily="50" charset="-128"/>
                  <a:ea typeface="メイリオ" panose="020B0604030504040204" pitchFamily="50" charset="-128"/>
                </a:rPr>
                <a:t>型）についても利用者への対応力を向上させる必要がある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・また、就労移行支援、定着支援を効果的に活用して、一般就労に向けた選択肢を拡大することも必要</a:t>
              </a:r>
              <a:endParaRPr kumimoji="1" lang="en-US" altLang="ja-JP" sz="1100" dirty="0">
                <a:latin typeface="メイリオ" panose="020B0604030504040204" pitchFamily="50" charset="-128"/>
                <a:ea typeface="メイリオ" panose="020B0604030504040204" pitchFamily="50" charset="-128"/>
              </a:endParaRPr>
            </a:p>
            <a:p>
              <a:pPr marL="85725" indent="-85725">
                <a:spcBef>
                  <a:spcPts val="600"/>
                </a:spcBef>
              </a:pPr>
              <a:r>
                <a:rPr kumimoji="1" lang="ja-JP" altLang="en-US" sz="1100" dirty="0">
                  <a:latin typeface="メイリオ" panose="020B0604030504040204" pitchFamily="50" charset="-128"/>
                  <a:ea typeface="メイリオ" panose="020B0604030504040204" pitchFamily="50" charset="-128"/>
                </a:rPr>
                <a:t>■就労以外の社会参加の促進</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・余暇活動や地域活動など、様々な社会活動に参加するための機会づくり人材の育成を推進する必要がある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特に、福祉的なサービスを必要としない障害のある人について、居場所（居心地の良い場所）がない傾向があるため、福祉施設等の環境の充実と並行して、地域生活の中で障害等に理解のある場所づくりを進める必要がある</a:t>
              </a:r>
              <a:endParaRPr kumimoji="1" lang="en-US" altLang="ja-JP" sz="1100" dirty="0">
                <a:latin typeface="メイリオ" panose="020B0604030504040204" pitchFamily="50" charset="-128"/>
                <a:ea typeface="メイリオ" panose="020B0604030504040204" pitchFamily="50" charset="-128"/>
              </a:endParaRPr>
            </a:p>
          </p:txBody>
        </p:sp>
      </p:grpSp>
      <p:sp>
        <p:nvSpPr>
          <p:cNvPr id="10" name="二等辺三角形 9">
            <a:extLst>
              <a:ext uri="{FF2B5EF4-FFF2-40B4-BE49-F238E27FC236}">
                <a16:creationId xmlns:a16="http://schemas.microsoft.com/office/drawing/2014/main" id="{10DF4488-7674-415B-A1F9-FABD638B0495}"/>
              </a:ext>
            </a:extLst>
          </p:cNvPr>
          <p:cNvSpPr/>
          <p:nvPr/>
        </p:nvSpPr>
        <p:spPr>
          <a:xfrm flipV="1">
            <a:off x="6839712" y="3239304"/>
            <a:ext cx="5839968" cy="382580"/>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コネクタ 15">
            <a:extLst>
              <a:ext uri="{FF2B5EF4-FFF2-40B4-BE49-F238E27FC236}">
                <a16:creationId xmlns:a16="http://schemas.microsoft.com/office/drawing/2014/main" id="{3BB754A1-B0A7-40C2-86ED-8A2871646A60}"/>
              </a:ext>
            </a:extLst>
          </p:cNvPr>
          <p:cNvCxnSpPr>
            <a:cxnSpLocks/>
          </p:cNvCxnSpPr>
          <p:nvPr/>
        </p:nvCxnSpPr>
        <p:spPr>
          <a:xfrm>
            <a:off x="6205728" y="4669536"/>
            <a:ext cx="318897"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A810672B-CF7A-4800-A7D3-8595939037AF}"/>
              </a:ext>
            </a:extLst>
          </p:cNvPr>
          <p:cNvCxnSpPr>
            <a:cxnSpLocks/>
          </p:cNvCxnSpPr>
          <p:nvPr/>
        </p:nvCxnSpPr>
        <p:spPr>
          <a:xfrm>
            <a:off x="6205728" y="1860663"/>
            <a:ext cx="318897"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grpSp>
        <p:nvGrpSpPr>
          <p:cNvPr id="85" name="グループ化 84">
            <a:extLst>
              <a:ext uri="{FF2B5EF4-FFF2-40B4-BE49-F238E27FC236}">
                <a16:creationId xmlns:a16="http://schemas.microsoft.com/office/drawing/2014/main" id="{D6AC7FE4-2B67-4D36-BE2B-7DC76C15DE70}"/>
              </a:ext>
            </a:extLst>
          </p:cNvPr>
          <p:cNvGrpSpPr/>
          <p:nvPr/>
        </p:nvGrpSpPr>
        <p:grpSpPr>
          <a:xfrm>
            <a:off x="6839712" y="3760383"/>
            <a:ext cx="5839968" cy="4154983"/>
            <a:chOff x="256032" y="792481"/>
            <a:chExt cx="5839968" cy="4154983"/>
          </a:xfrm>
        </p:grpSpPr>
        <p:sp>
          <p:nvSpPr>
            <p:cNvPr id="86" name="テキスト ボックス 85">
              <a:extLst>
                <a:ext uri="{FF2B5EF4-FFF2-40B4-BE49-F238E27FC236}">
                  <a16:creationId xmlns:a16="http://schemas.microsoft.com/office/drawing/2014/main" id="{D9E575C1-73B6-4F34-82C4-9EC1FB2F2AD8}"/>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第６期計画における方向性</a:t>
              </a:r>
            </a:p>
          </p:txBody>
        </p:sp>
        <p:sp>
          <p:nvSpPr>
            <p:cNvPr id="87" name="テキスト ボックス 86">
              <a:extLst>
                <a:ext uri="{FF2B5EF4-FFF2-40B4-BE49-F238E27FC236}">
                  <a16:creationId xmlns:a16="http://schemas.microsoft.com/office/drawing/2014/main" id="{B2BAAE50-C10F-4C82-9A1D-0BC499D5618B}"/>
                </a:ext>
              </a:extLst>
            </p:cNvPr>
            <p:cNvSpPr txBox="1"/>
            <p:nvPr/>
          </p:nvSpPr>
          <p:spPr>
            <a:xfrm>
              <a:off x="256032" y="1069479"/>
              <a:ext cx="5839968" cy="3877985"/>
            </a:xfrm>
            <a:prstGeom prst="rect">
              <a:avLst/>
            </a:prstGeom>
            <a:noFill/>
            <a:ln>
              <a:solidFill>
                <a:schemeClr val="accent6">
                  <a:lumMod val="50000"/>
                </a:schemeClr>
              </a:solidFill>
            </a:ln>
          </p:spPr>
          <p:txBody>
            <a:bodyPr wrap="square" rtlCol="0">
              <a:spAutoFit/>
            </a:bodyPr>
            <a:lstStyle/>
            <a:p>
              <a:endParaRPr kumimoji="1" lang="en-US" altLang="ja-JP" sz="1200" b="1"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◆多様な障害に対応できる就労支援体制の構築</a:t>
              </a:r>
              <a:endParaRPr kumimoji="1" lang="en-US" altLang="ja-JP" sz="1200" b="1"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・３障害に限らず、発達障害や医療的ケアの必要性など</a:t>
              </a:r>
              <a:r>
                <a:rPr kumimoji="1" lang="ja-JP" altLang="en-US" sz="1100" strike="sngStrike" dirty="0">
                  <a:latin typeface="メイリオ" panose="020B0604030504040204" pitchFamily="50" charset="-128"/>
                  <a:ea typeface="メイリオ" panose="020B0604030504040204" pitchFamily="50" charset="-128"/>
                </a:rPr>
                <a:t>高齢化</a:t>
              </a:r>
              <a:r>
                <a:rPr kumimoji="1" lang="ja-JP" altLang="en-US" sz="1100" dirty="0">
                  <a:latin typeface="メイリオ" panose="020B0604030504040204" pitchFamily="50" charset="-128"/>
                  <a:ea typeface="メイリオ" panose="020B0604030504040204" pitchFamily="50" charset="-128"/>
                </a:rPr>
                <a:t>、多様な障害のある人が就労の機会を選択できるための体制を構築する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・就労継続支援事業所等における</a:t>
              </a:r>
              <a:r>
                <a:rPr kumimoji="1" lang="ja-JP" altLang="en-US" sz="1100" strike="sngStrike" dirty="0">
                  <a:latin typeface="メイリオ" panose="020B0604030504040204" pitchFamily="50" charset="-128"/>
                  <a:ea typeface="メイリオ" panose="020B0604030504040204" pitchFamily="50" charset="-128"/>
                </a:rPr>
                <a:t>発達障害、</a:t>
              </a:r>
              <a:r>
                <a:rPr kumimoji="1" lang="ja-JP" altLang="en-US" sz="1100" dirty="0">
                  <a:latin typeface="メイリオ" panose="020B0604030504040204" pitchFamily="50" charset="-128"/>
                  <a:ea typeface="メイリオ" panose="020B0604030504040204" pitchFamily="50" charset="-128"/>
                </a:rPr>
                <a:t>高齢化に対する研修を強化して、対応力の向上を図る</a:t>
              </a:r>
              <a:endParaRPr kumimoji="1" lang="en-US" altLang="ja-JP" sz="1100" dirty="0">
                <a:latin typeface="メイリオ" panose="020B0604030504040204" pitchFamily="50" charset="-128"/>
                <a:ea typeface="メイリオ" panose="020B0604030504040204" pitchFamily="50" charset="-128"/>
              </a:endParaRPr>
            </a:p>
            <a:p>
              <a:pPr marL="85725" indent="-85725"/>
              <a:endParaRPr kumimoji="1" lang="en-US" altLang="ja-JP" sz="1100"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◆庁内における障害者の就労機会創出</a:t>
              </a:r>
              <a:r>
                <a:rPr kumimoji="1" lang="ja-JP" altLang="en-US" sz="1200" b="1" strike="sngStrike" dirty="0">
                  <a:latin typeface="メイリオ" panose="020B0604030504040204" pitchFamily="50" charset="-128"/>
                  <a:ea typeface="メイリオ" panose="020B0604030504040204" pitchFamily="50" charset="-128"/>
                </a:rPr>
                <a:t>の働きかけ</a:t>
              </a:r>
              <a:endParaRPr kumimoji="1" lang="en-US" altLang="ja-JP" sz="1200" b="1" strike="sngStrike" dirty="0">
                <a:latin typeface="メイリオ" panose="020B0604030504040204" pitchFamily="50" charset="-128"/>
                <a:ea typeface="メイリオ" panose="020B0604030504040204" pitchFamily="50" charset="-128"/>
              </a:endParaRPr>
            </a:p>
            <a:p>
              <a:pPr marL="85725" indent="-85725"/>
              <a:r>
                <a:rPr kumimoji="1" lang="ja-JP" altLang="en-US" sz="1100" strike="sngStrike" dirty="0">
                  <a:latin typeface="メイリオ" panose="020B0604030504040204" pitchFamily="50" charset="-128"/>
                  <a:ea typeface="メイリオ" panose="020B0604030504040204" pitchFamily="50" charset="-128"/>
                </a:rPr>
                <a:t>・庁内作業のアウトソーシングや、委託事業における障害福祉施設の活用推進など、庁内業務を障害のある人の就労機会に活かせるよう、関係部署への働きかけや、市内事業所の情報提供を行う</a:t>
              </a:r>
              <a:endParaRPr kumimoji="1" lang="en-US" altLang="ja-JP" sz="1100" strike="sngStrike"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a:t>
              </a:r>
              <a:r>
                <a:rPr kumimoji="1" lang="ja-JP" altLang="en-US" sz="1100" dirty="0">
                  <a:solidFill>
                    <a:srgbClr val="FF0000"/>
                  </a:solidFill>
                  <a:latin typeface="メイリオ" panose="020B0604030504040204" pitchFamily="50" charset="-128"/>
                  <a:ea typeface="メイリオ" panose="020B0604030504040204" pitchFamily="50" charset="-128"/>
                </a:rPr>
                <a:t>平成</a:t>
              </a:r>
              <a:r>
                <a:rPr kumimoji="1" lang="en-US" altLang="ja-JP" sz="1100" dirty="0">
                  <a:solidFill>
                    <a:srgbClr val="FF0000"/>
                  </a:solidFill>
                  <a:latin typeface="メイリオ" panose="020B0604030504040204" pitchFamily="50" charset="-128"/>
                  <a:ea typeface="メイリオ" panose="020B0604030504040204" pitchFamily="50" charset="-128"/>
                </a:rPr>
                <a:t>27</a:t>
              </a:r>
              <a:r>
                <a:rPr kumimoji="1" lang="ja-JP" altLang="en-US" sz="1100" dirty="0">
                  <a:solidFill>
                    <a:srgbClr val="FF0000"/>
                  </a:solidFill>
                  <a:latin typeface="メイリオ" panose="020B0604030504040204" pitchFamily="50" charset="-128"/>
                  <a:ea typeface="メイリオ" panose="020B0604030504040204" pitchFamily="50" charset="-128"/>
                </a:rPr>
                <a:t>年度から取り組んでいる庁内における障害者の臨時職員としての雇用について、引き続き人事採用部門と連携した採用活動の促進を行います。</a:t>
              </a:r>
            </a:p>
            <a:p>
              <a:pPr marL="85725" indent="-85725"/>
              <a:r>
                <a:rPr kumimoji="1" lang="ja-JP" altLang="en-US" sz="1100" dirty="0">
                  <a:latin typeface="メイリオ" panose="020B0604030504040204" pitchFamily="50" charset="-128"/>
                  <a:ea typeface="メイリオ" panose="020B0604030504040204" pitchFamily="50" charset="-128"/>
                </a:rPr>
                <a:t>・</a:t>
              </a:r>
              <a:r>
                <a:rPr kumimoji="1" lang="ja-JP" altLang="en-US" sz="1100" dirty="0">
                  <a:solidFill>
                    <a:srgbClr val="FF0000"/>
                  </a:solidFill>
                  <a:latin typeface="メイリオ" panose="020B0604030504040204" pitchFamily="50" charset="-128"/>
                  <a:ea typeface="メイリオ" panose="020B0604030504040204" pitchFamily="50" charset="-128"/>
                </a:rPr>
                <a:t>他の自治体における障害者雇用と活躍の場づくりに関する先進的な取組の調査・研究を行い、西東京市役所における障害者雇用の在り方に関する見直しを進めます。</a:t>
              </a:r>
            </a:p>
            <a:p>
              <a:pPr marL="85725" indent="-85725"/>
              <a:endParaRPr kumimoji="1" lang="en-US" altLang="ja-JP" sz="1100"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◆多様な社会参加の場づくり</a:t>
              </a:r>
              <a:endParaRPr kumimoji="1" lang="en-US" altLang="ja-JP" sz="1200" b="1"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・就労機会に限らず、余暇活動や地域活動などの社会参加の機会を創出する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・特に障害者アートや作品展などの芸術活動について、市内での新規イベントの開催を検討する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a:t>
              </a:r>
              <a:r>
                <a:rPr kumimoji="1" lang="ja-JP" altLang="en-US" sz="1100" dirty="0">
                  <a:solidFill>
                    <a:srgbClr val="FF0000"/>
                  </a:solidFill>
                  <a:latin typeface="メイリオ" panose="020B0604030504040204" pitchFamily="50" charset="-128"/>
                  <a:ea typeface="メイリオ" panose="020B0604030504040204" pitchFamily="50" charset="-128"/>
                </a:rPr>
                <a:t>障害者への理解促進や居場所づくり等に関する市民の主体的な活動の活性化を目指して、庁内の関係部署と連携して、活動の支援や協働した取組みを行う体制を整えます。</a:t>
              </a:r>
              <a:endParaRPr kumimoji="1" lang="en-US" altLang="ja-JP" sz="1100" dirty="0">
                <a:solidFill>
                  <a:srgbClr val="FF0000"/>
                </a:solidFill>
                <a:latin typeface="メイリオ" panose="020B0604030504040204" pitchFamily="50" charset="-128"/>
                <a:ea typeface="メイリオ" panose="020B0604030504040204" pitchFamily="50" charset="-128"/>
              </a:endParaRPr>
            </a:p>
          </p:txBody>
        </p:sp>
      </p:grpSp>
      <p:grpSp>
        <p:nvGrpSpPr>
          <p:cNvPr id="25" name="グループ化 24">
            <a:extLst>
              <a:ext uri="{FF2B5EF4-FFF2-40B4-BE49-F238E27FC236}">
                <a16:creationId xmlns:a16="http://schemas.microsoft.com/office/drawing/2014/main" id="{F05C5BDD-A078-461D-BDBC-E1A7FEB96800}"/>
              </a:ext>
            </a:extLst>
          </p:cNvPr>
          <p:cNvGrpSpPr/>
          <p:nvPr/>
        </p:nvGrpSpPr>
        <p:grpSpPr>
          <a:xfrm>
            <a:off x="170688" y="868084"/>
            <a:ext cx="6035040" cy="1708160"/>
            <a:chOff x="256032" y="792481"/>
            <a:chExt cx="6035040" cy="1708160"/>
          </a:xfrm>
        </p:grpSpPr>
        <p:sp>
          <p:nvSpPr>
            <p:cNvPr id="26" name="テキスト ボックス 25">
              <a:extLst>
                <a:ext uri="{FF2B5EF4-FFF2-40B4-BE49-F238E27FC236}">
                  <a16:creationId xmlns:a16="http://schemas.microsoft.com/office/drawing/2014/main" id="{43C79160-0182-4DDE-9CC8-0C103591423C}"/>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第</a:t>
              </a:r>
              <a:r>
                <a:rPr kumimoji="1" lang="en-US" altLang="ja-JP" sz="1200" dirty="0">
                  <a:latin typeface="メイリオ" panose="020B0604030504040204" pitchFamily="50" charset="-128"/>
                  <a:ea typeface="メイリオ" panose="020B0604030504040204" pitchFamily="50" charset="-128"/>
                </a:rPr>
                <a:t>5</a:t>
              </a:r>
              <a:r>
                <a:rPr kumimoji="1" lang="ja-JP" altLang="en-US" sz="1200" dirty="0">
                  <a:latin typeface="メイリオ" panose="020B0604030504040204" pitchFamily="50" charset="-128"/>
                  <a:ea typeface="メイリオ" panose="020B0604030504040204" pitchFamily="50" charset="-128"/>
                </a:rPr>
                <a:t>期計画の進捗評価（５段階評価：</a:t>
              </a:r>
              <a:r>
                <a:rPr kumimoji="1" lang="en-US" altLang="ja-JP" sz="1200" dirty="0">
                  <a:latin typeface="メイリオ" panose="020B0604030504040204" pitchFamily="50" charset="-128"/>
                  <a:ea typeface="メイリオ" panose="020B0604030504040204" pitchFamily="50" charset="-128"/>
                </a:rPr>
                <a:t>A&gt;B</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C</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D</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E</a:t>
              </a:r>
              <a:r>
                <a:rPr kumimoji="1" lang="ja-JP" altLang="en-US" sz="1200" dirty="0">
                  <a:latin typeface="メイリオ" panose="020B0604030504040204" pitchFamily="50" charset="-128"/>
                  <a:ea typeface="メイリオ" panose="020B0604030504040204" pitchFamily="50" charset="-128"/>
                </a:rPr>
                <a:t>）</a:t>
              </a:r>
            </a:p>
          </p:txBody>
        </p:sp>
        <p:sp>
          <p:nvSpPr>
            <p:cNvPr id="27" name="テキスト ボックス 26">
              <a:extLst>
                <a:ext uri="{FF2B5EF4-FFF2-40B4-BE49-F238E27FC236}">
                  <a16:creationId xmlns:a16="http://schemas.microsoft.com/office/drawing/2014/main" id="{32639249-01E4-43E1-9A73-A05EAA682BDF}"/>
                </a:ext>
              </a:extLst>
            </p:cNvPr>
            <p:cNvSpPr txBox="1"/>
            <p:nvPr/>
          </p:nvSpPr>
          <p:spPr>
            <a:xfrm>
              <a:off x="256032" y="1069480"/>
              <a:ext cx="6035040" cy="1431161"/>
            </a:xfrm>
            <a:prstGeom prst="rect">
              <a:avLst/>
            </a:prstGeom>
            <a:noFill/>
            <a:ln>
              <a:solidFill>
                <a:schemeClr val="accent6">
                  <a:lumMod val="50000"/>
                </a:schemeClr>
              </a:solidFill>
            </a:ln>
          </p:spPr>
          <p:txBody>
            <a:bodyPr wrap="square" rtlCol="0">
              <a:spAutoFit/>
            </a:bodyPr>
            <a:lstStyle/>
            <a:p>
              <a:r>
                <a:rPr kumimoji="1" lang="ja-JP" altLang="en-US" sz="1100" b="1" dirty="0">
                  <a:latin typeface="メイリオ" panose="020B0604030504040204" pitchFamily="50" charset="-128"/>
                  <a:ea typeface="メイリオ" panose="020B0604030504040204" pitchFamily="50" charset="-128"/>
                </a:rPr>
                <a:t>①一般就労後の定着支援・・・・・・・・・・・・・・・・・・・・・・・・・・・・</a:t>
              </a:r>
              <a:r>
                <a:rPr kumimoji="1" lang="en-US" altLang="ja-JP" sz="1100" b="1" dirty="0">
                  <a:latin typeface="メイリオ" panose="020B0604030504040204" pitchFamily="50" charset="-128"/>
                  <a:ea typeface="メイリオ" panose="020B0604030504040204" pitchFamily="50" charset="-128"/>
                </a:rPr>
                <a:t>A</a:t>
              </a:r>
            </a:p>
            <a:p>
              <a:pPr marL="85725" indent="-85725"/>
              <a:r>
                <a:rPr kumimoji="1" lang="ja-JP" altLang="en-US" sz="1100" dirty="0">
                  <a:latin typeface="メイリオ" panose="020B0604030504040204" pitchFamily="50" charset="-128"/>
                  <a:ea typeface="メイリオ" panose="020B0604030504040204" pitchFamily="50" charset="-128"/>
                </a:rPr>
                <a:t>・就労定着支援事業所（２箇所）の確保によって充足できている</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b="1" dirty="0">
                  <a:latin typeface="メイリオ" panose="020B0604030504040204" pitchFamily="50" charset="-128"/>
                  <a:ea typeface="メイリオ" panose="020B0604030504040204" pitchFamily="50" charset="-128"/>
                </a:rPr>
                <a:t>②多様な働き方、勤務形態等の推進・・・・・・・・・・・・・・・・・・・・・・・</a:t>
              </a:r>
              <a:r>
                <a:rPr kumimoji="1" lang="en-US" altLang="ja-JP" sz="1100" b="1" dirty="0">
                  <a:latin typeface="メイリオ" panose="020B0604030504040204" pitchFamily="50" charset="-128"/>
                  <a:ea typeface="メイリオ" panose="020B0604030504040204" pitchFamily="50" charset="-128"/>
                </a:rPr>
                <a:t>A</a:t>
              </a:r>
            </a:p>
            <a:p>
              <a:r>
                <a:rPr kumimoji="1" lang="ja-JP" altLang="en-US" sz="1100" dirty="0">
                  <a:latin typeface="メイリオ" panose="020B0604030504040204" pitchFamily="50" charset="-128"/>
                  <a:ea typeface="メイリオ" panose="020B0604030504040204" pitchFamily="50" charset="-128"/>
                </a:rPr>
                <a:t>・一歩における民間企業との連携・情報共有の強化が図られている</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b="1" dirty="0">
                  <a:latin typeface="メイリオ" panose="020B0604030504040204" pitchFamily="50" charset="-128"/>
                  <a:ea typeface="メイリオ" panose="020B0604030504040204" pitchFamily="50" charset="-128"/>
                </a:rPr>
                <a:t>③市の取組による障害者雇用の広まりの推進・・・・・・・・・・・・・・・・・・・</a:t>
              </a:r>
              <a:r>
                <a:rPr kumimoji="1" lang="en-US" altLang="ja-JP" sz="1100" b="1" dirty="0">
                  <a:latin typeface="メイリオ" panose="020B0604030504040204" pitchFamily="50" charset="-128"/>
                  <a:ea typeface="メイリオ" panose="020B0604030504040204" pitchFamily="50" charset="-128"/>
                </a:rPr>
                <a:t>A</a:t>
              </a:r>
            </a:p>
            <a:p>
              <a:pPr marL="85725" indent="-85725"/>
              <a:r>
                <a:rPr kumimoji="1" lang="ja-JP" altLang="en-US" sz="1100" dirty="0">
                  <a:latin typeface="メイリオ" panose="020B0604030504040204" pitchFamily="50" charset="-128"/>
                  <a:ea typeface="メイリオ" panose="020B0604030504040204" pitchFamily="50" charset="-128"/>
                </a:rPr>
                <a:t>・法定雇用率の遵守、障害の区分のない採用試験など、市の障害者雇用の取組を強化している</a:t>
              </a:r>
              <a:endParaRPr kumimoji="1" lang="en-US" altLang="ja-JP" sz="1100" dirty="0">
                <a:latin typeface="メイリオ" panose="020B0604030504040204" pitchFamily="50" charset="-128"/>
                <a:ea typeface="メイリオ" panose="020B0604030504040204" pitchFamily="50" charset="-128"/>
              </a:endParaRPr>
            </a:p>
          </p:txBody>
        </p:sp>
      </p:grpSp>
      <p:sp>
        <p:nvSpPr>
          <p:cNvPr id="2" name="スライド番号プレースホルダー 1">
            <a:extLst>
              <a:ext uri="{FF2B5EF4-FFF2-40B4-BE49-F238E27FC236}">
                <a16:creationId xmlns:a16="http://schemas.microsoft.com/office/drawing/2014/main" id="{FBA23B83-1DE5-429C-A3DE-4F9B8E519C9E}"/>
              </a:ext>
            </a:extLst>
          </p:cNvPr>
          <p:cNvSpPr>
            <a:spLocks noGrp="1"/>
          </p:cNvSpPr>
          <p:nvPr>
            <p:ph type="sldNum" sz="quarter" idx="12"/>
          </p:nvPr>
        </p:nvSpPr>
        <p:spPr>
          <a:xfrm>
            <a:off x="9799320" y="8947660"/>
            <a:ext cx="2880360" cy="511175"/>
          </a:xfrm>
        </p:spPr>
        <p:txBody>
          <a:bodyPr/>
          <a:lstStyle/>
          <a:p>
            <a:fld id="{1DE0D774-6448-4836-BB6F-2EBED3C0A7A6}" type="slidenum">
              <a:rPr kumimoji="1" lang="ja-JP" altLang="en-US" smtClean="0"/>
              <a:t>4</a:t>
            </a:fld>
            <a:endParaRPr kumimoji="1" lang="ja-JP" altLang="en-US"/>
          </a:p>
        </p:txBody>
      </p:sp>
    </p:spTree>
    <p:extLst>
      <p:ext uri="{BB962C8B-B14F-4D97-AF65-F5344CB8AC3E}">
        <p14:creationId xmlns:p14="http://schemas.microsoft.com/office/powerpoint/2010/main" val="2577401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5C5B10A-70EE-44B1-9E24-7FB64D64269E}"/>
              </a:ext>
            </a:extLst>
          </p:cNvPr>
          <p:cNvSpPr txBox="1"/>
          <p:nvPr/>
        </p:nvSpPr>
        <p:spPr>
          <a:xfrm>
            <a:off x="0" y="0"/>
            <a:ext cx="12801600" cy="307777"/>
          </a:xfrm>
          <a:prstGeom prst="rect">
            <a:avLst/>
          </a:prstGeom>
          <a:solidFill>
            <a:schemeClr val="accent6">
              <a:lumMod val="40000"/>
              <a:lumOff val="60000"/>
            </a:schemeClr>
          </a:solid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rPr>
              <a:t>第６期西東京市障害福祉計画・第２期障害児福祉計画</a:t>
            </a:r>
          </a:p>
        </p:txBody>
      </p:sp>
      <p:sp>
        <p:nvSpPr>
          <p:cNvPr id="58" name="テキスト ボックス 57">
            <a:extLst>
              <a:ext uri="{FF2B5EF4-FFF2-40B4-BE49-F238E27FC236}">
                <a16:creationId xmlns:a16="http://schemas.microsoft.com/office/drawing/2014/main" id="{6FAB09BB-75DB-4900-AB40-E141B5338AC5}"/>
              </a:ext>
            </a:extLst>
          </p:cNvPr>
          <p:cNvSpPr txBox="1"/>
          <p:nvPr/>
        </p:nvSpPr>
        <p:spPr>
          <a:xfrm>
            <a:off x="0" y="402337"/>
            <a:ext cx="6291072" cy="276999"/>
          </a:xfrm>
          <a:prstGeom prst="rect">
            <a:avLst/>
          </a:prstGeom>
          <a:solidFill>
            <a:schemeClr val="accent6">
              <a:lumMod val="75000"/>
            </a:schemeClr>
          </a:solidFill>
        </p:spPr>
        <p:txBody>
          <a:bodyPr wrap="square" rtlCol="0">
            <a:spAutoFit/>
          </a:bodyPr>
          <a:lstStyle/>
          <a:p>
            <a:r>
              <a:rPr kumimoji="1" lang="ja-JP" altLang="en-US" sz="1200" dirty="0">
                <a:solidFill>
                  <a:schemeClr val="bg1"/>
                </a:solidFill>
                <a:latin typeface="メイリオ" panose="020B0604030504040204" pitchFamily="50" charset="-128"/>
                <a:ea typeface="メイリオ" panose="020B0604030504040204" pitchFamily="50" charset="-128"/>
              </a:rPr>
              <a:t>５　障害者の高齢化への対応</a:t>
            </a:r>
          </a:p>
        </p:txBody>
      </p:sp>
      <p:grpSp>
        <p:nvGrpSpPr>
          <p:cNvPr id="37" name="グループ化 36">
            <a:extLst>
              <a:ext uri="{FF2B5EF4-FFF2-40B4-BE49-F238E27FC236}">
                <a16:creationId xmlns:a16="http://schemas.microsoft.com/office/drawing/2014/main" id="{6870A32E-49EE-4DBB-9B3C-B75F60971B4F}"/>
              </a:ext>
            </a:extLst>
          </p:cNvPr>
          <p:cNvGrpSpPr/>
          <p:nvPr/>
        </p:nvGrpSpPr>
        <p:grpSpPr>
          <a:xfrm>
            <a:off x="170688" y="2499990"/>
            <a:ext cx="6035040" cy="2400656"/>
            <a:chOff x="256032" y="792481"/>
            <a:chExt cx="6035040" cy="2400656"/>
          </a:xfrm>
        </p:grpSpPr>
        <p:sp>
          <p:nvSpPr>
            <p:cNvPr id="38" name="テキスト ボックス 37">
              <a:extLst>
                <a:ext uri="{FF2B5EF4-FFF2-40B4-BE49-F238E27FC236}">
                  <a16:creationId xmlns:a16="http://schemas.microsoft.com/office/drawing/2014/main" id="{FF7E4FE1-2D97-4B0C-9FB4-6FD96F7E64CE}"/>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アンケート・ヒアリング調査からの課題整理</a:t>
              </a:r>
            </a:p>
          </p:txBody>
        </p:sp>
        <p:sp>
          <p:nvSpPr>
            <p:cNvPr id="39" name="テキスト ボックス 38">
              <a:extLst>
                <a:ext uri="{FF2B5EF4-FFF2-40B4-BE49-F238E27FC236}">
                  <a16:creationId xmlns:a16="http://schemas.microsoft.com/office/drawing/2014/main" id="{B85FE20A-6AE7-4DD8-A0CA-2BB94397DBEC}"/>
                </a:ext>
              </a:extLst>
            </p:cNvPr>
            <p:cNvSpPr txBox="1"/>
            <p:nvPr/>
          </p:nvSpPr>
          <p:spPr>
            <a:xfrm>
              <a:off x="256032" y="1069479"/>
              <a:ext cx="6035040" cy="2123658"/>
            </a:xfrm>
            <a:prstGeom prst="rect">
              <a:avLst/>
            </a:prstGeom>
            <a:noFill/>
            <a:ln>
              <a:solidFill>
                <a:schemeClr val="accent6">
                  <a:lumMod val="50000"/>
                </a:schemeClr>
              </a:solid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65</a:t>
              </a:r>
              <a:r>
                <a:rPr kumimoji="1" lang="ja-JP" altLang="en-US" sz="1100" dirty="0">
                  <a:latin typeface="メイリオ" panose="020B0604030504040204" pitchFamily="50" charset="-128"/>
                  <a:ea typeface="メイリオ" panose="020B0604030504040204" pitchFamily="50" charset="-128"/>
                </a:rPr>
                <a:t>歳以上の福祉サービス利用状況</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65</a:t>
              </a:r>
              <a:r>
                <a:rPr kumimoji="1" lang="ja-JP" altLang="en-US" sz="1100" dirty="0">
                  <a:latin typeface="メイリオ" panose="020B0604030504040204" pitchFamily="50" charset="-128"/>
                  <a:ea typeface="メイリオ" panose="020B0604030504040204" pitchFamily="50" charset="-128"/>
                </a:rPr>
                <a:t>歳以上の障害のある人のうち、要介護認定を受けている人は</a:t>
              </a:r>
              <a:r>
                <a:rPr kumimoji="1" lang="en-US" altLang="ja-JP" sz="1100" dirty="0">
                  <a:latin typeface="メイリオ" panose="020B0604030504040204" pitchFamily="50" charset="-128"/>
                  <a:ea typeface="メイリオ" panose="020B0604030504040204" pitchFamily="50" charset="-128"/>
                </a:rPr>
                <a:t>44.0</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65</a:t>
              </a:r>
              <a:r>
                <a:rPr kumimoji="1" lang="ja-JP" altLang="en-US" sz="1100" dirty="0">
                  <a:latin typeface="メイリオ" panose="020B0604030504040204" pitchFamily="50" charset="-128"/>
                  <a:ea typeface="メイリオ" panose="020B0604030504040204" pitchFamily="50" charset="-128"/>
                </a:rPr>
                <a:t>歳以上の障害のある人のうち、福祉サービスを利用している人は</a:t>
              </a:r>
              <a:r>
                <a:rPr kumimoji="1" lang="en-US" altLang="ja-JP" sz="1100" dirty="0">
                  <a:latin typeface="メイリオ" panose="020B0604030504040204" pitchFamily="50" charset="-128"/>
                  <a:ea typeface="メイリオ" panose="020B0604030504040204" pitchFamily="50" charset="-128"/>
                </a:rPr>
                <a:t>27.5</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65</a:t>
              </a:r>
              <a:r>
                <a:rPr kumimoji="1" lang="ja-JP" altLang="en-US" sz="1100" dirty="0">
                  <a:latin typeface="メイリオ" panose="020B0604030504040204" pitchFamily="50" charset="-128"/>
                  <a:ea typeface="メイリオ" panose="020B0604030504040204" pitchFamily="50" charset="-128"/>
                </a:rPr>
                <a:t>歳以上の障害のある人のうち、日常生活に福祉サービスが必要な人は</a:t>
              </a:r>
              <a:r>
                <a:rPr kumimoji="1" lang="en-US" altLang="ja-JP" sz="1100" dirty="0">
                  <a:latin typeface="メイリオ" panose="020B0604030504040204" pitchFamily="50" charset="-128"/>
                  <a:ea typeface="メイリオ" panose="020B0604030504040204" pitchFamily="50" charset="-128"/>
                </a:rPr>
                <a:t>79.9</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今すぐ必要は</a:t>
              </a:r>
              <a:r>
                <a:rPr kumimoji="1" lang="en-US" altLang="ja-JP" sz="1100" dirty="0">
                  <a:latin typeface="メイリオ" panose="020B0604030504040204" pitchFamily="50" charset="-128"/>
                  <a:ea typeface="メイリオ" panose="020B0604030504040204" pitchFamily="50" charset="-128"/>
                </a:rPr>
                <a:t>26.0</a:t>
              </a:r>
              <a:r>
                <a:rPr kumimoji="1" lang="ja-JP" altLang="en-US" sz="1100" dirty="0">
                  <a:latin typeface="メイリオ" panose="020B0604030504040204" pitchFamily="50" charset="-128"/>
                  <a:ea typeface="メイリオ" panose="020B0604030504040204" pitchFamily="50" charset="-128"/>
                </a:rPr>
                <a:t>％、いずれ必要は</a:t>
              </a:r>
              <a:r>
                <a:rPr kumimoji="1" lang="en-US" altLang="ja-JP" sz="1100" dirty="0">
                  <a:latin typeface="メイリオ" panose="020B0604030504040204" pitchFamily="50" charset="-128"/>
                  <a:ea typeface="メイリオ" panose="020B0604030504040204" pitchFamily="50" charset="-128"/>
                </a:rPr>
                <a:t>53.8</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⇒今すぐ必要な人の内、サービスを十分に利用できている人は</a:t>
              </a:r>
              <a:r>
                <a:rPr kumimoji="1" lang="en-US" altLang="ja-JP" sz="1100" dirty="0">
                  <a:latin typeface="メイリオ" panose="020B0604030504040204" pitchFamily="50" charset="-128"/>
                  <a:ea typeface="メイリオ" panose="020B0604030504040204" pitchFamily="50" charset="-128"/>
                </a:rPr>
                <a:t>68.9</a:t>
              </a:r>
              <a:r>
                <a:rPr kumimoji="1" lang="ja-JP" altLang="en-US" sz="1100" dirty="0">
                  <a:latin typeface="メイリオ" panose="020B0604030504040204" pitchFamily="50" charset="-128"/>
                  <a:ea typeface="メイリオ" panose="020B0604030504040204" pitchFamily="50" charset="-128"/>
                </a:rPr>
                <a:t>％</a:t>
              </a:r>
              <a:endParaRPr kumimoji="1" lang="en-US" altLang="ja-JP" sz="1100" dirty="0">
                <a:latin typeface="メイリオ" panose="020B0604030504040204" pitchFamily="50" charset="-128"/>
                <a:ea typeface="メイリオ" panose="020B0604030504040204" pitchFamily="50" charset="-128"/>
              </a:endParaRPr>
            </a:p>
            <a:p>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■福祉サービス利用者の高齢化について</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・利用者の高齢化に伴い、これまでにないサービス（身体介護や移動支援）や、施設改修の検討が今後必要になってくる</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65</a:t>
              </a:r>
              <a:r>
                <a:rPr kumimoji="1" lang="ja-JP" altLang="en-US" sz="1100" dirty="0">
                  <a:latin typeface="メイリオ" panose="020B0604030504040204" pitchFamily="50" charset="-128"/>
                  <a:ea typeface="メイリオ" panose="020B0604030504040204" pitchFamily="50" charset="-128"/>
                </a:rPr>
                <a:t>歳を契機にした障害福祉サービスから介護保険サービスへの切り替えに関して、利用者の個別の状況をふまえた柔軟な対応が必要になる</a:t>
              </a:r>
              <a:endParaRPr kumimoji="1" lang="en-US" altLang="ja-JP" sz="1100" dirty="0">
                <a:latin typeface="メイリオ" panose="020B0604030504040204" pitchFamily="50" charset="-128"/>
                <a:ea typeface="メイリオ" panose="020B0604030504040204" pitchFamily="50" charset="-128"/>
              </a:endParaRPr>
            </a:p>
          </p:txBody>
        </p:sp>
      </p:grpSp>
      <p:grpSp>
        <p:nvGrpSpPr>
          <p:cNvPr id="40" name="グループ化 39">
            <a:extLst>
              <a:ext uri="{FF2B5EF4-FFF2-40B4-BE49-F238E27FC236}">
                <a16:creationId xmlns:a16="http://schemas.microsoft.com/office/drawing/2014/main" id="{71EAC644-6312-4314-A1FB-F7D2CFF71447}"/>
              </a:ext>
            </a:extLst>
          </p:cNvPr>
          <p:cNvGrpSpPr/>
          <p:nvPr/>
        </p:nvGrpSpPr>
        <p:grpSpPr>
          <a:xfrm>
            <a:off x="170688" y="5248978"/>
            <a:ext cx="6035040" cy="1800492"/>
            <a:chOff x="256032" y="792481"/>
            <a:chExt cx="6035040" cy="1800492"/>
          </a:xfrm>
        </p:grpSpPr>
        <p:sp>
          <p:nvSpPr>
            <p:cNvPr id="41" name="テキスト ボックス 40">
              <a:extLst>
                <a:ext uri="{FF2B5EF4-FFF2-40B4-BE49-F238E27FC236}">
                  <a16:creationId xmlns:a16="http://schemas.microsoft.com/office/drawing/2014/main" id="{8991EA2D-3B47-4335-906B-E94413FE0BEA}"/>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社会環境の変化</a:t>
              </a:r>
            </a:p>
          </p:txBody>
        </p:sp>
        <p:sp>
          <p:nvSpPr>
            <p:cNvPr id="42" name="テキスト ボックス 41">
              <a:extLst>
                <a:ext uri="{FF2B5EF4-FFF2-40B4-BE49-F238E27FC236}">
                  <a16:creationId xmlns:a16="http://schemas.microsoft.com/office/drawing/2014/main" id="{5377D608-6D63-46A6-BA4C-19F416F08992}"/>
                </a:ext>
              </a:extLst>
            </p:cNvPr>
            <p:cNvSpPr txBox="1"/>
            <p:nvPr/>
          </p:nvSpPr>
          <p:spPr>
            <a:xfrm>
              <a:off x="256032" y="1069479"/>
              <a:ext cx="6035040" cy="1523494"/>
            </a:xfrm>
            <a:prstGeom prst="rect">
              <a:avLst/>
            </a:prstGeom>
            <a:noFill/>
            <a:ln>
              <a:solidFill>
                <a:schemeClr val="accent6">
                  <a:lumMod val="50000"/>
                </a:schemeClr>
              </a:solid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■国の指針に基づく変化</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・利用者の高齢化に対応するための共生型サービス等の提供体制の確保</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・重度化、高齢化に対応するための人材育成</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・利用者のニーズに応じて、他のサービスや事業に適切につなぐことのできる体制構築</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■近隣市との比較</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・共生型サービス等の検討に関する記載はあるが、</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　具体的な検討の場や方針に関する記載はない</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・居宅介護（ホームヘルプ）で共生型サービスに該当している近隣市がある</a:t>
              </a:r>
              <a:endParaRPr kumimoji="1" lang="en-US" altLang="ja-JP" sz="1100" dirty="0">
                <a:latin typeface="メイリオ" panose="020B0604030504040204" pitchFamily="50" charset="-128"/>
                <a:ea typeface="メイリオ" panose="020B0604030504040204" pitchFamily="50" charset="-128"/>
              </a:endParaRPr>
            </a:p>
          </p:txBody>
        </p:sp>
      </p:grpSp>
      <p:cxnSp>
        <p:nvCxnSpPr>
          <p:cNvPr id="3" name="コネクタ: カギ線 2">
            <a:extLst>
              <a:ext uri="{FF2B5EF4-FFF2-40B4-BE49-F238E27FC236}">
                <a16:creationId xmlns:a16="http://schemas.microsoft.com/office/drawing/2014/main" id="{6B71AB1B-12F3-4F67-ABF5-B1E379C60CF5}"/>
              </a:ext>
            </a:extLst>
          </p:cNvPr>
          <p:cNvCxnSpPr>
            <a:cxnSpLocks/>
            <a:stCxn id="42" idx="3"/>
            <a:endCxn id="46" idx="1"/>
          </p:cNvCxnSpPr>
          <p:nvPr/>
        </p:nvCxnSpPr>
        <p:spPr>
          <a:xfrm flipV="1">
            <a:off x="6205728" y="930981"/>
            <a:ext cx="633984" cy="5356742"/>
          </a:xfrm>
          <a:prstGeom prst="bentConnector3">
            <a:avLst>
              <a:gd name="adj1" fmla="val 50000"/>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45" name="グループ化 44">
            <a:extLst>
              <a:ext uri="{FF2B5EF4-FFF2-40B4-BE49-F238E27FC236}">
                <a16:creationId xmlns:a16="http://schemas.microsoft.com/office/drawing/2014/main" id="{42E103CB-2FF2-4140-BA12-EAE17FF09F33}"/>
              </a:ext>
            </a:extLst>
          </p:cNvPr>
          <p:cNvGrpSpPr/>
          <p:nvPr/>
        </p:nvGrpSpPr>
        <p:grpSpPr>
          <a:xfrm>
            <a:off x="6839712" y="792481"/>
            <a:ext cx="5839968" cy="2723823"/>
            <a:chOff x="256032" y="792481"/>
            <a:chExt cx="6035040" cy="2723823"/>
          </a:xfrm>
        </p:grpSpPr>
        <p:sp>
          <p:nvSpPr>
            <p:cNvPr id="46" name="テキスト ボックス 45">
              <a:extLst>
                <a:ext uri="{FF2B5EF4-FFF2-40B4-BE49-F238E27FC236}">
                  <a16:creationId xmlns:a16="http://schemas.microsoft.com/office/drawing/2014/main" id="{07CC68A8-CF62-4EF4-9A2B-78C95E842E99}"/>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第６期計画への課題整理</a:t>
              </a:r>
            </a:p>
          </p:txBody>
        </p:sp>
        <p:sp>
          <p:nvSpPr>
            <p:cNvPr id="47" name="テキスト ボックス 46">
              <a:extLst>
                <a:ext uri="{FF2B5EF4-FFF2-40B4-BE49-F238E27FC236}">
                  <a16:creationId xmlns:a16="http://schemas.microsoft.com/office/drawing/2014/main" id="{5581EAF2-AECF-4BEA-84B4-31FFF169608E}"/>
                </a:ext>
              </a:extLst>
            </p:cNvPr>
            <p:cNvSpPr txBox="1"/>
            <p:nvPr/>
          </p:nvSpPr>
          <p:spPr>
            <a:xfrm>
              <a:off x="256032" y="1069480"/>
              <a:ext cx="6035040" cy="2446824"/>
            </a:xfrm>
            <a:prstGeom prst="rect">
              <a:avLst/>
            </a:prstGeom>
            <a:noFill/>
            <a:ln>
              <a:solidFill>
                <a:schemeClr val="accent6">
                  <a:lumMod val="50000"/>
                </a:schemeClr>
              </a:solid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■共生型サービス等の高齢化に対応可能な提供体制の構築</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・利用者の高齢化に対応するための共生型サービスの実施等を事業所と情報共有を進めな</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がら実施していく必要がある</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・障害福祉サービスから介護保険サービスへの適切な移行プロセスを検討するために、</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障害・介護の双方の事業所連携と情報共有の仕組みを具体化していく必要がある</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dirty="0">
                  <a:latin typeface="メイリオ" panose="020B0604030504040204" pitchFamily="50" charset="-128"/>
                  <a:ea typeface="メイリオ" panose="020B0604030504040204" pitchFamily="50" charset="-128"/>
                </a:rPr>
                <a:t>■障害福祉事業者への高齢利用者への対応力強化支援</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・障害福祉施設の継続利用を必要とする利用者へのケアを充実させるために、必要な事業所に対する研修や人材育成等の支援が必要</a:t>
              </a:r>
              <a:endParaRPr kumimoji="1" lang="en-US" altLang="ja-JP" sz="1100" dirty="0">
                <a:latin typeface="メイリオ" panose="020B0604030504040204" pitchFamily="50" charset="-128"/>
                <a:ea typeface="メイリオ" panose="020B0604030504040204" pitchFamily="50" charset="-128"/>
              </a:endParaRPr>
            </a:p>
            <a:p>
              <a:pPr marL="85725" indent="-85725">
                <a:spcBef>
                  <a:spcPts val="600"/>
                </a:spcBef>
              </a:pPr>
              <a:r>
                <a:rPr kumimoji="1" lang="ja-JP" altLang="en-US" sz="1100" dirty="0">
                  <a:latin typeface="メイリオ" panose="020B0604030504040204" pitchFamily="50" charset="-128"/>
                  <a:ea typeface="メイリオ" panose="020B0604030504040204" pitchFamily="50" charset="-128"/>
                </a:rPr>
                <a:t>■高齢化に対応するための利用者の自立支援の向上</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・障害福祉サービスの必要な利用者が、自身の生活力や意欲を増進できるように、日々の生活支援や日中活動等の個々人の目的と、実際のケアの状況を点検し、</a:t>
              </a:r>
              <a:r>
                <a:rPr kumimoji="1" lang="en-US" altLang="ja-JP" sz="1100" dirty="0">
                  <a:latin typeface="メイリオ" panose="020B0604030504040204" pitchFamily="50" charset="-128"/>
                  <a:ea typeface="メイリオ" panose="020B0604030504040204" pitchFamily="50" charset="-128"/>
                </a:rPr>
                <a:t>65</a:t>
              </a:r>
              <a:r>
                <a:rPr kumimoji="1" lang="ja-JP" altLang="en-US" sz="1100" dirty="0">
                  <a:latin typeface="メイリオ" panose="020B0604030504040204" pitchFamily="50" charset="-128"/>
                  <a:ea typeface="メイリオ" panose="020B0604030504040204" pitchFamily="50" charset="-128"/>
                </a:rPr>
                <a:t>歳の壁が本人の生活水準の低下に直結しないような、計画相談支援の作成と実行を徹底する必要がある</a:t>
              </a:r>
              <a:endParaRPr kumimoji="1" lang="en-US" altLang="ja-JP" sz="1100" dirty="0">
                <a:latin typeface="メイリオ" panose="020B0604030504040204" pitchFamily="50" charset="-128"/>
                <a:ea typeface="メイリオ" panose="020B0604030504040204" pitchFamily="50" charset="-128"/>
              </a:endParaRPr>
            </a:p>
          </p:txBody>
        </p:sp>
      </p:grpSp>
      <p:sp>
        <p:nvSpPr>
          <p:cNvPr id="10" name="二等辺三角形 9">
            <a:extLst>
              <a:ext uri="{FF2B5EF4-FFF2-40B4-BE49-F238E27FC236}">
                <a16:creationId xmlns:a16="http://schemas.microsoft.com/office/drawing/2014/main" id="{10DF4488-7674-415B-A1F9-FABD638B0495}"/>
              </a:ext>
            </a:extLst>
          </p:cNvPr>
          <p:cNvSpPr/>
          <p:nvPr/>
        </p:nvSpPr>
        <p:spPr>
          <a:xfrm flipV="1">
            <a:off x="6839712" y="3772424"/>
            <a:ext cx="5839968" cy="382580"/>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コネクタ 15">
            <a:extLst>
              <a:ext uri="{FF2B5EF4-FFF2-40B4-BE49-F238E27FC236}">
                <a16:creationId xmlns:a16="http://schemas.microsoft.com/office/drawing/2014/main" id="{3BB754A1-B0A7-40C2-86ED-8A2871646A60}"/>
              </a:ext>
            </a:extLst>
          </p:cNvPr>
          <p:cNvCxnSpPr>
            <a:cxnSpLocks/>
          </p:cNvCxnSpPr>
          <p:nvPr/>
        </p:nvCxnSpPr>
        <p:spPr>
          <a:xfrm>
            <a:off x="6205728" y="3718560"/>
            <a:ext cx="318897"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A810672B-CF7A-4800-A7D3-8595939037AF}"/>
              </a:ext>
            </a:extLst>
          </p:cNvPr>
          <p:cNvCxnSpPr>
            <a:cxnSpLocks/>
          </p:cNvCxnSpPr>
          <p:nvPr/>
        </p:nvCxnSpPr>
        <p:spPr>
          <a:xfrm>
            <a:off x="6205728" y="1662684"/>
            <a:ext cx="318897"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grpSp>
        <p:nvGrpSpPr>
          <p:cNvPr id="85" name="グループ化 84">
            <a:extLst>
              <a:ext uri="{FF2B5EF4-FFF2-40B4-BE49-F238E27FC236}">
                <a16:creationId xmlns:a16="http://schemas.microsoft.com/office/drawing/2014/main" id="{D6AC7FE4-2B67-4D36-BE2B-7DC76C15DE70}"/>
              </a:ext>
            </a:extLst>
          </p:cNvPr>
          <p:cNvGrpSpPr/>
          <p:nvPr/>
        </p:nvGrpSpPr>
        <p:grpSpPr>
          <a:xfrm>
            <a:off x="6839712" y="4342517"/>
            <a:ext cx="5839968" cy="4154984"/>
            <a:chOff x="256032" y="792481"/>
            <a:chExt cx="5839968" cy="4154984"/>
          </a:xfrm>
        </p:grpSpPr>
        <p:sp>
          <p:nvSpPr>
            <p:cNvPr id="86" name="テキスト ボックス 85">
              <a:extLst>
                <a:ext uri="{FF2B5EF4-FFF2-40B4-BE49-F238E27FC236}">
                  <a16:creationId xmlns:a16="http://schemas.microsoft.com/office/drawing/2014/main" id="{D9E575C1-73B6-4F34-82C4-9EC1FB2F2AD8}"/>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第６期計画における方向性</a:t>
              </a:r>
            </a:p>
          </p:txBody>
        </p:sp>
        <p:sp>
          <p:nvSpPr>
            <p:cNvPr id="87" name="テキスト ボックス 86">
              <a:extLst>
                <a:ext uri="{FF2B5EF4-FFF2-40B4-BE49-F238E27FC236}">
                  <a16:creationId xmlns:a16="http://schemas.microsoft.com/office/drawing/2014/main" id="{B2BAAE50-C10F-4C82-9A1D-0BC499D5618B}"/>
                </a:ext>
              </a:extLst>
            </p:cNvPr>
            <p:cNvSpPr txBox="1"/>
            <p:nvPr/>
          </p:nvSpPr>
          <p:spPr>
            <a:xfrm>
              <a:off x="256032" y="1069480"/>
              <a:ext cx="5839968" cy="3877985"/>
            </a:xfrm>
            <a:prstGeom prst="rect">
              <a:avLst/>
            </a:prstGeom>
            <a:noFill/>
            <a:ln>
              <a:solidFill>
                <a:schemeClr val="accent6">
                  <a:lumMod val="50000"/>
                </a:schemeClr>
              </a:solidFill>
            </a:ln>
          </p:spPr>
          <p:txBody>
            <a:bodyPr wrap="square" rtlCol="0">
              <a:spAutoFit/>
            </a:bodyPr>
            <a:lstStyle/>
            <a:p>
              <a:endParaRPr kumimoji="1" lang="en-US" altLang="ja-JP" sz="1100" dirty="0">
                <a:latin typeface="メイリオ" panose="020B0604030504040204" pitchFamily="50" charset="-128"/>
                <a:ea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rPr>
                <a:t>◆障害福祉と介護保険の連携強化</a:t>
              </a:r>
              <a:endParaRPr kumimoji="1" lang="en-US" altLang="ja-JP" sz="1200" b="1"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a:t>
              </a:r>
              <a:r>
                <a:rPr kumimoji="1" lang="en-US" altLang="ja-JP" sz="1100" dirty="0">
                  <a:solidFill>
                    <a:srgbClr val="FF0000"/>
                  </a:solidFill>
                  <a:latin typeface="メイリオ" panose="020B0604030504040204" pitchFamily="50" charset="-128"/>
                  <a:ea typeface="メイリオ" panose="020B0604030504040204" pitchFamily="50" charset="-128"/>
                </a:rPr>
                <a:t>65</a:t>
              </a:r>
              <a:r>
                <a:rPr kumimoji="1" lang="ja-JP" altLang="en-US" sz="1100" dirty="0">
                  <a:solidFill>
                    <a:srgbClr val="FF0000"/>
                  </a:solidFill>
                  <a:latin typeface="メイリオ" panose="020B0604030504040204" pitchFamily="50" charset="-128"/>
                  <a:ea typeface="メイリオ" panose="020B0604030504040204" pitchFamily="50" charset="-128"/>
                </a:rPr>
                <a:t>歳以上の障害のある人に対する支援について、庁内の関係課間での連携・情報共有のさらなる強化を図り、障害のある人やその家族が希望する生活を実現するための体制を構築します。</a:t>
              </a:r>
            </a:p>
            <a:p>
              <a:pPr marL="85725" indent="-85725"/>
              <a:r>
                <a:rPr kumimoji="1" lang="ja-JP" altLang="en-US" sz="1100" dirty="0">
                  <a:latin typeface="メイリオ" panose="020B0604030504040204" pitchFamily="50" charset="-128"/>
                  <a:ea typeface="メイリオ" panose="020B0604030504040204" pitchFamily="50" charset="-128"/>
                </a:rPr>
                <a:t>・</a:t>
              </a:r>
              <a:r>
                <a:rPr kumimoji="1" lang="ja-JP" altLang="en-US" sz="1100" dirty="0">
                  <a:solidFill>
                    <a:srgbClr val="FF0000"/>
                  </a:solidFill>
                  <a:latin typeface="メイリオ" panose="020B0604030504040204" pitchFamily="50" charset="-128"/>
                  <a:ea typeface="メイリオ" panose="020B0604030504040204" pitchFamily="50" charset="-128"/>
                </a:rPr>
                <a:t>市内の介護福祉施設に対する障害福祉に関する研修や、介護保険への移行に伴う引継ぎの内容を充実させ、障害のある人の一人ひとりに合った支援の在り方を、西東京市内で受け続けることができる環境を整備します。</a:t>
              </a:r>
            </a:p>
            <a:p>
              <a:endParaRPr kumimoji="1" lang="en-US" altLang="ja-JP" sz="1100" dirty="0">
                <a:latin typeface="メイリオ" panose="020B0604030504040204" pitchFamily="50" charset="-128"/>
                <a:ea typeface="メイリオ" panose="020B0604030504040204" pitchFamily="50" charset="-128"/>
              </a:endParaRPr>
            </a:p>
            <a:p>
              <a:r>
                <a:rPr kumimoji="1" lang="ja-JP" altLang="en-US" sz="1200" b="1" strike="sngStrike" dirty="0">
                  <a:latin typeface="メイリオ" panose="020B0604030504040204" pitchFamily="50" charset="-128"/>
                  <a:ea typeface="メイリオ" panose="020B0604030504040204" pitchFamily="50" charset="-128"/>
                </a:rPr>
                <a:t>◆共生型サービスに向けた連携の強化</a:t>
              </a:r>
              <a:endParaRPr kumimoji="1" lang="en-US" altLang="ja-JP" sz="1200" b="1" strike="sngStrike" dirty="0">
                <a:latin typeface="メイリオ" panose="020B0604030504040204" pitchFamily="50" charset="-128"/>
                <a:ea typeface="メイリオ" panose="020B0604030504040204" pitchFamily="50" charset="-128"/>
              </a:endParaRPr>
            </a:p>
            <a:p>
              <a:pPr marL="85725" indent="-85725"/>
              <a:r>
                <a:rPr kumimoji="1" lang="ja-JP" altLang="en-US" sz="1100" strike="sngStrike" dirty="0">
                  <a:latin typeface="メイリオ" panose="020B0604030504040204" pitchFamily="50" charset="-128"/>
                  <a:ea typeface="メイリオ" panose="020B0604030504040204" pitchFamily="50" charset="-128"/>
                </a:rPr>
                <a:t>・障害福祉と介護保険の一体的なサービス提供の整備に向けて、介護保険部局との情報共有、連携を強化して検討を進める</a:t>
              </a:r>
              <a:endParaRPr kumimoji="1" lang="en-US" altLang="ja-JP" sz="1100" strike="sngStrike" dirty="0">
                <a:latin typeface="メイリオ" panose="020B0604030504040204" pitchFamily="50" charset="-128"/>
                <a:ea typeface="メイリオ" panose="020B0604030504040204" pitchFamily="50" charset="-128"/>
              </a:endParaRPr>
            </a:p>
            <a:p>
              <a:pPr marL="85725" indent="-85725"/>
              <a:endParaRPr kumimoji="1" lang="en-US" altLang="ja-JP" sz="1100" strike="sngStrike" dirty="0">
                <a:latin typeface="メイリオ" panose="020B0604030504040204" pitchFamily="50" charset="-128"/>
                <a:ea typeface="メイリオ" panose="020B0604030504040204" pitchFamily="50" charset="-128"/>
              </a:endParaRPr>
            </a:p>
            <a:p>
              <a:r>
                <a:rPr kumimoji="1" lang="ja-JP" altLang="en-US" sz="1200" b="1" strike="sngStrike" dirty="0">
                  <a:latin typeface="メイリオ" panose="020B0604030504040204" pitchFamily="50" charset="-128"/>
                  <a:ea typeface="メイリオ" panose="020B0604030504040204" pitchFamily="50" charset="-128"/>
                </a:rPr>
                <a:t>◆障害者の高齢化への対応力強化</a:t>
              </a:r>
              <a:endParaRPr kumimoji="1" lang="en-US" altLang="ja-JP" sz="1200" b="1" strike="sngStrike" dirty="0">
                <a:latin typeface="メイリオ" panose="020B0604030504040204" pitchFamily="50" charset="-128"/>
                <a:ea typeface="メイリオ" panose="020B0604030504040204" pitchFamily="50" charset="-128"/>
              </a:endParaRPr>
            </a:p>
            <a:p>
              <a:pPr marL="85725" indent="-85725"/>
              <a:r>
                <a:rPr kumimoji="1" lang="ja-JP" altLang="en-US" sz="1100" strike="sngStrike" dirty="0">
                  <a:latin typeface="メイリオ" panose="020B0604030504040204" pitchFamily="50" charset="-128"/>
                  <a:ea typeface="メイリオ" panose="020B0604030504040204" pitchFamily="50" charset="-128"/>
                </a:rPr>
                <a:t>・既存の障害福祉施設における利用者の高齢化に対応するために、職員への研修や施設改修に対する支援等を検討する</a:t>
              </a:r>
              <a:endParaRPr kumimoji="1" lang="en-US" altLang="ja-JP" sz="1100" strike="sngStrike" dirty="0">
                <a:latin typeface="メイリオ" panose="020B0604030504040204" pitchFamily="50" charset="-128"/>
                <a:ea typeface="メイリオ" panose="020B0604030504040204" pitchFamily="50" charset="-128"/>
              </a:endParaRPr>
            </a:p>
            <a:p>
              <a:pPr marL="85725" indent="-85725"/>
              <a:endParaRPr kumimoji="1" lang="en-US" altLang="ja-JP" sz="1100" strike="sngStrike" dirty="0">
                <a:latin typeface="メイリオ" panose="020B0604030504040204" pitchFamily="50" charset="-128"/>
                <a:ea typeface="メイリオ" panose="020B0604030504040204" pitchFamily="50" charset="-128"/>
              </a:endParaRPr>
            </a:p>
            <a:p>
              <a:r>
                <a:rPr kumimoji="1" lang="ja-JP" altLang="en-US" sz="1200" b="1" strike="sngStrike" dirty="0">
                  <a:latin typeface="メイリオ" panose="020B0604030504040204" pitchFamily="50" charset="-128"/>
                  <a:ea typeface="メイリオ" panose="020B0604030504040204" pitchFamily="50" charset="-128"/>
                </a:rPr>
                <a:t>◆自立支援に向けた市内の支援体制の強化</a:t>
              </a:r>
              <a:endParaRPr kumimoji="1" lang="en-US" altLang="ja-JP" sz="1200" b="1" strike="sngStrike" dirty="0">
                <a:latin typeface="メイリオ" panose="020B0604030504040204" pitchFamily="50" charset="-128"/>
                <a:ea typeface="メイリオ" panose="020B0604030504040204" pitchFamily="50" charset="-128"/>
              </a:endParaRPr>
            </a:p>
            <a:p>
              <a:pPr marL="85725" indent="-85725"/>
              <a:r>
                <a:rPr kumimoji="1" lang="ja-JP" altLang="en-US" sz="1100" strike="sngStrike" dirty="0">
                  <a:latin typeface="メイリオ" panose="020B0604030504040204" pitchFamily="50" charset="-128"/>
                  <a:ea typeface="メイリオ" panose="020B0604030504040204" pitchFamily="50" charset="-128"/>
                </a:rPr>
                <a:t>・高齢化を含めた障害のある人の生活機能の低下を防ぎ、地域の中で可能な限り自立した生活を営めるように、若い時期からのサービス利用や支援計画における「自立支援」に向けた支援者の意識共有を図る</a:t>
              </a:r>
              <a:endParaRPr kumimoji="1" lang="en-US" altLang="ja-JP" sz="1100" strike="sngStrike" dirty="0">
                <a:latin typeface="メイリオ" panose="020B0604030504040204" pitchFamily="50" charset="-128"/>
                <a:ea typeface="メイリオ" panose="020B0604030504040204" pitchFamily="50" charset="-128"/>
              </a:endParaRPr>
            </a:p>
            <a:p>
              <a:endParaRPr kumimoji="1" lang="en-US" altLang="ja-JP" sz="1100" dirty="0">
                <a:latin typeface="メイリオ" panose="020B0604030504040204" pitchFamily="50" charset="-128"/>
                <a:ea typeface="メイリオ" panose="020B0604030504040204" pitchFamily="50" charset="-128"/>
              </a:endParaRPr>
            </a:p>
          </p:txBody>
        </p:sp>
      </p:grpSp>
      <p:grpSp>
        <p:nvGrpSpPr>
          <p:cNvPr id="24" name="グループ化 23">
            <a:extLst>
              <a:ext uri="{FF2B5EF4-FFF2-40B4-BE49-F238E27FC236}">
                <a16:creationId xmlns:a16="http://schemas.microsoft.com/office/drawing/2014/main" id="{C4B217B7-86D6-465D-8FBE-DBD631F72E09}"/>
              </a:ext>
            </a:extLst>
          </p:cNvPr>
          <p:cNvGrpSpPr/>
          <p:nvPr/>
        </p:nvGrpSpPr>
        <p:grpSpPr>
          <a:xfrm>
            <a:off x="170688" y="868084"/>
            <a:ext cx="6035040" cy="1292662"/>
            <a:chOff x="256032" y="792481"/>
            <a:chExt cx="6035040" cy="1292662"/>
          </a:xfrm>
        </p:grpSpPr>
        <p:sp>
          <p:nvSpPr>
            <p:cNvPr id="25" name="テキスト ボックス 24">
              <a:extLst>
                <a:ext uri="{FF2B5EF4-FFF2-40B4-BE49-F238E27FC236}">
                  <a16:creationId xmlns:a16="http://schemas.microsoft.com/office/drawing/2014/main" id="{46FC516A-5390-4E32-97C0-82AF73BD0985}"/>
                </a:ext>
              </a:extLst>
            </p:cNvPr>
            <p:cNvSpPr txBox="1"/>
            <p:nvPr/>
          </p:nvSpPr>
          <p:spPr>
            <a:xfrm>
              <a:off x="256032" y="792481"/>
              <a:ext cx="4169664" cy="276999"/>
            </a:xfrm>
            <a:prstGeom prst="rect">
              <a:avLst/>
            </a:prstGeom>
            <a:solidFill>
              <a:schemeClr val="accent6">
                <a:lumMod val="40000"/>
                <a:lumOff val="60000"/>
              </a:schemeClr>
            </a:solidFill>
            <a:ln>
              <a:solidFill>
                <a:schemeClr val="accent6">
                  <a:lumMod val="50000"/>
                </a:schemeClr>
              </a:solid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第</a:t>
              </a:r>
              <a:r>
                <a:rPr kumimoji="1" lang="en-US" altLang="ja-JP" sz="1200" dirty="0">
                  <a:latin typeface="メイリオ" panose="020B0604030504040204" pitchFamily="50" charset="-128"/>
                  <a:ea typeface="メイリオ" panose="020B0604030504040204" pitchFamily="50" charset="-128"/>
                </a:rPr>
                <a:t>5</a:t>
              </a:r>
              <a:r>
                <a:rPr kumimoji="1" lang="ja-JP" altLang="en-US" sz="1200" dirty="0">
                  <a:latin typeface="メイリオ" panose="020B0604030504040204" pitchFamily="50" charset="-128"/>
                  <a:ea typeface="メイリオ" panose="020B0604030504040204" pitchFamily="50" charset="-128"/>
                </a:rPr>
                <a:t>期計画の進捗評価（５段階評価：</a:t>
              </a:r>
              <a:r>
                <a:rPr kumimoji="1" lang="en-US" altLang="ja-JP" sz="1200" dirty="0">
                  <a:latin typeface="メイリオ" panose="020B0604030504040204" pitchFamily="50" charset="-128"/>
                  <a:ea typeface="メイリオ" panose="020B0604030504040204" pitchFamily="50" charset="-128"/>
                </a:rPr>
                <a:t>A&gt;B</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C</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D</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E</a:t>
              </a:r>
              <a:r>
                <a:rPr kumimoji="1" lang="ja-JP" altLang="en-US" sz="1200" dirty="0">
                  <a:latin typeface="メイリオ" panose="020B0604030504040204" pitchFamily="50" charset="-128"/>
                  <a:ea typeface="メイリオ" panose="020B0604030504040204" pitchFamily="50" charset="-128"/>
                </a:rPr>
                <a:t>）</a:t>
              </a:r>
            </a:p>
          </p:txBody>
        </p:sp>
        <p:sp>
          <p:nvSpPr>
            <p:cNvPr id="26" name="テキスト ボックス 25">
              <a:extLst>
                <a:ext uri="{FF2B5EF4-FFF2-40B4-BE49-F238E27FC236}">
                  <a16:creationId xmlns:a16="http://schemas.microsoft.com/office/drawing/2014/main" id="{FCB9B23B-6E74-4414-AB91-CD1C411484DF}"/>
                </a:ext>
              </a:extLst>
            </p:cNvPr>
            <p:cNvSpPr txBox="1"/>
            <p:nvPr/>
          </p:nvSpPr>
          <p:spPr>
            <a:xfrm>
              <a:off x="256032" y="1069480"/>
              <a:ext cx="6035040" cy="1015663"/>
            </a:xfrm>
            <a:prstGeom prst="rect">
              <a:avLst/>
            </a:prstGeom>
            <a:noFill/>
            <a:ln>
              <a:solidFill>
                <a:schemeClr val="accent6">
                  <a:lumMod val="50000"/>
                </a:schemeClr>
              </a:solidFill>
            </a:ln>
          </p:spPr>
          <p:txBody>
            <a:bodyPr wrap="square" rtlCol="0">
              <a:spAutoFit/>
            </a:bodyPr>
            <a:lstStyle/>
            <a:p>
              <a:r>
                <a:rPr kumimoji="1" lang="ja-JP" altLang="en-US" sz="1100" b="1" dirty="0">
                  <a:latin typeface="メイリオ" panose="020B0604030504040204" pitchFamily="50" charset="-128"/>
                  <a:ea typeface="メイリオ" panose="020B0604030504040204" pitchFamily="50" charset="-128"/>
                </a:rPr>
                <a:t>①障害福祉サービスと介護保険サービスとの緊密な連携・・・・・・・・・・・・・・</a:t>
              </a:r>
              <a:r>
                <a:rPr kumimoji="1" lang="en-US" altLang="ja-JP" sz="1100" b="1" dirty="0">
                  <a:latin typeface="メイリオ" panose="020B0604030504040204" pitchFamily="50" charset="-128"/>
                  <a:ea typeface="メイリオ" panose="020B0604030504040204" pitchFamily="50" charset="-128"/>
                </a:rPr>
                <a:t>B</a:t>
              </a:r>
            </a:p>
            <a:p>
              <a:pPr marL="85725" indent="-85725"/>
              <a:r>
                <a:rPr kumimoji="1" lang="ja-JP" altLang="en-US" sz="1100" dirty="0">
                  <a:latin typeface="メイリオ" panose="020B0604030504040204" pitchFamily="50" charset="-128"/>
                  <a:ea typeface="メイリオ" panose="020B0604030504040204" pitchFamily="50" charset="-128"/>
                </a:rPr>
                <a:t>・相談支援部会と介護保険のケアマネ分科会の合同研修等の実施による連携強化を図った</a:t>
              </a:r>
              <a:endParaRPr kumimoji="1" lang="en-US" altLang="ja-JP" sz="1100" dirty="0">
                <a:latin typeface="メイリオ" panose="020B0604030504040204" pitchFamily="50" charset="-128"/>
                <a:ea typeface="メイリオ" panose="020B0604030504040204" pitchFamily="50" charset="-128"/>
              </a:endParaRPr>
            </a:p>
            <a:p>
              <a:pPr marL="85725" indent="-85725"/>
              <a:r>
                <a:rPr kumimoji="1" lang="ja-JP" altLang="en-US" sz="1100" dirty="0">
                  <a:latin typeface="メイリオ" panose="020B0604030504040204" pitchFamily="50" charset="-128"/>
                  <a:ea typeface="メイリオ" panose="020B0604030504040204" pitchFamily="50" charset="-128"/>
                </a:rPr>
                <a:t>・個別ケースへの対応に注力した</a:t>
              </a:r>
              <a:endParaRPr kumimoji="1" lang="en-US" altLang="ja-JP" sz="1100" dirty="0">
                <a:latin typeface="メイリオ" panose="020B0604030504040204" pitchFamily="50" charset="-128"/>
                <a:ea typeface="メイリオ" panose="020B0604030504040204" pitchFamily="50" charset="-128"/>
              </a:endParaRPr>
            </a:p>
            <a:p>
              <a:pPr>
                <a:spcBef>
                  <a:spcPts val="600"/>
                </a:spcBef>
              </a:pPr>
              <a:r>
                <a:rPr kumimoji="1" lang="ja-JP" altLang="en-US" sz="1100" b="1" dirty="0">
                  <a:latin typeface="メイリオ" panose="020B0604030504040204" pitchFamily="50" charset="-128"/>
                  <a:ea typeface="メイリオ" panose="020B0604030504040204" pitchFamily="50" charset="-128"/>
                </a:rPr>
                <a:t>②利用者の高齢化に対応したサービス基盤の構築・・・・・・・・・・・・・・・・・</a:t>
              </a:r>
              <a:r>
                <a:rPr kumimoji="1" lang="en-US" altLang="ja-JP" sz="1100" b="1" dirty="0">
                  <a:latin typeface="メイリオ" panose="020B0604030504040204" pitchFamily="50" charset="-128"/>
                  <a:ea typeface="メイリオ" panose="020B0604030504040204" pitchFamily="50" charset="-128"/>
                </a:rPr>
                <a:t>B</a:t>
              </a:r>
            </a:p>
            <a:p>
              <a:r>
                <a:rPr kumimoji="1" lang="ja-JP" altLang="en-US" sz="1100" dirty="0">
                  <a:latin typeface="メイリオ" panose="020B0604030504040204" pitchFamily="50" charset="-128"/>
                  <a:ea typeface="メイリオ" panose="020B0604030504040204" pitchFamily="50" charset="-128"/>
                </a:rPr>
                <a:t>・個別ケースに合わせて柔軟に対応した</a:t>
              </a:r>
              <a:endParaRPr kumimoji="1" lang="en-US" altLang="ja-JP" sz="1100" dirty="0">
                <a:latin typeface="メイリオ" panose="020B0604030504040204" pitchFamily="50" charset="-128"/>
                <a:ea typeface="メイリオ" panose="020B0604030504040204" pitchFamily="50" charset="-128"/>
              </a:endParaRPr>
            </a:p>
          </p:txBody>
        </p:sp>
      </p:grpSp>
      <p:sp>
        <p:nvSpPr>
          <p:cNvPr id="2" name="スライド番号プレースホルダー 1">
            <a:extLst>
              <a:ext uri="{FF2B5EF4-FFF2-40B4-BE49-F238E27FC236}">
                <a16:creationId xmlns:a16="http://schemas.microsoft.com/office/drawing/2014/main" id="{BB96011F-BF46-470A-A718-90293A6C9BA0}"/>
              </a:ext>
            </a:extLst>
          </p:cNvPr>
          <p:cNvSpPr>
            <a:spLocks noGrp="1"/>
          </p:cNvSpPr>
          <p:nvPr>
            <p:ph type="sldNum" sz="quarter" idx="12"/>
          </p:nvPr>
        </p:nvSpPr>
        <p:spPr>
          <a:xfrm>
            <a:off x="9799320" y="8935468"/>
            <a:ext cx="2880360" cy="511175"/>
          </a:xfrm>
        </p:spPr>
        <p:txBody>
          <a:bodyPr/>
          <a:lstStyle/>
          <a:p>
            <a:fld id="{1DE0D774-6448-4836-BB6F-2EBED3C0A7A6}" type="slidenum">
              <a:rPr kumimoji="1" lang="ja-JP" altLang="en-US" smtClean="0"/>
              <a:t>5</a:t>
            </a:fld>
            <a:endParaRPr kumimoji="1" lang="ja-JP" altLang="en-US" dirty="0"/>
          </a:p>
        </p:txBody>
      </p:sp>
    </p:spTree>
    <p:extLst>
      <p:ext uri="{BB962C8B-B14F-4D97-AF65-F5344CB8AC3E}">
        <p14:creationId xmlns:p14="http://schemas.microsoft.com/office/powerpoint/2010/main" val="258371884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4217</Words>
  <Application>Microsoft Office PowerPoint</Application>
  <PresentationFormat>A3 297x420 mm</PresentationFormat>
  <Paragraphs>332</Paragraphs>
  <Slides>5</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vt:i4>
      </vt:variant>
    </vt:vector>
  </HeadingPairs>
  <TitlesOfParts>
    <vt:vector size="12"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stx_sien12</dc:creator>
  <cp:lastModifiedBy>Administrator</cp:lastModifiedBy>
  <cp:revision>1</cp:revision>
  <dcterms:modified xsi:type="dcterms:W3CDTF">2020-08-24T02:23:18Z</dcterms:modified>
</cp:coreProperties>
</file>