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2" r:id="rId3"/>
    <p:sldId id="259" r:id="rId4"/>
    <p:sldId id="258" r:id="rId5"/>
    <p:sldId id="264" r:id="rId6"/>
    <p:sldId id="265" r:id="rId7"/>
    <p:sldId id="266" r:id="rId8"/>
    <p:sldId id="267" r:id="rId9"/>
    <p:sldId id="268" r:id="rId10"/>
    <p:sldId id="269" r:id="rId11"/>
    <p:sldId id="270" r:id="rId12"/>
    <p:sldId id="271" r:id="rId13"/>
    <p:sldId id="272" r:id="rId14"/>
    <p:sldId id="263" r:id="rId15"/>
    <p:sldId id="273" r:id="rId1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32"/>
      </p:cViewPr>
      <p:guideLst/>
    </p:cSldViewPr>
  </p:slideViewPr>
  <p:notesTextViewPr>
    <p:cViewPr>
      <p:scale>
        <a:sx n="1" d="1"/>
        <a:sy n="1" d="1"/>
      </p:scale>
      <p:origin x="0" y="0"/>
    </p:cViewPr>
  </p:notesTextViewPr>
  <p:notesViewPr>
    <p:cSldViewPr snapToGrid="0">
      <p:cViewPr varScale="1">
        <p:scale>
          <a:sx n="73" d="100"/>
          <a:sy n="73" d="100"/>
        </p:scale>
        <p:origin x="216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982788" y="104503"/>
            <a:ext cx="653143" cy="431074"/>
          </a:xfrm>
          <a:prstGeom prst="rect">
            <a:avLst/>
          </a:prstGeom>
        </p:spPr>
        <p:txBody>
          <a:bodyPr vert="horz" lIns="91440" tIns="45720" rIns="91440" bIns="45720" rtlCol="0"/>
          <a:lstStyle>
            <a:lvl1pPr algn="l">
              <a:defRPr sz="1200"/>
            </a:lvl1pPr>
          </a:lstStyle>
          <a:p>
            <a:r>
              <a:rPr kumimoji="1" lang="ja-JP" altLang="en-US" smtClean="0"/>
              <a:t>資料３</a:t>
            </a:r>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8754F45-FE7C-4A85-9618-28B466C6FA17}" type="slidenum">
              <a:rPr kumimoji="1" lang="ja-JP" altLang="en-US" smtClean="0"/>
              <a:t>‹#›</a:t>
            </a:fld>
            <a:endParaRPr kumimoji="1" lang="ja-JP" altLang="en-US"/>
          </a:p>
        </p:txBody>
      </p:sp>
    </p:spTree>
    <p:extLst>
      <p:ext uri="{BB962C8B-B14F-4D97-AF65-F5344CB8AC3E}">
        <p14:creationId xmlns:p14="http://schemas.microsoft.com/office/powerpoint/2010/main" val="4381208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r>
              <a:rPr kumimoji="1" lang="ja-JP" altLang="en-US" smtClean="0"/>
              <a:t>資料３</a:t>
            </a:r>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4CCF912-E351-4577-9E11-51C705DEC07A}" type="datetimeFigureOut">
              <a:rPr kumimoji="1" lang="ja-JP" altLang="en-US" smtClean="0"/>
              <a:t>2021/2/22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AB36959E-E849-4E5B-B362-76F7A629A0D8}" type="slidenum">
              <a:rPr kumimoji="1" lang="ja-JP" altLang="en-US" smtClean="0"/>
              <a:t>‹#›</a:t>
            </a:fld>
            <a:endParaRPr kumimoji="1" lang="ja-JP" altLang="en-US"/>
          </a:p>
        </p:txBody>
      </p:sp>
    </p:spTree>
    <p:extLst>
      <p:ext uri="{BB962C8B-B14F-4D97-AF65-F5344CB8AC3E}">
        <p14:creationId xmlns:p14="http://schemas.microsoft.com/office/powerpoint/2010/main" val="4853662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D42F67-D270-4B9E-8533-4B589A895881}" type="datetime1">
              <a:rPr kumimoji="1" lang="ja-JP" altLang="en-US" smtClean="0"/>
              <a:t>2021/2/22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3025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64E4A3-5EC0-43DE-9497-D82A776841F7}" type="datetime1">
              <a:rPr kumimoji="1" lang="ja-JP" altLang="en-US" smtClean="0"/>
              <a:t>2021/2/22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75697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529AD6-01B4-4123-A766-0139A788F13D}" type="datetime1">
              <a:rPr kumimoji="1" lang="ja-JP" altLang="en-US" smtClean="0"/>
              <a:t>2021/2/22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71848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AD4272-6425-44B6-A540-45B2A5BC60F0}" type="datetime1">
              <a:rPr kumimoji="1" lang="ja-JP" altLang="en-US" smtClean="0"/>
              <a:t>2021/2/22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103395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72AE69F-F325-4632-8D8F-D744054BA35C}" type="datetime1">
              <a:rPr kumimoji="1" lang="ja-JP" altLang="en-US" smtClean="0"/>
              <a:t>2021/2/22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195991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11DC27-4A12-4CEB-9D72-E0DD4A72464F}" type="datetime1">
              <a:rPr kumimoji="1" lang="ja-JP" altLang="en-US" smtClean="0"/>
              <a:t>2021/2/22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66650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6017C5C-2D73-4B48-80B3-7DCFBEC8EFA5}" type="datetime1">
              <a:rPr kumimoji="1" lang="ja-JP" altLang="en-US" smtClean="0"/>
              <a:t>2021/2/22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29760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CE7345-E822-4953-914E-2A715DB173EF}" type="datetime1">
              <a:rPr kumimoji="1" lang="ja-JP" altLang="en-US" smtClean="0"/>
              <a:t>2021/2/22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200316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39B875-4274-4DE6-876F-7D2540389B02}" type="datetime1">
              <a:rPr kumimoji="1" lang="ja-JP" altLang="en-US" smtClean="0"/>
              <a:t>2021/2/22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39149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4B9228-F085-40AF-A5C7-74697583988A}" type="datetime1">
              <a:rPr kumimoji="1" lang="ja-JP" altLang="en-US" smtClean="0"/>
              <a:t>2021/2/22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54471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642A03-7F6E-43C2-8553-15392905CBE5}" type="datetime1">
              <a:rPr kumimoji="1" lang="ja-JP" altLang="en-US" smtClean="0"/>
              <a:t>2021/2/22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1969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959A5-9154-4364-94D3-09B687110896}" type="datetime1">
              <a:rPr kumimoji="1" lang="ja-JP" altLang="en-US" smtClean="0"/>
              <a:t>2021/2/22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96E12-56E4-4FCE-82D7-0BBBFC8C5EFA}" type="slidenum">
              <a:rPr kumimoji="1" lang="ja-JP" altLang="en-US" smtClean="0"/>
              <a:t>‹#›</a:t>
            </a:fld>
            <a:endParaRPr kumimoji="1" lang="ja-JP" altLang="en-US"/>
          </a:p>
        </p:txBody>
      </p:sp>
    </p:spTree>
    <p:extLst>
      <p:ext uri="{BB962C8B-B14F-4D97-AF65-F5344CB8AC3E}">
        <p14:creationId xmlns:p14="http://schemas.microsoft.com/office/powerpoint/2010/main" val="870560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325563"/>
            <a:ext cx="10515600" cy="1325563"/>
          </a:xfrm>
        </p:spPr>
        <p:txBody>
          <a:bodyPr/>
          <a:lstStyle/>
          <a:p>
            <a:r>
              <a:rPr kumimoji="1" lang="ja-JP" altLang="en-US" dirty="0" smtClean="0"/>
              <a:t>西東京市のこれまでの取組について</a:t>
            </a: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838200" y="2756079"/>
            <a:ext cx="10515600" cy="3889420"/>
          </a:xfrm>
        </p:spPr>
        <p:txBody>
          <a:bodyPr>
            <a:normAutofit/>
          </a:bodyPr>
          <a:lstStyle/>
          <a:p>
            <a:pPr marL="0" indent="0">
              <a:buNone/>
            </a:pPr>
            <a:r>
              <a:rPr kumimoji="1" lang="ja-JP" altLang="en-US" sz="2600" dirty="0" smtClean="0"/>
              <a:t>○福祉丸ごと相談窓口の設置（令和２年</a:t>
            </a:r>
            <a:r>
              <a:rPr lang="ja-JP" altLang="en-US" sz="2600" dirty="0"/>
              <a:t>２</a:t>
            </a:r>
            <a:r>
              <a:rPr kumimoji="1" lang="ja-JP" altLang="en-US" sz="2600" dirty="0" smtClean="0"/>
              <a:t>月～）</a:t>
            </a:r>
            <a:endParaRPr kumimoji="1" lang="en-US" altLang="ja-JP" sz="2600" dirty="0" smtClean="0"/>
          </a:p>
          <a:p>
            <a:r>
              <a:rPr lang="ja-JP" altLang="en-US" sz="2400" dirty="0" smtClean="0"/>
              <a:t>福祉に関する相談を「丸ごと」受け付け、相談者が抱える様々な課題の解決に向けて、各専門機関と連携し相談支援を行う窓口として設置。</a:t>
            </a:r>
            <a:endParaRPr lang="en-US" altLang="ja-JP" sz="2400" dirty="0" smtClean="0"/>
          </a:p>
          <a:p>
            <a:r>
              <a:rPr lang="ja-JP" altLang="en-US" sz="2400" dirty="0" smtClean="0"/>
              <a:t>地域福祉コーディネーター（ほっとネット）による相談支援のほか、生活サポート相談、生活困窮者自立支援、住宅確保給付金に関する手続きなどを実施。また、</a:t>
            </a:r>
            <a:r>
              <a:rPr lang="en-US" altLang="ja-JP" sz="2400" dirty="0" smtClean="0"/>
              <a:t>55</a:t>
            </a:r>
            <a:r>
              <a:rPr lang="ja-JP" altLang="en-US" sz="2400" dirty="0" smtClean="0"/>
              <a:t>歳以上のセカンドライフ（就労やボランティア等の社会参加）の支援を行う生涯現役応援窓口を併設。</a:t>
            </a:r>
            <a:endParaRPr lang="en-US" altLang="ja-JP" sz="2400"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D8E96E12-56E4-4FCE-82D7-0BBBFC8C5EFA}" type="slidenum">
              <a:rPr kumimoji="1" lang="ja-JP" altLang="en-US" smtClean="0"/>
              <a:t>1</a:t>
            </a:fld>
            <a:endParaRPr kumimoji="1" lang="ja-JP" altLang="en-US"/>
          </a:p>
        </p:txBody>
      </p:sp>
      <p:sp>
        <p:nvSpPr>
          <p:cNvPr id="5" name="テキスト ボックス 4"/>
          <p:cNvSpPr txBox="1"/>
          <p:nvPr/>
        </p:nvSpPr>
        <p:spPr>
          <a:xfrm>
            <a:off x="11153103" y="0"/>
            <a:ext cx="862885" cy="369332"/>
          </a:xfrm>
          <a:prstGeom prst="rect">
            <a:avLst/>
          </a:prstGeom>
          <a:noFill/>
        </p:spPr>
        <p:txBody>
          <a:bodyPr wrap="square" rtlCol="0">
            <a:spAutoFit/>
          </a:bodyPr>
          <a:lstStyle/>
          <a:p>
            <a:r>
              <a:rPr kumimoji="1" lang="ja-JP" altLang="en-US" dirty="0" smtClean="0"/>
              <a:t>資料</a:t>
            </a:r>
            <a:r>
              <a:rPr kumimoji="1" lang="en-US" altLang="ja-JP" dirty="0" smtClean="0"/>
              <a:t>3</a:t>
            </a:r>
            <a:endParaRPr kumimoji="1" lang="ja-JP" altLang="en-US" dirty="0"/>
          </a:p>
        </p:txBody>
      </p:sp>
      <p:sp>
        <p:nvSpPr>
          <p:cNvPr id="7" name="タイトル 1"/>
          <p:cNvSpPr txBox="1">
            <a:spLocks/>
          </p:cNvSpPr>
          <p:nvPr/>
        </p:nvSpPr>
        <p:spPr>
          <a:xfrm>
            <a:off x="1811630" y="184666"/>
            <a:ext cx="8864957" cy="95623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t>これまでの取組・今後の取組・課題について</a:t>
            </a:r>
            <a:endParaRPr lang="ja-JP" altLang="en-US" sz="3200" dirty="0"/>
          </a:p>
        </p:txBody>
      </p:sp>
    </p:spTree>
    <p:extLst>
      <p:ext uri="{BB962C8B-B14F-4D97-AF65-F5344CB8AC3E}">
        <p14:creationId xmlns:p14="http://schemas.microsoft.com/office/powerpoint/2010/main" val="400110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2" name="図 1"/>
          <p:cNvPicPr>
            <a:picLocks noChangeAspect="1"/>
          </p:cNvPicPr>
          <p:nvPr/>
        </p:nvPicPr>
        <p:blipFill>
          <a:blip r:embed="rId2"/>
          <a:stretch>
            <a:fillRect/>
          </a:stretch>
        </p:blipFill>
        <p:spPr>
          <a:xfrm>
            <a:off x="1837199" y="481675"/>
            <a:ext cx="8517601" cy="5894649"/>
          </a:xfrm>
          <a:prstGeom prst="rect">
            <a:avLst/>
          </a:prstGeom>
        </p:spPr>
      </p:pic>
      <p:sp>
        <p:nvSpPr>
          <p:cNvPr id="3" name="スライド番号プレースホルダー 2"/>
          <p:cNvSpPr>
            <a:spLocks noGrp="1"/>
          </p:cNvSpPr>
          <p:nvPr>
            <p:ph type="sldNum" sz="quarter" idx="12"/>
          </p:nvPr>
        </p:nvSpPr>
        <p:spPr/>
        <p:txBody>
          <a:bodyPr/>
          <a:lstStyle/>
          <a:p>
            <a:fld id="{D8E96E12-56E4-4FCE-82D7-0BBBFC8C5EFA}" type="slidenum">
              <a:rPr kumimoji="1" lang="ja-JP" altLang="en-US" smtClean="0"/>
              <a:t>10</a:t>
            </a:fld>
            <a:endParaRPr kumimoji="1" lang="ja-JP" altLang="en-US"/>
          </a:p>
        </p:txBody>
      </p:sp>
    </p:spTree>
    <p:extLst>
      <p:ext uri="{BB962C8B-B14F-4D97-AF65-F5344CB8AC3E}">
        <p14:creationId xmlns:p14="http://schemas.microsoft.com/office/powerpoint/2010/main" val="575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2" name="図 1"/>
          <p:cNvPicPr>
            <a:picLocks noChangeAspect="1"/>
          </p:cNvPicPr>
          <p:nvPr/>
        </p:nvPicPr>
        <p:blipFill>
          <a:blip r:embed="rId2"/>
          <a:stretch>
            <a:fillRect/>
          </a:stretch>
        </p:blipFill>
        <p:spPr>
          <a:xfrm>
            <a:off x="1837199" y="481675"/>
            <a:ext cx="8517601" cy="5894649"/>
          </a:xfrm>
          <a:prstGeom prst="rect">
            <a:avLst/>
          </a:prstGeom>
        </p:spPr>
      </p:pic>
      <p:sp>
        <p:nvSpPr>
          <p:cNvPr id="3" name="スライド番号プレースホルダー 2"/>
          <p:cNvSpPr>
            <a:spLocks noGrp="1"/>
          </p:cNvSpPr>
          <p:nvPr>
            <p:ph type="sldNum" sz="quarter" idx="12"/>
          </p:nvPr>
        </p:nvSpPr>
        <p:spPr/>
        <p:txBody>
          <a:bodyPr/>
          <a:lstStyle/>
          <a:p>
            <a:fld id="{D8E96E12-56E4-4FCE-82D7-0BBBFC8C5EFA}" type="slidenum">
              <a:rPr kumimoji="1" lang="ja-JP" altLang="en-US" smtClean="0"/>
              <a:t>11</a:t>
            </a:fld>
            <a:endParaRPr kumimoji="1" lang="ja-JP" altLang="en-US"/>
          </a:p>
        </p:txBody>
      </p:sp>
    </p:spTree>
    <p:extLst>
      <p:ext uri="{BB962C8B-B14F-4D97-AF65-F5344CB8AC3E}">
        <p14:creationId xmlns:p14="http://schemas.microsoft.com/office/powerpoint/2010/main" val="309771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3" name="図 2"/>
          <p:cNvPicPr>
            <a:picLocks noChangeAspect="1"/>
          </p:cNvPicPr>
          <p:nvPr/>
        </p:nvPicPr>
        <p:blipFill>
          <a:blip r:embed="rId2"/>
          <a:stretch>
            <a:fillRect/>
          </a:stretch>
        </p:blipFill>
        <p:spPr>
          <a:xfrm>
            <a:off x="1538513" y="517836"/>
            <a:ext cx="8476343" cy="5842335"/>
          </a:xfrm>
          <a:prstGeom prst="rect">
            <a:avLst/>
          </a:prstGeom>
        </p:spPr>
      </p:pic>
      <p:sp>
        <p:nvSpPr>
          <p:cNvPr id="2" name="スライド番号プレースホルダー 1"/>
          <p:cNvSpPr>
            <a:spLocks noGrp="1"/>
          </p:cNvSpPr>
          <p:nvPr>
            <p:ph type="sldNum" sz="quarter" idx="12"/>
          </p:nvPr>
        </p:nvSpPr>
        <p:spPr/>
        <p:txBody>
          <a:bodyPr/>
          <a:lstStyle/>
          <a:p>
            <a:fld id="{D8E96E12-56E4-4FCE-82D7-0BBBFC8C5EFA}" type="slidenum">
              <a:rPr kumimoji="1" lang="ja-JP" altLang="en-US" smtClean="0"/>
              <a:t>12</a:t>
            </a:fld>
            <a:endParaRPr kumimoji="1" lang="ja-JP" altLang="en-US"/>
          </a:p>
        </p:txBody>
      </p:sp>
    </p:spTree>
    <p:extLst>
      <p:ext uri="{BB962C8B-B14F-4D97-AF65-F5344CB8AC3E}">
        <p14:creationId xmlns:p14="http://schemas.microsoft.com/office/powerpoint/2010/main" val="378121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2" name="図 1"/>
          <p:cNvPicPr>
            <a:picLocks noChangeAspect="1"/>
          </p:cNvPicPr>
          <p:nvPr/>
        </p:nvPicPr>
        <p:blipFill>
          <a:blip r:embed="rId2"/>
          <a:stretch>
            <a:fillRect/>
          </a:stretch>
        </p:blipFill>
        <p:spPr>
          <a:xfrm>
            <a:off x="1442435" y="514454"/>
            <a:ext cx="8590208" cy="5920816"/>
          </a:xfrm>
          <a:prstGeom prst="rect">
            <a:avLst/>
          </a:prstGeom>
        </p:spPr>
      </p:pic>
      <p:sp>
        <p:nvSpPr>
          <p:cNvPr id="3" name="スライド番号プレースホルダー 2"/>
          <p:cNvSpPr>
            <a:spLocks noGrp="1"/>
          </p:cNvSpPr>
          <p:nvPr>
            <p:ph type="sldNum" sz="quarter" idx="12"/>
          </p:nvPr>
        </p:nvSpPr>
        <p:spPr/>
        <p:txBody>
          <a:bodyPr/>
          <a:lstStyle/>
          <a:p>
            <a:fld id="{D8E96E12-56E4-4FCE-82D7-0BBBFC8C5EFA}" type="slidenum">
              <a:rPr kumimoji="1" lang="ja-JP" altLang="en-US" smtClean="0"/>
              <a:t>13</a:t>
            </a:fld>
            <a:endParaRPr kumimoji="1" lang="ja-JP" altLang="en-US"/>
          </a:p>
        </p:txBody>
      </p:sp>
    </p:spTree>
    <p:extLst>
      <p:ext uri="{BB962C8B-B14F-4D97-AF65-F5344CB8AC3E}">
        <p14:creationId xmlns:p14="http://schemas.microsoft.com/office/powerpoint/2010/main" val="97904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西東京市の今後の取組について</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○社会</a:t>
            </a:r>
            <a:r>
              <a:rPr lang="ja-JP" altLang="en-US" dirty="0"/>
              <a:t>福祉法人連絡会との</a:t>
            </a:r>
            <a:r>
              <a:rPr lang="ja-JP" altLang="en-US" dirty="0" smtClean="0"/>
              <a:t>連携</a:t>
            </a:r>
            <a:endParaRPr lang="en-US" altLang="ja-JP" dirty="0" smtClean="0"/>
          </a:p>
          <a:p>
            <a:pPr marL="0" indent="0">
              <a:buNone/>
            </a:pPr>
            <a:r>
              <a:rPr lang="ja-JP" altLang="en-US" sz="2600" dirty="0" smtClean="0"/>
              <a:t>・市内社会福祉法人で構成する社会福祉法人連絡会と、包括的連携</a:t>
            </a:r>
            <a:r>
              <a:rPr lang="ja-JP" altLang="en-US" sz="2600" dirty="0"/>
              <a:t>に関する協定の締結について、現在協議中</a:t>
            </a:r>
            <a:r>
              <a:rPr lang="ja-JP" altLang="en-US" sz="2600" dirty="0" smtClean="0"/>
              <a:t>。</a:t>
            </a:r>
            <a:endParaRPr lang="en-US" altLang="ja-JP" sz="2600" dirty="0" smtClean="0"/>
          </a:p>
          <a:p>
            <a:pPr marL="0" indent="0">
              <a:buNone/>
            </a:pPr>
            <a:r>
              <a:rPr lang="ja-JP" altLang="en-US" sz="2600" dirty="0" smtClean="0"/>
              <a:t>・具体的内容としては、身近</a:t>
            </a:r>
            <a:r>
              <a:rPr lang="ja-JP" altLang="en-US" sz="2600" dirty="0"/>
              <a:t>な地域での情報発信の場として</a:t>
            </a:r>
            <a:r>
              <a:rPr lang="ja-JP" altLang="en-US" sz="2600" dirty="0" smtClean="0"/>
              <a:t>、社会福祉法人の持つ施設等の活用などを検討。具体的方法については個別の協議を行い、各法人の状況に応じた方法を検討。</a:t>
            </a:r>
            <a:endParaRPr lang="en-US" altLang="ja-JP" sz="2600" dirty="0" smtClean="0"/>
          </a:p>
          <a:p>
            <a:pPr marL="0" indent="0">
              <a:buNone/>
            </a:pPr>
            <a:endParaRPr lang="en-US" altLang="ja-JP" sz="2600" dirty="0"/>
          </a:p>
        </p:txBody>
      </p:sp>
      <p:sp>
        <p:nvSpPr>
          <p:cNvPr id="4" name="スライド番号プレースホルダー 3"/>
          <p:cNvSpPr>
            <a:spLocks noGrp="1"/>
          </p:cNvSpPr>
          <p:nvPr>
            <p:ph type="sldNum" sz="quarter" idx="12"/>
          </p:nvPr>
        </p:nvSpPr>
        <p:spPr/>
        <p:txBody>
          <a:bodyPr/>
          <a:lstStyle/>
          <a:p>
            <a:fld id="{D8E96E12-56E4-4FCE-82D7-0BBBFC8C5EFA}" type="slidenum">
              <a:rPr kumimoji="1" lang="ja-JP" altLang="en-US" smtClean="0"/>
              <a:t>14</a:t>
            </a:fld>
            <a:endParaRPr kumimoji="1" lang="ja-JP" altLang="en-US"/>
          </a:p>
        </p:txBody>
      </p:sp>
    </p:spTree>
    <p:extLst>
      <p:ext uri="{BB962C8B-B14F-4D97-AF65-F5344CB8AC3E}">
        <p14:creationId xmlns:p14="http://schemas.microsoft.com/office/powerpoint/2010/main" val="91221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西東京市の課題について</a:t>
            </a:r>
            <a:endParaRPr kumimoji="1" lang="ja-JP" altLang="en-US" dirty="0"/>
          </a:p>
        </p:txBody>
      </p:sp>
      <p:sp>
        <p:nvSpPr>
          <p:cNvPr id="3" name="コンテンツ プレースホルダー 2"/>
          <p:cNvSpPr>
            <a:spLocks noGrp="1"/>
          </p:cNvSpPr>
          <p:nvPr>
            <p:ph idx="1"/>
          </p:nvPr>
        </p:nvSpPr>
        <p:spPr>
          <a:xfrm>
            <a:off x="838200" y="1825624"/>
            <a:ext cx="10515600" cy="4530725"/>
          </a:xfrm>
        </p:spPr>
        <p:txBody>
          <a:bodyPr>
            <a:normAutofit/>
          </a:bodyPr>
          <a:lstStyle/>
          <a:p>
            <a:pPr marL="0" indent="0">
              <a:buNone/>
            </a:pPr>
            <a:r>
              <a:rPr lang="ja-JP" altLang="en-US" dirty="0" smtClean="0"/>
              <a:t>○コロナ禍における「重点的な取組」について</a:t>
            </a:r>
            <a:endParaRPr lang="en-US" altLang="ja-JP" dirty="0" smtClean="0"/>
          </a:p>
          <a:p>
            <a:pPr marL="0" indent="0">
              <a:buNone/>
            </a:pPr>
            <a:r>
              <a:rPr lang="ja-JP" altLang="en-US" sz="2600" dirty="0"/>
              <a:t>・地域においては、「活動場所がない（使えなくなった）。」「</a:t>
            </a:r>
            <a:r>
              <a:rPr lang="en-US" altLang="ja-JP" sz="2600" dirty="0"/>
              <a:t>Web</a:t>
            </a:r>
            <a:r>
              <a:rPr lang="ja-JP" altLang="en-US" sz="2600" dirty="0"/>
              <a:t>の活用を検討したいが、利用できない人も多い」といった声を、ふれまち代表者会、ほっとネット地区推進会議、地域福祉コーディネーターによるほっとネット推進員への状況調査等を通じ、把握している。</a:t>
            </a:r>
            <a:endParaRPr lang="en-US" altLang="ja-JP" sz="2600" dirty="0"/>
          </a:p>
          <a:p>
            <a:pPr marL="0" indent="0">
              <a:buNone/>
              <a:tabLst>
                <a:tab pos="549275" algn="l"/>
              </a:tabLst>
            </a:pPr>
            <a:r>
              <a:rPr lang="ja-JP" altLang="en-US" sz="2600" dirty="0" smtClean="0"/>
              <a:t>・地域福祉計画の目指す「地域共生社会」の実現に向けた取組を進めるにあたり、</a:t>
            </a:r>
            <a:r>
              <a:rPr lang="ja-JP" altLang="en-US" sz="2600" dirty="0"/>
              <a:t> 「重点的な取組」である“つながりづくり”、“相談体制づくり”、“情報発信の工夫</a:t>
            </a:r>
            <a:r>
              <a:rPr lang="ja-JP" altLang="en-US" sz="2600" dirty="0" smtClean="0"/>
              <a:t>”の各取組について、コロナ</a:t>
            </a:r>
            <a:r>
              <a:rPr lang="ja-JP" altLang="en-US" sz="2600" dirty="0"/>
              <a:t>禍に</a:t>
            </a:r>
            <a:r>
              <a:rPr lang="ja-JP" altLang="en-US" sz="2600" dirty="0" smtClean="0"/>
              <a:t>おいて人と人</a:t>
            </a:r>
            <a:r>
              <a:rPr lang="ja-JP" altLang="en-US" sz="2600" dirty="0"/>
              <a:t>と</a:t>
            </a:r>
            <a:r>
              <a:rPr lang="ja-JP" altLang="en-US" sz="2600" dirty="0" smtClean="0"/>
              <a:t>の社会的なつながりのあり方が大きく</a:t>
            </a:r>
            <a:r>
              <a:rPr lang="ja-JP" altLang="en-US" sz="2600" smtClean="0"/>
              <a:t>変わっていることを踏まえた対応が必要であると</a:t>
            </a:r>
            <a:r>
              <a:rPr lang="ja-JP" altLang="en-US" sz="2600" dirty="0" smtClean="0"/>
              <a:t>認識している。</a:t>
            </a:r>
            <a:endParaRPr lang="en-US" altLang="ja-JP" sz="2600" dirty="0" smtClean="0"/>
          </a:p>
          <a:p>
            <a:pPr marL="0" indent="0">
              <a:buNone/>
            </a:pPr>
            <a:endParaRPr lang="en-US" altLang="ja-JP" sz="26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8E96E12-56E4-4FCE-82D7-0BBBFC8C5EFA}" type="slidenum">
              <a:rPr kumimoji="1" lang="ja-JP" altLang="en-US" smtClean="0"/>
              <a:t>15</a:t>
            </a:fld>
            <a:endParaRPr kumimoji="1" lang="ja-JP" altLang="en-US"/>
          </a:p>
        </p:txBody>
      </p:sp>
    </p:spTree>
    <p:extLst>
      <p:ext uri="{BB962C8B-B14F-4D97-AF65-F5344CB8AC3E}">
        <p14:creationId xmlns:p14="http://schemas.microsoft.com/office/powerpoint/2010/main" val="219676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90934" y="0"/>
            <a:ext cx="4878320" cy="6858000"/>
          </a:xfrm>
          <a:prstGeom prst="rect">
            <a:avLst/>
          </a:prstGeom>
        </p:spPr>
      </p:pic>
      <p:pic>
        <p:nvPicPr>
          <p:cNvPr id="3" name="図 2"/>
          <p:cNvPicPr>
            <a:picLocks noChangeAspect="1"/>
          </p:cNvPicPr>
          <p:nvPr/>
        </p:nvPicPr>
        <p:blipFill>
          <a:blip r:embed="rId3"/>
          <a:stretch>
            <a:fillRect/>
          </a:stretch>
        </p:blipFill>
        <p:spPr>
          <a:xfrm>
            <a:off x="6178347" y="0"/>
            <a:ext cx="4878320" cy="6858000"/>
          </a:xfrm>
          <a:prstGeom prst="rect">
            <a:avLst/>
          </a:prstGeom>
        </p:spPr>
      </p:pic>
      <p:sp>
        <p:nvSpPr>
          <p:cNvPr id="4" name="スライド番号プレースホルダー 3"/>
          <p:cNvSpPr>
            <a:spLocks noGrp="1"/>
          </p:cNvSpPr>
          <p:nvPr>
            <p:ph type="sldNum" sz="quarter" idx="12"/>
          </p:nvPr>
        </p:nvSpPr>
        <p:spPr/>
        <p:txBody>
          <a:bodyPr/>
          <a:lstStyle/>
          <a:p>
            <a:fld id="{D8E96E12-56E4-4FCE-82D7-0BBBFC8C5EFA}" type="slidenum">
              <a:rPr kumimoji="1" lang="ja-JP" altLang="en-US" smtClean="0"/>
              <a:t>2</a:t>
            </a:fld>
            <a:endParaRPr kumimoji="1" lang="ja-JP" altLang="en-US"/>
          </a:p>
        </p:txBody>
      </p:sp>
    </p:spTree>
    <p:extLst>
      <p:ext uri="{BB962C8B-B14F-4D97-AF65-F5344CB8AC3E}">
        <p14:creationId xmlns:p14="http://schemas.microsoft.com/office/powerpoint/2010/main" val="156124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6719"/>
            <a:ext cx="10515600" cy="1325563"/>
          </a:xfrm>
        </p:spPr>
        <p:txBody>
          <a:bodyPr/>
          <a:lstStyle/>
          <a:p>
            <a:r>
              <a:rPr kumimoji="1" lang="ja-JP" altLang="en-US" dirty="0" smtClean="0"/>
              <a:t>西東京市のこれまでの取組について</a:t>
            </a: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838200" y="1352282"/>
            <a:ext cx="10515600" cy="5293217"/>
          </a:xfrm>
        </p:spPr>
        <p:txBody>
          <a:bodyPr>
            <a:normAutofit fontScale="92500"/>
          </a:bodyPr>
          <a:lstStyle/>
          <a:p>
            <a:pPr marL="0" indent="0">
              <a:buNone/>
            </a:pPr>
            <a:r>
              <a:rPr lang="ja-JP" altLang="en-US" dirty="0" smtClean="0"/>
              <a:t>○包括的支援体制構築事業の実施</a:t>
            </a:r>
            <a:endParaRPr lang="en-US" altLang="ja-JP" dirty="0" smtClean="0"/>
          </a:p>
          <a:p>
            <a:r>
              <a:rPr lang="ja-JP" altLang="en-US" sz="2600" dirty="0" smtClean="0"/>
              <a:t>地域福祉コーディネーターを中心として、地域の様々な相談を受けとめる体制と、多機関の協働により育児・介護・障がい・貧困といった世帯全体の複合的・複雑化した相談に対応する体制の構築に取り組む。</a:t>
            </a:r>
            <a:endParaRPr lang="en-US" altLang="ja-JP" sz="2600" dirty="0" smtClean="0"/>
          </a:p>
          <a:p>
            <a:r>
              <a:rPr lang="ja-JP" altLang="en-US" sz="2600" dirty="0" smtClean="0"/>
              <a:t>地域福祉コーディネーターを４名から８名に増員し、各圏域に２名配置、各圏域</a:t>
            </a:r>
            <a:r>
              <a:rPr lang="ja-JP" altLang="en-US" sz="2600" dirty="0"/>
              <a:t>ごとに地域に出向くコーディネーターと市役所両庁舎の福祉の窓口において相談を受けるコーディネーターとの役割</a:t>
            </a:r>
            <a:r>
              <a:rPr lang="ja-JP" altLang="en-US" sz="2600" dirty="0" smtClean="0"/>
              <a:t>分担を行う。</a:t>
            </a:r>
            <a:endParaRPr lang="en-US" altLang="ja-JP" sz="2600" dirty="0" smtClean="0"/>
          </a:p>
          <a:p>
            <a:pPr marL="0" indent="0">
              <a:buNone/>
            </a:pPr>
            <a:r>
              <a:rPr lang="ja-JP" altLang="en-US" sz="2600" dirty="0"/>
              <a:t>　</a:t>
            </a:r>
            <a:r>
              <a:rPr lang="ja-JP" altLang="en-US" sz="2600" dirty="0" smtClean="0"/>
              <a:t>↓</a:t>
            </a:r>
            <a:endParaRPr lang="en-US" altLang="ja-JP" sz="2600" dirty="0" smtClean="0"/>
          </a:p>
          <a:p>
            <a:r>
              <a:rPr lang="ja-JP" altLang="en-US" sz="2600" dirty="0" smtClean="0"/>
              <a:t>これまでの第２層（</a:t>
            </a:r>
            <a:r>
              <a:rPr lang="ja-JP" altLang="en-US" sz="2600" dirty="0"/>
              <a:t>日常</a:t>
            </a:r>
            <a:r>
              <a:rPr lang="ja-JP" altLang="en-US" sz="2600" dirty="0" smtClean="0"/>
              <a:t>生活圏域・市内４圏域）でのほっとネット推進員の活動の支援に加え、第３層（旧小学校区・小域福祉圏・市内</a:t>
            </a:r>
            <a:r>
              <a:rPr lang="en-US" altLang="ja-JP" sz="2600" dirty="0" smtClean="0"/>
              <a:t>20</a:t>
            </a:r>
            <a:r>
              <a:rPr lang="ja-JP" altLang="en-US" sz="2600" dirty="0" smtClean="0"/>
              <a:t>圏域）単位においても、「ふれあいのまちづくり」活動の支援などを通じ、住民の主体的な地域課題の把握と解決にむけた取組を推進するとともに、窓口を中心に、相談を受け止め必要なサービスにつなぎきるための支援機能を強化する。</a:t>
            </a:r>
            <a:endParaRPr kumimoji="1" lang="en-US" altLang="ja-JP" sz="2600" dirty="0" smtClean="0"/>
          </a:p>
        </p:txBody>
      </p:sp>
      <p:sp>
        <p:nvSpPr>
          <p:cNvPr id="4" name="スライド番号プレースホルダー 3"/>
          <p:cNvSpPr>
            <a:spLocks noGrp="1"/>
          </p:cNvSpPr>
          <p:nvPr>
            <p:ph type="sldNum" sz="quarter" idx="12"/>
          </p:nvPr>
        </p:nvSpPr>
        <p:spPr/>
        <p:txBody>
          <a:bodyPr/>
          <a:lstStyle/>
          <a:p>
            <a:fld id="{D8E96E12-56E4-4FCE-82D7-0BBBFC8C5EFA}" type="slidenum">
              <a:rPr kumimoji="1" lang="ja-JP" altLang="en-US" smtClean="0"/>
              <a:t>3</a:t>
            </a:fld>
            <a:endParaRPr kumimoji="1" lang="ja-JP" altLang="en-US"/>
          </a:p>
        </p:txBody>
      </p:sp>
    </p:spTree>
    <p:extLst>
      <p:ext uri="{BB962C8B-B14F-4D97-AF65-F5344CB8AC3E}">
        <p14:creationId xmlns:p14="http://schemas.microsoft.com/office/powerpoint/2010/main" val="155268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3840"/>
            <a:ext cx="10515600" cy="1325563"/>
          </a:xfrm>
        </p:spPr>
        <p:txBody>
          <a:bodyPr/>
          <a:lstStyle/>
          <a:p>
            <a:r>
              <a:rPr kumimoji="1" lang="ja-JP" altLang="en-US" dirty="0" smtClean="0"/>
              <a:t>西東京市の今後の取組</a:t>
            </a:r>
            <a:r>
              <a:rPr lang="ja-JP" altLang="en-US" dirty="0"/>
              <a:t>について</a:t>
            </a:r>
            <a:endParaRPr kumimoji="1" lang="ja-JP" altLang="en-US" dirty="0"/>
          </a:p>
        </p:txBody>
      </p:sp>
      <p:sp>
        <p:nvSpPr>
          <p:cNvPr id="3" name="コンテンツ プレースホルダー 2"/>
          <p:cNvSpPr>
            <a:spLocks noGrp="1"/>
          </p:cNvSpPr>
          <p:nvPr>
            <p:ph idx="1"/>
          </p:nvPr>
        </p:nvSpPr>
        <p:spPr>
          <a:xfrm>
            <a:off x="838200" y="1031435"/>
            <a:ext cx="10515600" cy="5830654"/>
          </a:xfrm>
        </p:spPr>
        <p:txBody>
          <a:bodyPr>
            <a:normAutofit lnSpcReduction="10000"/>
          </a:bodyPr>
          <a:lstStyle/>
          <a:p>
            <a:pPr marL="0" indent="0">
              <a:buNone/>
            </a:pPr>
            <a:r>
              <a:rPr kumimoji="1" lang="ja-JP" altLang="en-US" sz="2600" dirty="0" smtClean="0"/>
              <a:t>○重層的支援体制整備事業に関する取組</a:t>
            </a:r>
            <a:endParaRPr kumimoji="1" lang="en-US" altLang="ja-JP" sz="2600" dirty="0" smtClean="0"/>
          </a:p>
          <a:p>
            <a:pPr marL="0" indent="0">
              <a:buNone/>
            </a:pPr>
            <a:r>
              <a:rPr lang="ja-JP" altLang="en-US" sz="2400" dirty="0" smtClean="0"/>
              <a:t>令和３年４月施行の社会福祉法改正に伴い、自治体の任意事業として実施。</a:t>
            </a:r>
            <a:endParaRPr lang="en-US" altLang="ja-JP" sz="2400" dirty="0" smtClean="0"/>
          </a:p>
          <a:p>
            <a:r>
              <a:rPr lang="ja-JP" altLang="en-US" sz="2400" dirty="0" smtClean="0"/>
              <a:t>既存の各分野相談支援機関での相談支援と相談先の分からない相談を地域福祉コーディネーターを</a:t>
            </a:r>
            <a:r>
              <a:rPr lang="ja-JP" altLang="en-US" sz="2400" dirty="0"/>
              <a:t>中心</a:t>
            </a:r>
            <a:r>
              <a:rPr lang="ja-JP" altLang="en-US" sz="2400" dirty="0" smtClean="0"/>
              <a:t>に受け止める体制の組み合わせによる、包括的相談支援体制の整備。</a:t>
            </a:r>
            <a:endParaRPr lang="en-US" altLang="ja-JP" sz="2400" dirty="0" smtClean="0"/>
          </a:p>
          <a:p>
            <a:r>
              <a:rPr lang="ja-JP" altLang="en-US" sz="2400" dirty="0" smtClean="0"/>
              <a:t>複雑化・複合化した課題の解きほぐしと、前述の包括的相談支援体制も含めた関係機関による役割分担の調整を図る多機関協働による支援。</a:t>
            </a:r>
            <a:endParaRPr lang="en-US" altLang="ja-JP" sz="2400" dirty="0" smtClean="0"/>
          </a:p>
          <a:p>
            <a:r>
              <a:rPr lang="ja-JP" altLang="en-US" sz="2400" dirty="0" smtClean="0"/>
              <a:t>相談支援機関に繋がるまでの過程を相談支援機関とともに支援するアウトリーチ等を通じた継続的支援。</a:t>
            </a:r>
            <a:endParaRPr lang="en-US" altLang="ja-JP" sz="2400" dirty="0" smtClean="0"/>
          </a:p>
          <a:p>
            <a:r>
              <a:rPr lang="ja-JP" altLang="en-US" sz="2400" dirty="0" smtClean="0"/>
              <a:t>地域の社会資源等に繋がる過程を支援する参加支援。</a:t>
            </a:r>
            <a:endParaRPr lang="en-US" altLang="ja-JP" sz="2400" dirty="0" smtClean="0"/>
          </a:p>
          <a:p>
            <a:r>
              <a:rPr lang="ja-JP" altLang="en-US" sz="2400" dirty="0" smtClean="0"/>
              <a:t>既存の地域におけるネットワーク事業も踏まえて、地域の課題を地域において解決する、あるいは前述の相談支援機関（多機関による協働を含む）につなぐことのできる地域づくり。</a:t>
            </a:r>
            <a:endParaRPr lang="en-US" altLang="ja-JP" sz="2400" dirty="0" smtClean="0"/>
          </a:p>
          <a:p>
            <a:pPr marL="0" indent="0">
              <a:buNone/>
            </a:pPr>
            <a:endParaRPr lang="en-US" altLang="ja-JP" sz="2400" dirty="0" smtClean="0"/>
          </a:p>
          <a:p>
            <a:pPr marL="0" indent="0">
              <a:buNone/>
            </a:pPr>
            <a:r>
              <a:rPr lang="en-US" altLang="ja-JP" sz="2400" dirty="0" smtClean="0"/>
              <a:t>※</a:t>
            </a:r>
            <a:r>
              <a:rPr lang="ja-JP" altLang="en-US" sz="2400" dirty="0" smtClean="0"/>
              <a:t>令和３年度において</a:t>
            </a:r>
            <a:r>
              <a:rPr lang="ja-JP" altLang="en-US" sz="2400" dirty="0"/>
              <a:t>は</a:t>
            </a:r>
            <a:r>
              <a:rPr lang="ja-JP" altLang="en-US" sz="2400" dirty="0" smtClean="0"/>
              <a:t>、（包括的</a:t>
            </a:r>
            <a:r>
              <a:rPr lang="ja-JP" altLang="en-US" sz="2400" dirty="0"/>
              <a:t>支援体制構築</a:t>
            </a:r>
            <a:r>
              <a:rPr lang="ja-JP" altLang="en-US" sz="2400" dirty="0" smtClean="0"/>
              <a:t>事業から）重層的支援体制整備事業への移行準備事業を実施予定。</a:t>
            </a:r>
            <a:endParaRPr lang="en-US" altLang="ja-JP" sz="2400" dirty="0"/>
          </a:p>
          <a:p>
            <a:pPr marL="0" indent="0">
              <a:buNone/>
            </a:pPr>
            <a:endParaRPr kumimoji="1" lang="ja-JP" altLang="en-US" dirty="0"/>
          </a:p>
        </p:txBody>
      </p:sp>
      <p:sp>
        <p:nvSpPr>
          <p:cNvPr id="4" name="左中かっこ 3"/>
          <p:cNvSpPr/>
          <p:nvPr/>
        </p:nvSpPr>
        <p:spPr>
          <a:xfrm>
            <a:off x="537029" y="1832939"/>
            <a:ext cx="301171" cy="38595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D8E96E12-56E4-4FCE-82D7-0BBBFC8C5EFA}" type="slidenum">
              <a:rPr kumimoji="1" lang="ja-JP" altLang="en-US" smtClean="0"/>
              <a:t>4</a:t>
            </a:fld>
            <a:endParaRPr kumimoji="1" lang="ja-JP" altLang="en-US"/>
          </a:p>
        </p:txBody>
      </p:sp>
    </p:spTree>
    <p:extLst>
      <p:ext uri="{BB962C8B-B14F-4D97-AF65-F5344CB8AC3E}">
        <p14:creationId xmlns:p14="http://schemas.microsoft.com/office/powerpoint/2010/main" val="226370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36913" y="523100"/>
            <a:ext cx="9131027" cy="6334900"/>
          </a:xfrm>
          <a:prstGeom prst="rect">
            <a:avLst/>
          </a:prstGeom>
        </p:spPr>
      </p:pic>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sp>
        <p:nvSpPr>
          <p:cNvPr id="2" name="スライド番号プレースホルダー 1"/>
          <p:cNvSpPr>
            <a:spLocks noGrp="1"/>
          </p:cNvSpPr>
          <p:nvPr>
            <p:ph type="sldNum" sz="quarter" idx="12"/>
          </p:nvPr>
        </p:nvSpPr>
        <p:spPr/>
        <p:txBody>
          <a:bodyPr/>
          <a:lstStyle/>
          <a:p>
            <a:fld id="{D8E96E12-56E4-4FCE-82D7-0BBBFC8C5EFA}" type="slidenum">
              <a:rPr kumimoji="1" lang="ja-JP" altLang="en-US" smtClean="0"/>
              <a:t>5</a:t>
            </a:fld>
            <a:endParaRPr kumimoji="1" lang="ja-JP" altLang="en-US"/>
          </a:p>
        </p:txBody>
      </p:sp>
    </p:spTree>
    <p:extLst>
      <p:ext uri="{BB962C8B-B14F-4D97-AF65-F5344CB8AC3E}">
        <p14:creationId xmlns:p14="http://schemas.microsoft.com/office/powerpoint/2010/main" val="79081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6" name="図 5"/>
          <p:cNvPicPr>
            <a:picLocks noChangeAspect="1"/>
          </p:cNvPicPr>
          <p:nvPr/>
        </p:nvPicPr>
        <p:blipFill>
          <a:blip r:embed="rId2"/>
          <a:stretch>
            <a:fillRect/>
          </a:stretch>
        </p:blipFill>
        <p:spPr>
          <a:xfrm>
            <a:off x="1444834" y="523100"/>
            <a:ext cx="9131027" cy="6334900"/>
          </a:xfrm>
          <a:prstGeom prst="rect">
            <a:avLst/>
          </a:prstGeom>
        </p:spPr>
      </p:pic>
      <p:sp>
        <p:nvSpPr>
          <p:cNvPr id="2" name="スライド番号プレースホルダー 1"/>
          <p:cNvSpPr>
            <a:spLocks noGrp="1"/>
          </p:cNvSpPr>
          <p:nvPr>
            <p:ph type="sldNum" sz="quarter" idx="12"/>
          </p:nvPr>
        </p:nvSpPr>
        <p:spPr/>
        <p:txBody>
          <a:bodyPr/>
          <a:lstStyle/>
          <a:p>
            <a:fld id="{D8E96E12-56E4-4FCE-82D7-0BBBFC8C5EFA}" type="slidenum">
              <a:rPr kumimoji="1" lang="ja-JP" altLang="en-US" smtClean="0"/>
              <a:t>6</a:t>
            </a:fld>
            <a:endParaRPr kumimoji="1" lang="ja-JP" altLang="en-US"/>
          </a:p>
        </p:txBody>
      </p:sp>
    </p:spTree>
    <p:extLst>
      <p:ext uri="{BB962C8B-B14F-4D97-AF65-F5344CB8AC3E}">
        <p14:creationId xmlns:p14="http://schemas.microsoft.com/office/powerpoint/2010/main" val="339126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2" name="図 1"/>
          <p:cNvPicPr>
            <a:picLocks noChangeAspect="1"/>
          </p:cNvPicPr>
          <p:nvPr/>
        </p:nvPicPr>
        <p:blipFill>
          <a:blip r:embed="rId2"/>
          <a:stretch>
            <a:fillRect/>
          </a:stretch>
        </p:blipFill>
        <p:spPr>
          <a:xfrm>
            <a:off x="1901371" y="518862"/>
            <a:ext cx="8273143" cy="5739720"/>
          </a:xfrm>
          <a:prstGeom prst="rect">
            <a:avLst/>
          </a:prstGeom>
        </p:spPr>
      </p:pic>
      <p:sp>
        <p:nvSpPr>
          <p:cNvPr id="3" name="スライド番号プレースホルダー 2"/>
          <p:cNvSpPr>
            <a:spLocks noGrp="1"/>
          </p:cNvSpPr>
          <p:nvPr>
            <p:ph type="sldNum" sz="quarter" idx="12"/>
          </p:nvPr>
        </p:nvSpPr>
        <p:spPr/>
        <p:txBody>
          <a:bodyPr/>
          <a:lstStyle/>
          <a:p>
            <a:fld id="{D8E96E12-56E4-4FCE-82D7-0BBBFC8C5EFA}" type="slidenum">
              <a:rPr kumimoji="1" lang="ja-JP" altLang="en-US" smtClean="0"/>
              <a:t>7</a:t>
            </a:fld>
            <a:endParaRPr kumimoji="1" lang="ja-JP" altLang="en-US"/>
          </a:p>
        </p:txBody>
      </p:sp>
    </p:spTree>
    <p:extLst>
      <p:ext uri="{BB962C8B-B14F-4D97-AF65-F5344CB8AC3E}">
        <p14:creationId xmlns:p14="http://schemas.microsoft.com/office/powerpoint/2010/main" val="134017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3" name="図 2"/>
          <p:cNvPicPr>
            <a:picLocks noChangeAspect="1"/>
          </p:cNvPicPr>
          <p:nvPr/>
        </p:nvPicPr>
        <p:blipFill>
          <a:blip r:embed="rId2"/>
          <a:stretch>
            <a:fillRect/>
          </a:stretch>
        </p:blipFill>
        <p:spPr>
          <a:xfrm>
            <a:off x="1843315" y="478584"/>
            <a:ext cx="8452510" cy="5864160"/>
          </a:xfrm>
          <a:prstGeom prst="rect">
            <a:avLst/>
          </a:prstGeom>
        </p:spPr>
      </p:pic>
      <p:sp>
        <p:nvSpPr>
          <p:cNvPr id="2" name="スライド番号プレースホルダー 1"/>
          <p:cNvSpPr>
            <a:spLocks noGrp="1"/>
          </p:cNvSpPr>
          <p:nvPr>
            <p:ph type="sldNum" sz="quarter" idx="12"/>
          </p:nvPr>
        </p:nvSpPr>
        <p:spPr/>
        <p:txBody>
          <a:bodyPr/>
          <a:lstStyle/>
          <a:p>
            <a:fld id="{D8E96E12-56E4-4FCE-82D7-0BBBFC8C5EFA}" type="slidenum">
              <a:rPr kumimoji="1" lang="ja-JP" altLang="en-US" smtClean="0"/>
              <a:t>8</a:t>
            </a:fld>
            <a:endParaRPr kumimoji="1" lang="ja-JP" altLang="en-US"/>
          </a:p>
        </p:txBody>
      </p:sp>
    </p:spTree>
    <p:extLst>
      <p:ext uri="{BB962C8B-B14F-4D97-AF65-F5344CB8AC3E}">
        <p14:creationId xmlns:p14="http://schemas.microsoft.com/office/powerpoint/2010/main" val="211780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32685" y="153768"/>
            <a:ext cx="2743200" cy="369332"/>
          </a:xfrm>
          <a:prstGeom prst="rect">
            <a:avLst/>
          </a:prstGeom>
          <a:noFill/>
        </p:spPr>
        <p:txBody>
          <a:bodyPr wrap="square" rtlCol="0">
            <a:spAutoFit/>
          </a:bodyPr>
          <a:lstStyle/>
          <a:p>
            <a:r>
              <a:rPr kumimoji="1" lang="ja-JP" altLang="en-US" dirty="0" smtClean="0"/>
              <a:t>厚生労働省資料より抜粋</a:t>
            </a:r>
            <a:endParaRPr kumimoji="1" lang="ja-JP" altLang="en-US" dirty="0"/>
          </a:p>
        </p:txBody>
      </p:sp>
      <p:pic>
        <p:nvPicPr>
          <p:cNvPr id="2" name="図 1"/>
          <p:cNvPicPr>
            <a:picLocks noChangeAspect="1"/>
          </p:cNvPicPr>
          <p:nvPr/>
        </p:nvPicPr>
        <p:blipFill>
          <a:blip r:embed="rId2"/>
          <a:stretch>
            <a:fillRect/>
          </a:stretch>
        </p:blipFill>
        <p:spPr>
          <a:xfrm>
            <a:off x="1837199" y="481675"/>
            <a:ext cx="8531996" cy="5904611"/>
          </a:xfrm>
          <a:prstGeom prst="rect">
            <a:avLst/>
          </a:prstGeom>
        </p:spPr>
      </p:pic>
      <p:sp>
        <p:nvSpPr>
          <p:cNvPr id="3" name="スライド番号プレースホルダー 2"/>
          <p:cNvSpPr>
            <a:spLocks noGrp="1"/>
          </p:cNvSpPr>
          <p:nvPr>
            <p:ph type="sldNum" sz="quarter" idx="12"/>
          </p:nvPr>
        </p:nvSpPr>
        <p:spPr/>
        <p:txBody>
          <a:bodyPr/>
          <a:lstStyle/>
          <a:p>
            <a:fld id="{D8E96E12-56E4-4FCE-82D7-0BBBFC8C5EFA}" type="slidenum">
              <a:rPr kumimoji="1" lang="ja-JP" altLang="en-US" smtClean="0"/>
              <a:t>9</a:t>
            </a:fld>
            <a:endParaRPr kumimoji="1" lang="ja-JP" altLang="en-US"/>
          </a:p>
        </p:txBody>
      </p:sp>
    </p:spTree>
    <p:extLst>
      <p:ext uri="{BB962C8B-B14F-4D97-AF65-F5344CB8AC3E}">
        <p14:creationId xmlns:p14="http://schemas.microsoft.com/office/powerpoint/2010/main" val="14900207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773</Words>
  <Application>Microsoft Office PowerPoint</Application>
  <PresentationFormat>ワイド画面</PresentationFormat>
  <Paragraphs>54</Paragraphs>
  <Slides>15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游ゴシック</vt:lpstr>
      <vt:lpstr>游ゴシック Light</vt:lpstr>
      <vt:lpstr>Arial</vt:lpstr>
      <vt:lpstr>Office テーマ</vt:lpstr>
      <vt:lpstr>西東京市のこれまでの取組について </vt:lpstr>
      <vt:lpstr>PowerPoint プレゼンテーション</vt:lpstr>
      <vt:lpstr>西東京市のこれまでの取組について </vt:lpstr>
      <vt:lpstr>西東京市の今後の取組について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西東京市の今後の取組について</vt:lpstr>
      <vt:lpstr>西東京市の課題について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61</cp:revision>
  <cp:lastPrinted>2021-02-22T07:48:17Z</cp:lastPrinted>
  <dcterms:created xsi:type="dcterms:W3CDTF">2021-01-25T09:14:53Z</dcterms:created>
  <dcterms:modified xsi:type="dcterms:W3CDTF">2021-02-22T07:57:43Z</dcterms:modified>
</cp:coreProperties>
</file>