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sldIdLst>
    <p:sldId id="256" r:id="rId2"/>
    <p:sldId id="257" r:id="rId3"/>
    <p:sldId id="264" r:id="rId4"/>
    <p:sldId id="265" r:id="rId5"/>
    <p:sldId id="267" r:id="rId6"/>
    <p:sldId id="258" r:id="rId7"/>
    <p:sldId id="259" r:id="rId8"/>
    <p:sldId id="260" r:id="rId9"/>
    <p:sldId id="261" r:id="rId10"/>
    <p:sldId id="262" r:id="rId11"/>
    <p:sldId id="263" r:id="rId12"/>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333882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367375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8764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933868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50715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2620716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874154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7931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409616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44092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1316200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368400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179465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164849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21766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D832ED-43C6-4284-8779-DCC5E8B020E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46506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D832ED-43C6-4284-8779-DCC5E8B020E7}" type="datetimeFigureOut">
              <a:rPr kumimoji="1" lang="ja-JP" altLang="en-US" smtClean="0"/>
              <a:t>2021/2/18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7ABEBD-E72B-4B99-A245-DAB94FF3F183}" type="slidenum">
              <a:rPr kumimoji="1" lang="ja-JP" altLang="en-US" smtClean="0"/>
              <a:t>‹#›</a:t>
            </a:fld>
            <a:endParaRPr kumimoji="1" lang="ja-JP" altLang="en-US"/>
          </a:p>
        </p:txBody>
      </p:sp>
    </p:spTree>
    <p:extLst>
      <p:ext uri="{BB962C8B-B14F-4D97-AF65-F5344CB8AC3E}">
        <p14:creationId xmlns:p14="http://schemas.microsoft.com/office/powerpoint/2010/main" val="87437653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地域生活支援拠点等</a:t>
            </a:r>
            <a:r>
              <a:rPr kumimoji="1" lang="en-US" altLang="ja-JP" dirty="0" smtClean="0"/>
              <a:t/>
            </a:r>
            <a:br>
              <a:rPr kumimoji="1" lang="en-US" altLang="ja-JP" dirty="0" smtClean="0"/>
            </a:br>
            <a:r>
              <a:rPr kumimoji="1" lang="ja-JP" altLang="en-US" dirty="0" smtClean="0"/>
              <a:t>整備事業について</a:t>
            </a:r>
            <a:endParaRPr kumimoji="1" lang="ja-JP" altLang="en-US" dirty="0"/>
          </a:p>
        </p:txBody>
      </p:sp>
      <p:sp>
        <p:nvSpPr>
          <p:cNvPr id="3" name="サブタイトル 2"/>
          <p:cNvSpPr>
            <a:spLocks noGrp="1"/>
          </p:cNvSpPr>
          <p:nvPr>
            <p:ph type="subTitle" idx="1"/>
          </p:nvPr>
        </p:nvSpPr>
        <p:spPr/>
        <p:txBody>
          <a:bodyPr>
            <a:normAutofit fontScale="77500" lnSpcReduction="20000"/>
          </a:bodyPr>
          <a:lstStyle/>
          <a:p>
            <a:r>
              <a:rPr kumimoji="1" lang="ja-JP" altLang="en-US" sz="3800" dirty="0" smtClean="0">
                <a:solidFill>
                  <a:schemeClr val="accent1"/>
                </a:solidFill>
              </a:rPr>
              <a:t>検討状況（報告）</a:t>
            </a:r>
            <a:endParaRPr kumimoji="1" lang="en-US" altLang="ja-JP" sz="3800" dirty="0" smtClean="0">
              <a:solidFill>
                <a:schemeClr val="accent1"/>
              </a:solidFill>
            </a:endParaRPr>
          </a:p>
          <a:p>
            <a:endParaRPr lang="en-US" altLang="ja-JP" dirty="0"/>
          </a:p>
          <a:p>
            <a:r>
              <a:rPr kumimoji="1" lang="ja-JP" altLang="en-US" dirty="0" smtClean="0"/>
              <a:t>西東京市　健康福祉部　障害福祉課</a:t>
            </a:r>
            <a:endParaRPr kumimoji="1" lang="ja-JP" altLang="en-US" dirty="0"/>
          </a:p>
        </p:txBody>
      </p:sp>
      <p:sp>
        <p:nvSpPr>
          <p:cNvPr id="4" name="テキスト ボックス 3"/>
          <p:cNvSpPr txBox="1"/>
          <p:nvPr/>
        </p:nvSpPr>
        <p:spPr>
          <a:xfrm>
            <a:off x="8076268" y="566670"/>
            <a:ext cx="1197735" cy="461665"/>
          </a:xfrm>
          <a:prstGeom prst="rect">
            <a:avLst/>
          </a:prstGeom>
          <a:noFill/>
          <a:ln>
            <a:solidFill>
              <a:schemeClr val="accent1">
                <a:lumMod val="75000"/>
              </a:schemeClr>
            </a:solidFill>
          </a:ln>
        </p:spPr>
        <p:txBody>
          <a:bodyPr wrap="square" rtlCol="0" anchor="ctr" anchorCtr="0">
            <a:spAutoFit/>
          </a:bodyPr>
          <a:lstStyle/>
          <a:p>
            <a:pPr algn="ctr"/>
            <a:r>
              <a:rPr kumimoji="1" lang="ja-JP" altLang="en-US" sz="2400" dirty="0" smtClean="0">
                <a:solidFill>
                  <a:schemeClr val="accent1">
                    <a:lumMod val="75000"/>
                  </a:schemeClr>
                </a:solidFill>
              </a:rPr>
              <a:t>資料４</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3838390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84200"/>
          </a:xfrm>
        </p:spPr>
        <p:txBody>
          <a:bodyPr>
            <a:normAutofit fontScale="90000"/>
          </a:bodyPr>
          <a:lstStyle/>
          <a:p>
            <a:r>
              <a:rPr lang="ja-JP" altLang="en-US" dirty="0" smtClean="0"/>
              <a:t>❹専門的</a:t>
            </a:r>
            <a:r>
              <a:rPr lang="ja-JP" altLang="en-US" dirty="0"/>
              <a:t>人材の確保・養成の機能</a:t>
            </a:r>
            <a:endParaRPr kumimoji="1" lang="ja-JP" altLang="en-US" dirty="0"/>
          </a:p>
        </p:txBody>
      </p:sp>
      <p:sp>
        <p:nvSpPr>
          <p:cNvPr id="3" name="コンテンツ プレースホルダー 2"/>
          <p:cNvSpPr>
            <a:spLocks noGrp="1"/>
          </p:cNvSpPr>
          <p:nvPr>
            <p:ph idx="1"/>
          </p:nvPr>
        </p:nvSpPr>
        <p:spPr>
          <a:xfrm>
            <a:off x="677334" y="1193801"/>
            <a:ext cx="8596668" cy="584199"/>
          </a:xfrm>
        </p:spPr>
        <p:txBody>
          <a:bodyPr>
            <a:noAutofit/>
          </a:bodyPr>
          <a:lstStyle/>
          <a:p>
            <a:r>
              <a:rPr lang="ja-JP" altLang="ja-JP" sz="1600" dirty="0"/>
              <a:t>医療的ケアが必要な者や行動障害を有する者、高齢化に伴い重度化した障害者に対して、専門的な対応を行うことができる人材の養成を行う機能</a:t>
            </a:r>
            <a:endParaRPr kumimoji="1" lang="ja-JP" altLang="en-US" sz="1600" dirty="0"/>
          </a:p>
        </p:txBody>
      </p:sp>
      <p:sp>
        <p:nvSpPr>
          <p:cNvPr id="4" name="コンテンツ プレースホルダー 2"/>
          <p:cNvSpPr txBox="1">
            <a:spLocks/>
          </p:cNvSpPr>
          <p:nvPr/>
        </p:nvSpPr>
        <p:spPr>
          <a:xfrm>
            <a:off x="677333" y="1968501"/>
            <a:ext cx="8596668" cy="7492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600" dirty="0" smtClean="0"/>
              <a:t>【</a:t>
            </a:r>
            <a:r>
              <a:rPr lang="ja-JP" altLang="en-US" sz="1600" dirty="0" smtClean="0"/>
              <a:t>課題</a:t>
            </a:r>
            <a:r>
              <a:rPr lang="en-US" altLang="ja-JP" sz="1600" dirty="0" smtClean="0"/>
              <a:t>】</a:t>
            </a:r>
          </a:p>
          <a:p>
            <a:pPr marL="0" indent="0">
              <a:buNone/>
            </a:pPr>
            <a:r>
              <a:rPr lang="ja-JP" altLang="en-US" sz="1600" dirty="0" smtClean="0"/>
              <a:t>・人材</a:t>
            </a:r>
            <a:r>
              <a:rPr lang="ja-JP" altLang="en-US" sz="1600" dirty="0"/>
              <a:t>育成について、事例検討や勉強会等を実施できる体制を整備する。</a:t>
            </a:r>
            <a:endParaRPr lang="en-US" altLang="ja-JP" sz="1600" dirty="0" smtClean="0"/>
          </a:p>
        </p:txBody>
      </p:sp>
      <p:sp>
        <p:nvSpPr>
          <p:cNvPr id="5" name="コンテンツ プレースホルダー 2"/>
          <p:cNvSpPr txBox="1">
            <a:spLocks/>
          </p:cNvSpPr>
          <p:nvPr/>
        </p:nvSpPr>
        <p:spPr>
          <a:xfrm>
            <a:off x="677333" y="3111501"/>
            <a:ext cx="9462709" cy="2590800"/>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solidFill>
                  <a:schemeClr val="tx1"/>
                </a:solidFill>
              </a:rPr>
              <a:t>【</a:t>
            </a:r>
            <a:r>
              <a:rPr lang="ja-JP" altLang="en-US" sz="2000" dirty="0" smtClean="0">
                <a:solidFill>
                  <a:schemeClr val="tx1"/>
                </a:solidFill>
              </a:rPr>
              <a:t>検討状況</a:t>
            </a:r>
            <a:r>
              <a:rPr lang="en-US" altLang="ja-JP" sz="2000" dirty="0" smtClean="0">
                <a:solidFill>
                  <a:schemeClr val="tx1"/>
                </a:solidFill>
              </a:rPr>
              <a:t>】</a:t>
            </a:r>
          </a:p>
          <a:p>
            <a:pPr marL="0" indent="0">
              <a:buNone/>
            </a:pPr>
            <a:r>
              <a:rPr lang="ja-JP" altLang="en-US" sz="2000" dirty="0">
                <a:solidFill>
                  <a:schemeClr val="tx1"/>
                </a:solidFill>
              </a:rPr>
              <a:t>・専門的人材のスキルアップのため</a:t>
            </a:r>
            <a:r>
              <a:rPr lang="ja-JP" altLang="en-US" sz="2000" dirty="0" smtClean="0">
                <a:solidFill>
                  <a:schemeClr val="tx1"/>
                </a:solidFill>
              </a:rPr>
              <a:t>、専門的</a:t>
            </a:r>
            <a:r>
              <a:rPr lang="ja-JP" altLang="en-US" sz="2000" dirty="0">
                <a:solidFill>
                  <a:schemeClr val="tx1"/>
                </a:solidFill>
              </a:rPr>
              <a:t>人材育成のための研修会・事例検討会の実施を検討する。</a:t>
            </a:r>
          </a:p>
          <a:p>
            <a:pPr marL="0" indent="0">
              <a:buNone/>
            </a:pPr>
            <a:r>
              <a:rPr lang="ja-JP" altLang="en-US" sz="2000" dirty="0">
                <a:solidFill>
                  <a:schemeClr val="tx1"/>
                </a:solidFill>
              </a:rPr>
              <a:t>・喀痰吸引を実施できる専門的人材の</a:t>
            </a:r>
            <a:r>
              <a:rPr lang="ja-JP" altLang="en-US" sz="2000" dirty="0" smtClean="0">
                <a:solidFill>
                  <a:schemeClr val="tx1"/>
                </a:solidFill>
              </a:rPr>
              <a:t>養成に向けて、市内</a:t>
            </a:r>
            <a:r>
              <a:rPr lang="ja-JP" altLang="en-US" sz="2000" dirty="0">
                <a:solidFill>
                  <a:schemeClr val="tx1"/>
                </a:solidFill>
              </a:rPr>
              <a:t>事業所に対して喀痰吸引研修、普及啓発等</a:t>
            </a:r>
            <a:r>
              <a:rPr lang="ja-JP" altLang="en-US" sz="2000" dirty="0" smtClean="0">
                <a:solidFill>
                  <a:schemeClr val="tx1"/>
                </a:solidFill>
              </a:rPr>
              <a:t>を行うことを検討</a:t>
            </a:r>
            <a:r>
              <a:rPr lang="ja-JP" altLang="en-US" sz="2000" dirty="0">
                <a:solidFill>
                  <a:schemeClr val="tx1"/>
                </a:solidFill>
              </a:rPr>
              <a:t>する。</a:t>
            </a:r>
          </a:p>
          <a:p>
            <a:pPr marL="0" indent="0">
              <a:buNone/>
            </a:pPr>
            <a:r>
              <a:rPr lang="ja-JP" altLang="en-US" sz="2000" dirty="0">
                <a:solidFill>
                  <a:schemeClr val="tx1"/>
                </a:solidFill>
              </a:rPr>
              <a:t>・強度行動障害支援者養成研修の普及啓発等</a:t>
            </a:r>
            <a:r>
              <a:rPr lang="ja-JP" altLang="en-US" sz="2000" dirty="0" smtClean="0">
                <a:solidFill>
                  <a:schemeClr val="tx1"/>
                </a:solidFill>
              </a:rPr>
              <a:t>について検討する。</a:t>
            </a:r>
            <a:endParaRPr lang="ja-JP" altLang="en-US" sz="2000" dirty="0">
              <a:solidFill>
                <a:schemeClr val="tx1"/>
              </a:solidFill>
            </a:endParaRPr>
          </a:p>
        </p:txBody>
      </p:sp>
    </p:spTree>
    <p:extLst>
      <p:ext uri="{BB962C8B-B14F-4D97-AF65-F5344CB8AC3E}">
        <p14:creationId xmlns:p14="http://schemas.microsoft.com/office/powerpoint/2010/main" val="1692076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84200"/>
          </a:xfrm>
        </p:spPr>
        <p:txBody>
          <a:bodyPr>
            <a:normAutofit fontScale="90000"/>
          </a:bodyPr>
          <a:lstStyle/>
          <a:p>
            <a:r>
              <a:rPr lang="ja-JP" altLang="en-US" dirty="0" smtClean="0"/>
              <a:t>❺地域</a:t>
            </a:r>
            <a:r>
              <a:rPr lang="ja-JP" altLang="en-US" dirty="0"/>
              <a:t>の体制づくりの機能</a:t>
            </a:r>
            <a:endParaRPr kumimoji="1" lang="ja-JP" altLang="en-US" dirty="0"/>
          </a:p>
        </p:txBody>
      </p:sp>
      <p:sp>
        <p:nvSpPr>
          <p:cNvPr id="4" name="コンテンツ プレースホルダー 2"/>
          <p:cNvSpPr txBox="1">
            <a:spLocks/>
          </p:cNvSpPr>
          <p:nvPr/>
        </p:nvSpPr>
        <p:spPr>
          <a:xfrm>
            <a:off x="677334" y="2273300"/>
            <a:ext cx="9462709" cy="2730500"/>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solidFill>
                  <a:schemeClr val="tx1"/>
                </a:solidFill>
              </a:rPr>
              <a:t>【</a:t>
            </a:r>
            <a:r>
              <a:rPr lang="ja-JP" altLang="en-US" sz="2000" dirty="0" smtClean="0">
                <a:solidFill>
                  <a:schemeClr val="tx1"/>
                </a:solidFill>
              </a:rPr>
              <a:t>検討状況</a:t>
            </a:r>
            <a:r>
              <a:rPr lang="en-US" altLang="ja-JP" sz="2000" dirty="0" smtClean="0">
                <a:solidFill>
                  <a:schemeClr val="tx1"/>
                </a:solidFill>
              </a:rPr>
              <a:t>】</a:t>
            </a:r>
          </a:p>
          <a:p>
            <a:pPr marL="0" indent="0">
              <a:buNone/>
            </a:pPr>
            <a:r>
              <a:rPr lang="ja-JP" altLang="en-US" sz="2000" dirty="0">
                <a:solidFill>
                  <a:schemeClr val="tx1"/>
                </a:solidFill>
              </a:rPr>
              <a:t>・地域活動支援センターと基幹相談支援センター、事業受託法人等による話し合いの場を設け、今後の市内の相談体制と併せ、地域の体制づくりについても継続的に協議をしていく。</a:t>
            </a:r>
          </a:p>
          <a:p>
            <a:pPr marL="0" indent="0">
              <a:buNone/>
            </a:pPr>
            <a:r>
              <a:rPr lang="ja-JP" altLang="en-US" sz="2000" dirty="0">
                <a:solidFill>
                  <a:schemeClr val="tx1"/>
                </a:solidFill>
              </a:rPr>
              <a:t>・事業所連絡会などを通じ市内の事業所と意見交換しながら議論を重ね、市民ボランティアやコミュニティ活動など当市にある資源を活用し、当市に合った地域の体制づくりを進めていく。</a:t>
            </a:r>
          </a:p>
        </p:txBody>
      </p:sp>
      <p:sp>
        <p:nvSpPr>
          <p:cNvPr id="5" name="コンテンツ プレースホルダー 2"/>
          <p:cNvSpPr>
            <a:spLocks noGrp="1"/>
          </p:cNvSpPr>
          <p:nvPr>
            <p:ph idx="1"/>
          </p:nvPr>
        </p:nvSpPr>
        <p:spPr>
          <a:xfrm>
            <a:off x="677334" y="1193801"/>
            <a:ext cx="8596668" cy="888999"/>
          </a:xfrm>
        </p:spPr>
        <p:txBody>
          <a:bodyPr>
            <a:noAutofit/>
          </a:bodyPr>
          <a:lstStyle/>
          <a:p>
            <a:r>
              <a:rPr lang="ja-JP" altLang="ja-JP" sz="1600" dirty="0"/>
              <a:t>基幹相談支援センター、委託相談支援事業、特定相談支援事業、一般相談支援事業等を活用してコーディネーターを配置し、地域の様々なニーズに対応できるサービス提供体制の確保や、地域の社会資源の連携体制の構築等を行う機能</a:t>
            </a:r>
          </a:p>
        </p:txBody>
      </p:sp>
    </p:spTree>
    <p:extLst>
      <p:ext uri="{BB962C8B-B14F-4D97-AF65-F5344CB8AC3E}">
        <p14:creationId xmlns:p14="http://schemas.microsoft.com/office/powerpoint/2010/main" val="3326014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47700"/>
          </a:xfrm>
        </p:spPr>
        <p:txBody>
          <a:bodyPr>
            <a:normAutofit/>
          </a:bodyPr>
          <a:lstStyle/>
          <a:p>
            <a:r>
              <a:rPr kumimoji="1" lang="ja-JP" altLang="en-US" dirty="0" smtClean="0"/>
              <a:t>地域生活支援拠点等とは</a:t>
            </a:r>
            <a:endParaRPr kumimoji="1" lang="ja-JP" altLang="en-US" dirty="0"/>
          </a:p>
        </p:txBody>
      </p:sp>
      <p:sp>
        <p:nvSpPr>
          <p:cNvPr id="3" name="コンテンツ プレースホルダー 2"/>
          <p:cNvSpPr>
            <a:spLocks noGrp="1"/>
          </p:cNvSpPr>
          <p:nvPr>
            <p:ph idx="1"/>
          </p:nvPr>
        </p:nvSpPr>
        <p:spPr>
          <a:xfrm>
            <a:off x="677334" y="1625599"/>
            <a:ext cx="9241366" cy="4415763"/>
          </a:xfrm>
        </p:spPr>
        <p:txBody>
          <a:bodyPr>
            <a:normAutofit/>
          </a:bodyPr>
          <a:lstStyle/>
          <a:p>
            <a:r>
              <a:rPr lang="ja-JP" altLang="ja-JP" dirty="0"/>
              <a:t>今後の障害児者の重度化・高齢化や「親亡き後」を見据え、地域が抱える課題に向き合い、地域で障害児者やその家族が安心して生活することができるために、居住支援のための機能</a:t>
            </a:r>
            <a:r>
              <a:rPr lang="ja-JP" altLang="ja-JP" dirty="0">
                <a:solidFill>
                  <a:srgbClr val="0070C0"/>
                </a:solidFill>
              </a:rPr>
              <a:t>（</a:t>
            </a:r>
            <a:r>
              <a:rPr lang="ja-JP" altLang="ja-JP" b="1" u="sng" dirty="0">
                <a:solidFill>
                  <a:srgbClr val="0070C0"/>
                </a:solidFill>
              </a:rPr>
              <a:t>❶相談、➋緊急時の受け入れ・対応、❸体験の機会・場、❹専門的人材の確保・育成、❺地域の体制づくり</a:t>
            </a:r>
            <a:r>
              <a:rPr lang="ja-JP" altLang="ja-JP" dirty="0">
                <a:solidFill>
                  <a:srgbClr val="0070C0"/>
                </a:solidFill>
              </a:rPr>
              <a:t>）</a:t>
            </a:r>
            <a:r>
              <a:rPr lang="ja-JP" altLang="ja-JP" dirty="0"/>
              <a:t>を、地域の実情に応じた創意工夫により整備し、障害児者の生活を地域全体で支えるサービス提供体制を構築</a:t>
            </a:r>
            <a:r>
              <a:rPr lang="ja-JP" altLang="ja-JP" dirty="0" smtClean="0"/>
              <a:t>する</a:t>
            </a:r>
            <a:r>
              <a:rPr lang="ja-JP" altLang="en-US" dirty="0" smtClean="0"/>
              <a:t>ものです</a:t>
            </a:r>
            <a:r>
              <a:rPr lang="ja-JP" altLang="ja-JP" dirty="0" smtClean="0"/>
              <a:t>。</a:t>
            </a:r>
            <a:endParaRPr lang="en-US" altLang="ja-JP" dirty="0" smtClean="0"/>
          </a:p>
          <a:p>
            <a:endParaRPr lang="en-US" altLang="ja-JP" dirty="0" smtClean="0"/>
          </a:p>
          <a:p>
            <a:r>
              <a:rPr lang="ja-JP" altLang="en-US" dirty="0" smtClean="0"/>
              <a:t>第５期</a:t>
            </a:r>
            <a:r>
              <a:rPr lang="ja-JP" altLang="ja-JP" dirty="0" smtClean="0"/>
              <a:t>障害</a:t>
            </a:r>
            <a:r>
              <a:rPr lang="ja-JP" altLang="ja-JP" dirty="0"/>
              <a:t>福祉</a:t>
            </a:r>
            <a:r>
              <a:rPr lang="ja-JP" altLang="ja-JP" dirty="0" smtClean="0"/>
              <a:t>計画</a:t>
            </a:r>
            <a:r>
              <a:rPr lang="ja-JP" altLang="en-US" dirty="0" smtClean="0"/>
              <a:t>（平成</a:t>
            </a:r>
            <a:r>
              <a:rPr lang="en-US" altLang="ja-JP" dirty="0" smtClean="0"/>
              <a:t>30</a:t>
            </a:r>
            <a:r>
              <a:rPr lang="ja-JP" altLang="en-US" dirty="0" smtClean="0"/>
              <a:t>年度～令和２年度）では</a:t>
            </a:r>
            <a:r>
              <a:rPr lang="ja-JP" altLang="ja-JP" dirty="0" smtClean="0"/>
              <a:t>、</a:t>
            </a:r>
            <a:r>
              <a:rPr lang="ja-JP" altLang="ja-JP" dirty="0"/>
              <a:t>「地域生活支援拠点等について</a:t>
            </a:r>
            <a:r>
              <a:rPr lang="ja-JP" altLang="ja-JP" dirty="0" smtClean="0"/>
              <a:t>、</a:t>
            </a:r>
            <a:r>
              <a:rPr lang="ja-JP" altLang="en-US" dirty="0" smtClean="0"/>
              <a:t>令和２年度</a:t>
            </a:r>
            <a:r>
              <a:rPr lang="ja-JP" altLang="ja-JP" dirty="0" smtClean="0"/>
              <a:t>末</a:t>
            </a:r>
            <a:r>
              <a:rPr lang="ja-JP" altLang="ja-JP" dirty="0"/>
              <a:t>までに各市町村又は各圏域に少なくとも１つ整備することを基本とする」として</a:t>
            </a:r>
            <a:r>
              <a:rPr lang="ja-JP" altLang="ja-JP" dirty="0" smtClean="0"/>
              <a:t>い</a:t>
            </a:r>
            <a:r>
              <a:rPr lang="ja-JP" altLang="en-US" dirty="0" smtClean="0"/>
              <a:t>ます</a:t>
            </a:r>
            <a:r>
              <a:rPr lang="ja-JP" altLang="ja-JP" dirty="0" smtClean="0"/>
              <a:t>。</a:t>
            </a:r>
            <a:endParaRPr lang="en-US" altLang="ja-JP" dirty="0" smtClean="0"/>
          </a:p>
          <a:p>
            <a:endParaRPr lang="en-US" altLang="ja-JP" dirty="0" smtClean="0"/>
          </a:p>
          <a:p>
            <a:r>
              <a:rPr lang="ja-JP" altLang="ja-JP" dirty="0"/>
              <a:t>平成</a:t>
            </a:r>
            <a:r>
              <a:rPr lang="en-US" altLang="ja-JP" dirty="0"/>
              <a:t>28</a:t>
            </a:r>
            <a:r>
              <a:rPr lang="ja-JP" altLang="ja-JP" dirty="0"/>
              <a:t>年度第５期西東京市地域自立支援協議会第３回会議（平成</a:t>
            </a:r>
            <a:r>
              <a:rPr lang="en-US" altLang="ja-JP" dirty="0"/>
              <a:t>29</a:t>
            </a:r>
            <a:r>
              <a:rPr lang="ja-JP" altLang="ja-JP" dirty="0"/>
              <a:t>年</a:t>
            </a:r>
            <a:r>
              <a:rPr lang="en-US" altLang="ja-JP" dirty="0"/>
              <a:t>2</a:t>
            </a:r>
            <a:r>
              <a:rPr lang="ja-JP" altLang="ja-JP" dirty="0"/>
              <a:t>月</a:t>
            </a:r>
            <a:r>
              <a:rPr lang="en-US" altLang="ja-JP" dirty="0"/>
              <a:t>16</a:t>
            </a:r>
            <a:r>
              <a:rPr lang="ja-JP" altLang="ja-JP" dirty="0"/>
              <a:t>日開催）にて報告したとおり、西東京市では「面的</a:t>
            </a:r>
            <a:r>
              <a:rPr lang="ja-JP" altLang="ja-JP" dirty="0" smtClean="0"/>
              <a:t>整備型</a:t>
            </a:r>
            <a:r>
              <a:rPr lang="ja-JP" altLang="en-US" dirty="0" smtClean="0"/>
              <a:t>（</a:t>
            </a:r>
            <a:r>
              <a:rPr lang="ja-JP" altLang="ja-JP" dirty="0"/>
              <a:t>地域における複数の機関が分担して機能を担う</a:t>
            </a:r>
            <a:r>
              <a:rPr lang="ja-JP" altLang="ja-JP" dirty="0" smtClean="0"/>
              <a:t>もの</a:t>
            </a:r>
            <a:r>
              <a:rPr lang="ja-JP" altLang="en-US" dirty="0" smtClean="0"/>
              <a:t>）</a:t>
            </a:r>
            <a:r>
              <a:rPr lang="ja-JP" altLang="ja-JP" dirty="0" smtClean="0"/>
              <a:t>」</a:t>
            </a:r>
            <a:r>
              <a:rPr lang="ja-JP" altLang="ja-JP" dirty="0"/>
              <a:t>を想定して</a:t>
            </a:r>
            <a:r>
              <a:rPr lang="ja-JP" altLang="ja-JP" dirty="0" smtClean="0"/>
              <a:t>い</a:t>
            </a:r>
            <a:r>
              <a:rPr lang="ja-JP" altLang="en-US" dirty="0" smtClean="0"/>
              <a:t>ます</a:t>
            </a:r>
            <a:r>
              <a:rPr lang="ja-JP" altLang="ja-JP" dirty="0" smtClean="0"/>
              <a:t>。</a:t>
            </a:r>
            <a:endParaRPr lang="ja-JP" altLang="ja-JP" dirty="0"/>
          </a:p>
          <a:p>
            <a:endParaRPr kumimoji="1" lang="ja-JP" altLang="en-US" dirty="0"/>
          </a:p>
        </p:txBody>
      </p:sp>
    </p:spTree>
    <p:extLst>
      <p:ext uri="{BB962C8B-B14F-4D97-AF65-F5344CB8AC3E}">
        <p14:creationId xmlns:p14="http://schemas.microsoft.com/office/powerpoint/2010/main" val="3413402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1168400"/>
          </a:xfrm>
        </p:spPr>
        <p:txBody>
          <a:bodyPr>
            <a:normAutofit fontScale="90000"/>
          </a:bodyPr>
          <a:lstStyle/>
          <a:p>
            <a:r>
              <a:rPr lang="ja-JP" altLang="ja-JP" dirty="0"/>
              <a:t>第５期西東京市障害福祉計画・第１期障害児福祉計画における目標</a:t>
            </a:r>
            <a:endParaRPr kumimoji="1" lang="ja-JP" altLang="en-US" dirty="0"/>
          </a:p>
        </p:txBody>
      </p:sp>
      <p:sp>
        <p:nvSpPr>
          <p:cNvPr id="3" name="コンテンツ プレースホルダー 2"/>
          <p:cNvSpPr>
            <a:spLocks noGrp="1"/>
          </p:cNvSpPr>
          <p:nvPr>
            <p:ph idx="1"/>
          </p:nvPr>
        </p:nvSpPr>
        <p:spPr>
          <a:xfrm>
            <a:off x="677334" y="1993901"/>
            <a:ext cx="8596668" cy="952499"/>
          </a:xfrm>
        </p:spPr>
        <p:txBody>
          <a:bodyPr/>
          <a:lstStyle/>
          <a:p>
            <a:r>
              <a:rPr lang="ja-JP" altLang="ja-JP" dirty="0" smtClean="0"/>
              <a:t>第５期</a:t>
            </a:r>
            <a:r>
              <a:rPr lang="ja-JP" altLang="ja-JP" dirty="0"/>
              <a:t>西東京市障害福祉計画・第１期障害児福祉計画（平成</a:t>
            </a:r>
            <a:r>
              <a:rPr lang="en-US" altLang="ja-JP" dirty="0"/>
              <a:t>30</a:t>
            </a:r>
            <a:r>
              <a:rPr lang="ja-JP" altLang="ja-JP" dirty="0"/>
              <a:t>～</a:t>
            </a:r>
            <a:r>
              <a:rPr lang="en-US" altLang="ja-JP" dirty="0"/>
              <a:t>32</a:t>
            </a:r>
            <a:r>
              <a:rPr lang="ja-JP" altLang="ja-JP" dirty="0"/>
              <a:t>年度（令和２年度））における目標として、地域生活支援拠点等の整備に</a:t>
            </a:r>
            <a:r>
              <a:rPr lang="ja-JP" altLang="ja-JP" dirty="0" smtClean="0"/>
              <a:t>ついて</a:t>
            </a:r>
            <a:r>
              <a:rPr lang="ja-JP" altLang="en-US" dirty="0" smtClean="0"/>
              <a:t>は、</a:t>
            </a:r>
            <a:r>
              <a:rPr lang="ja-JP" altLang="ja-JP" dirty="0" smtClean="0"/>
              <a:t>下記</a:t>
            </a:r>
            <a:r>
              <a:rPr lang="ja-JP" altLang="ja-JP" dirty="0"/>
              <a:t>のとおり示して</a:t>
            </a:r>
            <a:r>
              <a:rPr lang="ja-JP" altLang="ja-JP" dirty="0" smtClean="0"/>
              <a:t>い</a:t>
            </a:r>
            <a:r>
              <a:rPr lang="ja-JP" altLang="en-US" dirty="0" smtClean="0"/>
              <a:t>ます</a:t>
            </a:r>
            <a:r>
              <a:rPr lang="ja-JP" altLang="ja-JP" dirty="0" smtClean="0"/>
              <a:t>。</a:t>
            </a:r>
            <a:endParaRPr lang="ja-JP" altLang="ja-JP" dirty="0"/>
          </a:p>
          <a:p>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848415529"/>
              </p:ext>
            </p:extLst>
          </p:nvPr>
        </p:nvGraphicFramePr>
        <p:xfrm>
          <a:off x="774700" y="2946400"/>
          <a:ext cx="8813800" cy="1322546"/>
        </p:xfrm>
        <a:graphic>
          <a:graphicData uri="http://schemas.openxmlformats.org/drawingml/2006/table">
            <a:tbl>
              <a:tblPr firstRow="1" firstCol="1" bandRow="1">
                <a:tableStyleId>{5C22544A-7EE6-4342-B048-85BDC9FD1C3A}</a:tableStyleId>
              </a:tblPr>
              <a:tblGrid>
                <a:gridCol w="2720671">
                  <a:extLst>
                    <a:ext uri="{9D8B030D-6E8A-4147-A177-3AD203B41FA5}">
                      <a16:colId xmlns:a16="http://schemas.microsoft.com/office/drawing/2014/main" val="3482040365"/>
                    </a:ext>
                  </a:extLst>
                </a:gridCol>
                <a:gridCol w="6093129">
                  <a:extLst>
                    <a:ext uri="{9D8B030D-6E8A-4147-A177-3AD203B41FA5}">
                      <a16:colId xmlns:a16="http://schemas.microsoft.com/office/drawing/2014/main" val="805787553"/>
                    </a:ext>
                  </a:extLst>
                </a:gridCol>
              </a:tblGrid>
              <a:tr h="440849">
                <a:tc>
                  <a:txBody>
                    <a:bodyPr/>
                    <a:lstStyle/>
                    <a:p>
                      <a:pPr algn="ctr">
                        <a:spcAft>
                          <a:spcPts val="0"/>
                        </a:spcAft>
                      </a:pPr>
                      <a:r>
                        <a:rPr lang="ja-JP" sz="1100" kern="100" dirty="0">
                          <a:effectLst/>
                        </a:rPr>
                        <a:t>項目</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spcAft>
                          <a:spcPts val="0"/>
                        </a:spcAft>
                      </a:pPr>
                      <a:r>
                        <a:rPr lang="ja-JP" sz="1100" kern="100" dirty="0">
                          <a:effectLst/>
                        </a:rPr>
                        <a:t>平成</a:t>
                      </a:r>
                      <a:r>
                        <a:rPr lang="en-US" sz="1100" kern="100" dirty="0">
                          <a:effectLst/>
                        </a:rPr>
                        <a:t>32</a:t>
                      </a:r>
                      <a:r>
                        <a:rPr lang="ja-JP" sz="1100" kern="100" dirty="0">
                          <a:effectLst/>
                        </a:rPr>
                        <a:t>年度末の目標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24775136"/>
                  </a:ext>
                </a:extLst>
              </a:tr>
              <a:tr h="881697">
                <a:tc>
                  <a:txBody>
                    <a:bodyPr/>
                    <a:lstStyle/>
                    <a:p>
                      <a:pPr algn="l">
                        <a:spcAft>
                          <a:spcPts val="0"/>
                        </a:spcAft>
                      </a:pPr>
                      <a:r>
                        <a:rPr lang="ja-JP" sz="1400" kern="100" dirty="0">
                          <a:effectLst/>
                        </a:rPr>
                        <a:t>地域生活支援拠点等の整備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rPr>
                        <a:t>泉小学校跡地に建設予定の障害者福祉施設の機能も含め、西東京市における地域生活支援拠点の方向性を定め、平成</a:t>
                      </a:r>
                      <a:r>
                        <a:rPr lang="en-US" sz="1400" kern="100" dirty="0">
                          <a:effectLst/>
                        </a:rPr>
                        <a:t>32</a:t>
                      </a:r>
                      <a:r>
                        <a:rPr lang="ja-JP" sz="1400" kern="100" dirty="0">
                          <a:effectLst/>
                        </a:rPr>
                        <a:t>年度末までに整備を行います。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9085512"/>
                  </a:ext>
                </a:extLst>
              </a:tr>
            </a:tbl>
          </a:graphicData>
        </a:graphic>
      </p:graphicFrame>
      <p:sp>
        <p:nvSpPr>
          <p:cNvPr id="7" name="コンテンツ プレースホルダー 2"/>
          <p:cNvSpPr txBox="1">
            <a:spLocks/>
          </p:cNvSpPr>
          <p:nvPr/>
        </p:nvSpPr>
        <p:spPr>
          <a:xfrm>
            <a:off x="774700" y="4811800"/>
            <a:ext cx="8813800" cy="12510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dirty="0" smtClean="0"/>
              <a:t>　</a:t>
            </a:r>
            <a:r>
              <a:rPr lang="ja-JP" altLang="ja-JP" dirty="0" smtClean="0"/>
              <a:t>泉</a:t>
            </a:r>
            <a:r>
              <a:rPr lang="ja-JP" altLang="ja-JP" dirty="0"/>
              <a:t>小学校跡地に整備予定の障害者福祉施設に</a:t>
            </a:r>
            <a:r>
              <a:rPr lang="ja-JP" altLang="ja-JP" dirty="0" smtClean="0"/>
              <a:t>おいて</a:t>
            </a:r>
            <a:r>
              <a:rPr lang="ja-JP" altLang="en-US" dirty="0" smtClean="0"/>
              <a:t>は</a:t>
            </a:r>
            <a:r>
              <a:rPr lang="ja-JP" altLang="ja-JP" dirty="0" smtClean="0"/>
              <a:t>、</a:t>
            </a:r>
            <a:r>
              <a:rPr lang="ja-JP" altLang="en-US" dirty="0" smtClean="0"/>
              <a:t>このことを踏まえ、</a:t>
            </a:r>
            <a:r>
              <a:rPr lang="ja-JP" altLang="ja-JP" dirty="0" smtClean="0"/>
              <a:t>選定</a:t>
            </a:r>
            <a:r>
              <a:rPr lang="ja-JP" altLang="ja-JP" dirty="0"/>
              <a:t>した</a:t>
            </a:r>
            <a:r>
              <a:rPr lang="ja-JP" altLang="ja-JP" dirty="0" smtClean="0"/>
              <a:t>事業者</a:t>
            </a:r>
            <a:r>
              <a:rPr lang="ja-JP" altLang="en-US" dirty="0" smtClean="0"/>
              <a:t>より</a:t>
            </a:r>
            <a:r>
              <a:rPr lang="ja-JP" altLang="ja-JP" dirty="0" smtClean="0"/>
              <a:t>、</a:t>
            </a:r>
            <a:r>
              <a:rPr lang="ja-JP" altLang="ja-JP" dirty="0"/>
              <a:t>地域生活支援拠点整備には具現的に社会資源をつなぐ有機的なネットワークが必要との提案があることから、一定の機能を持たせることを含め、関係機関との機能分担、連携の方策等に</a:t>
            </a:r>
            <a:r>
              <a:rPr lang="ja-JP" altLang="ja-JP" dirty="0" smtClean="0"/>
              <a:t>ついて検討</a:t>
            </a:r>
            <a:r>
              <a:rPr lang="ja-JP" altLang="ja-JP" dirty="0"/>
              <a:t>してまいります。</a:t>
            </a:r>
            <a:endParaRPr lang="ja-JP" altLang="en-US" dirty="0"/>
          </a:p>
        </p:txBody>
      </p:sp>
      <p:sp>
        <p:nvSpPr>
          <p:cNvPr id="4" name="下矢印 3"/>
          <p:cNvSpPr/>
          <p:nvPr/>
        </p:nvSpPr>
        <p:spPr>
          <a:xfrm>
            <a:off x="4494921" y="4330321"/>
            <a:ext cx="961493" cy="420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3350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98714"/>
          </a:xfrm>
        </p:spPr>
        <p:txBody>
          <a:bodyPr>
            <a:normAutofit fontScale="90000"/>
          </a:bodyPr>
          <a:lstStyle/>
          <a:p>
            <a:r>
              <a:rPr kumimoji="1" lang="ja-JP" altLang="en-US" dirty="0" smtClean="0"/>
              <a:t>作業部会の開催</a:t>
            </a:r>
            <a:endParaRPr kumimoji="1" lang="ja-JP" altLang="en-US" dirty="0"/>
          </a:p>
        </p:txBody>
      </p:sp>
      <p:sp>
        <p:nvSpPr>
          <p:cNvPr id="3" name="コンテンツ プレースホルダー 2"/>
          <p:cNvSpPr>
            <a:spLocks noGrp="1"/>
          </p:cNvSpPr>
          <p:nvPr>
            <p:ph idx="1"/>
          </p:nvPr>
        </p:nvSpPr>
        <p:spPr>
          <a:xfrm>
            <a:off x="677333" y="1208314"/>
            <a:ext cx="8801517" cy="1019731"/>
          </a:xfrm>
        </p:spPr>
        <p:txBody>
          <a:bodyPr>
            <a:noAutofit/>
          </a:bodyPr>
          <a:lstStyle/>
          <a:p>
            <a:r>
              <a:rPr lang="ja-JP" altLang="en-US" dirty="0" smtClean="0"/>
              <a:t>第５期障害福祉</a:t>
            </a:r>
            <a:r>
              <a:rPr lang="ja-JP" altLang="ja-JP" dirty="0" smtClean="0"/>
              <a:t>計画</a:t>
            </a:r>
            <a:r>
              <a:rPr lang="ja-JP" altLang="ja-JP" dirty="0"/>
              <a:t>における目標に基づき、地域生活支援拠点等の整備にあたり、必要な事項の検討を行うため、令和２年度に西東京市地域自立支援協議会に地域生活支援拠点整備作業部会を設置し、下記のとおり検討を</a:t>
            </a:r>
            <a:r>
              <a:rPr lang="ja-JP" altLang="ja-JP" dirty="0" smtClean="0"/>
              <a:t>行っ</a:t>
            </a:r>
            <a:r>
              <a:rPr lang="ja-JP" altLang="en-US" dirty="0" smtClean="0"/>
              <a:t>てきました</a:t>
            </a:r>
            <a:r>
              <a:rPr lang="ja-JP" altLang="ja-JP" dirty="0" smtClean="0"/>
              <a:t>。</a:t>
            </a:r>
            <a:endParaRPr lang="ja-JP" altLang="ja-JP" dirty="0"/>
          </a:p>
        </p:txBody>
      </p:sp>
      <p:graphicFrame>
        <p:nvGraphicFramePr>
          <p:cNvPr id="4" name="表 3"/>
          <p:cNvGraphicFramePr>
            <a:graphicFrameLocks noGrp="1"/>
          </p:cNvGraphicFramePr>
          <p:nvPr>
            <p:extLst>
              <p:ext uri="{D42A27DB-BD31-4B8C-83A1-F6EECF244321}">
                <p14:modId xmlns:p14="http://schemas.microsoft.com/office/powerpoint/2010/main" val="3530255242"/>
              </p:ext>
            </p:extLst>
          </p:nvPr>
        </p:nvGraphicFramePr>
        <p:xfrm>
          <a:off x="677334" y="2587301"/>
          <a:ext cx="9332081" cy="3118755"/>
        </p:xfrm>
        <a:graphic>
          <a:graphicData uri="http://schemas.openxmlformats.org/drawingml/2006/table">
            <a:tbl>
              <a:tblPr firstRow="1" firstCol="1" bandRow="1">
                <a:tableStyleId>{5C22544A-7EE6-4342-B048-85BDC9FD1C3A}</a:tableStyleId>
              </a:tblPr>
              <a:tblGrid>
                <a:gridCol w="599910">
                  <a:extLst>
                    <a:ext uri="{9D8B030D-6E8A-4147-A177-3AD203B41FA5}">
                      <a16:colId xmlns:a16="http://schemas.microsoft.com/office/drawing/2014/main" val="1117216893"/>
                    </a:ext>
                  </a:extLst>
                </a:gridCol>
                <a:gridCol w="2685523">
                  <a:extLst>
                    <a:ext uri="{9D8B030D-6E8A-4147-A177-3AD203B41FA5}">
                      <a16:colId xmlns:a16="http://schemas.microsoft.com/office/drawing/2014/main" val="1401884225"/>
                    </a:ext>
                  </a:extLst>
                </a:gridCol>
                <a:gridCol w="6046648">
                  <a:extLst>
                    <a:ext uri="{9D8B030D-6E8A-4147-A177-3AD203B41FA5}">
                      <a16:colId xmlns:a16="http://schemas.microsoft.com/office/drawing/2014/main" val="3769072036"/>
                    </a:ext>
                  </a:extLst>
                </a:gridCol>
              </a:tblGrid>
              <a:tr h="334964">
                <a:tc>
                  <a:txBody>
                    <a:bodyPr/>
                    <a:lstStyle/>
                    <a:p>
                      <a:pPr algn="just">
                        <a:spcAft>
                          <a:spcPts val="0"/>
                        </a:spcAft>
                      </a:pPr>
                      <a:r>
                        <a:rPr lang="en-US" sz="1050" kern="100">
                          <a:effectLst/>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spcAft>
                          <a:spcPts val="0"/>
                        </a:spcAft>
                      </a:pPr>
                      <a:r>
                        <a:rPr lang="ja-JP" sz="1600" kern="100" dirty="0">
                          <a:effectLst/>
                        </a:rPr>
                        <a:t>日時</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spcAft>
                          <a:spcPts val="0"/>
                        </a:spcAft>
                      </a:pPr>
                      <a:r>
                        <a:rPr lang="ja-JP" sz="1600" kern="100" dirty="0">
                          <a:effectLst/>
                        </a:rPr>
                        <a:t>協議事項</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18420050"/>
                  </a:ext>
                </a:extLst>
              </a:tr>
              <a:tr h="1443937">
                <a:tc>
                  <a:txBody>
                    <a:bodyPr/>
                    <a:lstStyle/>
                    <a:p>
                      <a:pPr algn="just">
                        <a:spcAft>
                          <a:spcPts val="0"/>
                        </a:spcAft>
                      </a:pPr>
                      <a:r>
                        <a:rPr lang="ja-JP" sz="1400" kern="100" dirty="0">
                          <a:effectLst/>
                        </a:rPr>
                        <a:t>第</a:t>
                      </a:r>
                      <a:r>
                        <a:rPr lang="en-US" sz="1400" kern="100" dirty="0">
                          <a:effectLst/>
                        </a:rPr>
                        <a:t>1</a:t>
                      </a:r>
                      <a:r>
                        <a:rPr lang="ja-JP" sz="1400" kern="100" dirty="0">
                          <a:effectLst/>
                        </a:rPr>
                        <a:t>回</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l">
                        <a:spcAft>
                          <a:spcPts val="0"/>
                        </a:spcAft>
                      </a:pPr>
                      <a:r>
                        <a:rPr lang="ja-JP" altLang="en-US" sz="1400" kern="100" dirty="0" smtClean="0">
                          <a:effectLst/>
                        </a:rPr>
                        <a:t>　</a:t>
                      </a:r>
                      <a:r>
                        <a:rPr lang="ja-JP" sz="1400" kern="100" dirty="0" smtClean="0">
                          <a:effectLst/>
                        </a:rPr>
                        <a:t>令和</a:t>
                      </a:r>
                      <a:r>
                        <a:rPr lang="ja-JP" altLang="en-US" sz="1400" kern="100" dirty="0" smtClean="0">
                          <a:effectLst/>
                        </a:rPr>
                        <a:t>２</a:t>
                      </a:r>
                      <a:r>
                        <a:rPr lang="ja-JP" sz="1400" kern="100" dirty="0" smtClean="0">
                          <a:effectLst/>
                        </a:rPr>
                        <a:t>年</a:t>
                      </a:r>
                      <a:r>
                        <a:rPr lang="en-US" sz="1400" kern="100" dirty="0">
                          <a:effectLst/>
                        </a:rPr>
                        <a:t>10</a:t>
                      </a:r>
                      <a:r>
                        <a:rPr lang="ja-JP" sz="1400" kern="100" dirty="0">
                          <a:effectLst/>
                        </a:rPr>
                        <a:t>月</a:t>
                      </a:r>
                      <a:r>
                        <a:rPr lang="en-US" sz="1400" kern="100" dirty="0">
                          <a:effectLst/>
                        </a:rPr>
                        <a:t>7</a:t>
                      </a:r>
                      <a:r>
                        <a:rPr lang="ja-JP" sz="1400" kern="100" dirty="0" smtClean="0">
                          <a:effectLst/>
                        </a:rPr>
                        <a:t>日</a:t>
                      </a:r>
                      <a:r>
                        <a:rPr lang="ja-JP" altLang="en-US" sz="1400" kern="100" dirty="0" smtClean="0">
                          <a:effectLst/>
                        </a:rPr>
                        <a:t>（</a:t>
                      </a:r>
                      <a:r>
                        <a:rPr lang="ja-JP" sz="1400" kern="100" dirty="0" smtClean="0">
                          <a:effectLst/>
                        </a:rPr>
                        <a:t>水</a:t>
                      </a:r>
                      <a:r>
                        <a:rPr lang="ja-JP" sz="14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・西東京市が目指す地域生活支援拠点等のイメージ（案）について</a:t>
                      </a:r>
                      <a:endParaRPr lang="ja-JP" sz="1200" kern="100" dirty="0">
                        <a:effectLst/>
                      </a:endParaRPr>
                    </a:p>
                    <a:p>
                      <a:pPr algn="just">
                        <a:spcAft>
                          <a:spcPts val="0"/>
                        </a:spcAft>
                      </a:pPr>
                      <a:r>
                        <a:rPr lang="ja-JP" sz="1600" kern="100" dirty="0">
                          <a:effectLst/>
                        </a:rPr>
                        <a:t>・地域生活支援拠点等の各機能及び各機関の役割（案）について</a:t>
                      </a:r>
                      <a:endParaRPr lang="ja-JP" sz="1200" kern="100" dirty="0">
                        <a:effectLst/>
                      </a:endParaRPr>
                    </a:p>
                    <a:p>
                      <a:pPr algn="just">
                        <a:spcAft>
                          <a:spcPts val="0"/>
                        </a:spcAft>
                      </a:pPr>
                      <a:r>
                        <a:rPr lang="ja-JP" sz="1600" kern="100" dirty="0">
                          <a:effectLst/>
                        </a:rPr>
                        <a:t>・地域生活支援拠点等の各機能の内容及び整備・運営における今後の課題・方針について</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69446734"/>
                  </a:ext>
                </a:extLst>
              </a:tr>
              <a:tr h="669927">
                <a:tc>
                  <a:txBody>
                    <a:bodyPr/>
                    <a:lstStyle/>
                    <a:p>
                      <a:pPr algn="just">
                        <a:spcAft>
                          <a:spcPts val="0"/>
                        </a:spcAft>
                      </a:pPr>
                      <a:r>
                        <a:rPr lang="ja-JP" sz="1400" kern="100" dirty="0">
                          <a:effectLst/>
                        </a:rPr>
                        <a:t>第</a:t>
                      </a:r>
                      <a:r>
                        <a:rPr lang="en-US" sz="1400" kern="100" dirty="0">
                          <a:effectLst/>
                        </a:rPr>
                        <a:t>2</a:t>
                      </a:r>
                      <a:r>
                        <a:rPr lang="ja-JP" sz="1400" kern="100" dirty="0">
                          <a:effectLst/>
                        </a:rPr>
                        <a:t>回</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indent="152400" algn="l">
                        <a:spcAft>
                          <a:spcPts val="0"/>
                        </a:spcAft>
                      </a:pPr>
                      <a:r>
                        <a:rPr lang="ja-JP" altLang="en-US" sz="1400" kern="100" dirty="0" smtClean="0">
                          <a:effectLst/>
                        </a:rPr>
                        <a:t>令和２年</a:t>
                      </a:r>
                      <a:r>
                        <a:rPr lang="en-US" sz="1400" kern="100" dirty="0" smtClean="0">
                          <a:effectLst/>
                        </a:rPr>
                        <a:t>10</a:t>
                      </a:r>
                      <a:r>
                        <a:rPr lang="ja-JP" sz="1400" kern="100" dirty="0">
                          <a:effectLst/>
                        </a:rPr>
                        <a:t>月</a:t>
                      </a:r>
                      <a:r>
                        <a:rPr lang="en-US" sz="1400" kern="100" dirty="0">
                          <a:effectLst/>
                        </a:rPr>
                        <a:t>20</a:t>
                      </a:r>
                      <a:r>
                        <a:rPr lang="ja-JP" sz="1400" kern="100" dirty="0">
                          <a:effectLst/>
                        </a:rPr>
                        <a:t>日（火）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・地域生活支援拠点等の各機能の内容及び整備・運営における今後の課題・方針について</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39545011"/>
                  </a:ext>
                </a:extLst>
              </a:tr>
              <a:tr h="669927">
                <a:tc>
                  <a:txBody>
                    <a:bodyPr/>
                    <a:lstStyle/>
                    <a:p>
                      <a:pPr algn="just">
                        <a:spcAft>
                          <a:spcPts val="0"/>
                        </a:spcAft>
                      </a:pPr>
                      <a:r>
                        <a:rPr lang="ja-JP" sz="1400" kern="100" dirty="0">
                          <a:effectLst/>
                        </a:rPr>
                        <a:t>第</a:t>
                      </a:r>
                      <a:r>
                        <a:rPr lang="en-US" sz="1400" kern="100" dirty="0">
                          <a:effectLst/>
                        </a:rPr>
                        <a:t>3</a:t>
                      </a:r>
                      <a:r>
                        <a:rPr lang="ja-JP" sz="1400" kern="100" dirty="0">
                          <a:effectLst/>
                        </a:rPr>
                        <a:t>回</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l">
                        <a:spcAft>
                          <a:spcPts val="0"/>
                        </a:spcAft>
                      </a:pPr>
                      <a:r>
                        <a:rPr lang="ja-JP" altLang="en-US" sz="1400" kern="100" dirty="0" smtClean="0">
                          <a:effectLst/>
                        </a:rPr>
                        <a:t>　令和２年</a:t>
                      </a:r>
                      <a:r>
                        <a:rPr lang="en-US" sz="1400" kern="100" dirty="0" smtClean="0">
                          <a:effectLst/>
                        </a:rPr>
                        <a:t>11</a:t>
                      </a:r>
                      <a:r>
                        <a:rPr lang="ja-JP" sz="1400" kern="100" dirty="0">
                          <a:effectLst/>
                        </a:rPr>
                        <a:t>月</a:t>
                      </a:r>
                      <a:r>
                        <a:rPr lang="en-US" sz="1400" kern="100" dirty="0">
                          <a:effectLst/>
                        </a:rPr>
                        <a:t>10</a:t>
                      </a:r>
                      <a:r>
                        <a:rPr lang="ja-JP" sz="1400" kern="100" dirty="0">
                          <a:effectLst/>
                        </a:rPr>
                        <a:t>日（火）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rPr>
                        <a:t>・地域生活支援拠点等の</a:t>
                      </a:r>
                      <a:r>
                        <a:rPr lang="en-US" sz="1600" kern="100" dirty="0">
                          <a:effectLst/>
                        </a:rPr>
                        <a:t>5</a:t>
                      </a:r>
                      <a:r>
                        <a:rPr lang="ja-JP" sz="1600" kern="100" dirty="0" err="1">
                          <a:effectLst/>
                        </a:rPr>
                        <a:t>つの</a:t>
                      </a:r>
                      <a:r>
                        <a:rPr lang="ja-JP" sz="1600" kern="100" dirty="0">
                          <a:effectLst/>
                        </a:rPr>
                        <a:t>機能における本市の課題・現状・対応について</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74804803"/>
                  </a:ext>
                </a:extLst>
              </a:tr>
            </a:tbl>
          </a:graphicData>
        </a:graphic>
      </p:graphicFrame>
    </p:spTree>
    <p:extLst>
      <p:ext uri="{BB962C8B-B14F-4D97-AF65-F5344CB8AC3E}">
        <p14:creationId xmlns:p14="http://schemas.microsoft.com/office/powerpoint/2010/main" val="559413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88135"/>
          </a:xfrm>
        </p:spPr>
        <p:txBody>
          <a:bodyPr>
            <a:normAutofit fontScale="90000"/>
          </a:bodyPr>
          <a:lstStyle/>
          <a:p>
            <a:r>
              <a:rPr lang="ja-JP" altLang="ja-JP" dirty="0"/>
              <a:t>目標における達成度</a:t>
            </a:r>
            <a:r>
              <a:rPr lang="ja-JP" altLang="en-US" dirty="0"/>
              <a:t>、</a:t>
            </a:r>
            <a:r>
              <a:rPr lang="ja-JP" altLang="ja-JP" dirty="0"/>
              <a:t>今後の</a:t>
            </a:r>
            <a:r>
              <a:rPr lang="ja-JP" altLang="en-US" dirty="0"/>
              <a:t>対応</a:t>
            </a:r>
            <a:endParaRPr kumimoji="1" lang="ja-JP" altLang="en-US" dirty="0"/>
          </a:p>
        </p:txBody>
      </p:sp>
      <p:sp>
        <p:nvSpPr>
          <p:cNvPr id="3" name="コンテンツ プレースホルダー 2"/>
          <p:cNvSpPr>
            <a:spLocks noGrp="1"/>
          </p:cNvSpPr>
          <p:nvPr>
            <p:ph idx="1"/>
          </p:nvPr>
        </p:nvSpPr>
        <p:spPr>
          <a:xfrm>
            <a:off x="677333" y="1197736"/>
            <a:ext cx="8917427" cy="2498502"/>
          </a:xfrm>
        </p:spPr>
        <p:txBody>
          <a:bodyPr>
            <a:normAutofit lnSpcReduction="10000"/>
          </a:bodyPr>
          <a:lstStyle/>
          <a:p>
            <a:r>
              <a:rPr lang="ja-JP" altLang="ja-JP" dirty="0"/>
              <a:t>≪目標における達成度≫</a:t>
            </a:r>
          </a:p>
          <a:p>
            <a:pPr marL="0" indent="0">
              <a:buNone/>
            </a:pPr>
            <a:r>
              <a:rPr lang="ja-JP" altLang="ja-JP" dirty="0"/>
              <a:t>　上記３回の作業部会において、最終的に整備に向けた</a:t>
            </a:r>
            <a:r>
              <a:rPr lang="ja-JP" altLang="ja-JP" b="1" dirty="0"/>
              <a:t>「基本方針」</a:t>
            </a:r>
            <a:r>
              <a:rPr lang="ja-JP" altLang="ja-JP" dirty="0"/>
              <a:t>を策定することを目標とし</a:t>
            </a:r>
            <a:r>
              <a:rPr lang="ja-JP" altLang="ja-JP" dirty="0" smtClean="0"/>
              <a:t>、検討</a:t>
            </a:r>
            <a:r>
              <a:rPr lang="ja-JP" altLang="ja-JP" dirty="0"/>
              <a:t>して</a:t>
            </a:r>
            <a:r>
              <a:rPr lang="ja-JP" altLang="ja-JP" dirty="0" smtClean="0"/>
              <a:t>き</a:t>
            </a:r>
            <a:r>
              <a:rPr lang="ja-JP" altLang="en-US" dirty="0" smtClean="0"/>
              <a:t>まし</a:t>
            </a:r>
            <a:r>
              <a:rPr lang="ja-JP" altLang="ja-JP" dirty="0" smtClean="0"/>
              <a:t>たが、整備</a:t>
            </a:r>
            <a:r>
              <a:rPr lang="ja-JP" altLang="ja-JP" dirty="0"/>
              <a:t>に向けた</a:t>
            </a:r>
            <a:r>
              <a:rPr lang="ja-JP" altLang="ja-JP" b="1" dirty="0"/>
              <a:t>「まとめ」</a:t>
            </a:r>
            <a:r>
              <a:rPr lang="ja-JP" altLang="ja-JP" dirty="0"/>
              <a:t>を作成するにとどまり</a:t>
            </a:r>
            <a:r>
              <a:rPr lang="ja-JP" altLang="ja-JP" dirty="0" smtClean="0"/>
              <a:t>、</a:t>
            </a:r>
            <a:r>
              <a:rPr lang="ja-JP" altLang="en-US" dirty="0" smtClean="0"/>
              <a:t>基本方針を策定するに至りませんでした。</a:t>
            </a:r>
            <a:r>
              <a:rPr lang="ja-JP" altLang="ja-JP" dirty="0" smtClean="0"/>
              <a:t>次</a:t>
            </a:r>
            <a:r>
              <a:rPr lang="ja-JP" altLang="ja-JP" dirty="0"/>
              <a:t>年度以降も引き続き</a:t>
            </a:r>
            <a:r>
              <a:rPr lang="ja-JP" altLang="ja-JP" dirty="0" smtClean="0"/>
              <a:t>検討</a:t>
            </a:r>
            <a:r>
              <a:rPr lang="ja-JP" altLang="en-US" dirty="0" smtClean="0"/>
              <a:t>していきます</a:t>
            </a:r>
            <a:r>
              <a:rPr lang="ja-JP" altLang="ja-JP" dirty="0" smtClean="0"/>
              <a:t>。</a:t>
            </a:r>
            <a:endParaRPr lang="ja-JP" altLang="ja-JP" dirty="0"/>
          </a:p>
          <a:p>
            <a:pPr marL="0" indent="0">
              <a:buNone/>
            </a:pPr>
            <a:r>
              <a:rPr lang="ja-JP" altLang="ja-JP" dirty="0"/>
              <a:t>　</a:t>
            </a:r>
            <a:r>
              <a:rPr lang="ja-JP" altLang="en-US" dirty="0" smtClean="0"/>
              <a:t>また、作業部会を立ち上げ、同じテーブルについたことで、</a:t>
            </a:r>
            <a:r>
              <a:rPr lang="ja-JP" altLang="ja-JP" u="sng" dirty="0" smtClean="0"/>
              <a:t>これ</a:t>
            </a:r>
            <a:r>
              <a:rPr lang="ja-JP" altLang="ja-JP" u="sng" dirty="0"/>
              <a:t>まで基幹相談支援センターと地域活動支援</a:t>
            </a:r>
            <a:r>
              <a:rPr lang="ja-JP" altLang="ja-JP" u="sng" dirty="0" smtClean="0"/>
              <a:t>センター</a:t>
            </a:r>
            <a:r>
              <a:rPr lang="ja-JP" altLang="en-US" u="sng" dirty="0" smtClean="0"/>
              <a:t>が</a:t>
            </a:r>
            <a:r>
              <a:rPr lang="ja-JP" altLang="ja-JP" u="sng" dirty="0" smtClean="0"/>
              <a:t>十分</a:t>
            </a:r>
            <a:r>
              <a:rPr lang="ja-JP" altLang="ja-JP" u="sng" dirty="0"/>
              <a:t>に協議する場がなく、連携</a:t>
            </a:r>
            <a:r>
              <a:rPr lang="ja-JP" altLang="ja-JP" u="sng" dirty="0" smtClean="0"/>
              <a:t>が</a:t>
            </a:r>
            <a:r>
              <a:rPr lang="ja-JP" altLang="en-US" u="sng" dirty="0" smtClean="0"/>
              <a:t>不十分であ</a:t>
            </a:r>
            <a:r>
              <a:rPr lang="ja-JP" altLang="en-US" u="sng" dirty="0"/>
              <a:t>る</a:t>
            </a:r>
            <a:r>
              <a:rPr lang="ja-JP" altLang="ja-JP" u="sng" dirty="0" smtClean="0"/>
              <a:t>こと</a:t>
            </a:r>
            <a:r>
              <a:rPr lang="ja-JP" altLang="en-US" u="sng" dirty="0" smtClean="0"/>
              <a:t>や、</a:t>
            </a:r>
            <a:r>
              <a:rPr lang="ja-JP" altLang="ja-JP" u="sng" dirty="0" smtClean="0"/>
              <a:t>西</a:t>
            </a:r>
            <a:r>
              <a:rPr lang="ja-JP" altLang="ja-JP" u="sng" dirty="0"/>
              <a:t>東京市の現状として何が必要かを</a:t>
            </a:r>
            <a:r>
              <a:rPr lang="ja-JP" altLang="ja-JP" u="sng" dirty="0" smtClean="0"/>
              <a:t>考える</a:t>
            </a:r>
            <a:r>
              <a:rPr lang="ja-JP" altLang="en-US" u="sng" dirty="0" smtClean="0"/>
              <a:t>にあたり</a:t>
            </a:r>
            <a:r>
              <a:rPr lang="ja-JP" altLang="ja-JP" u="sng" dirty="0" smtClean="0"/>
              <a:t>、</a:t>
            </a:r>
            <a:r>
              <a:rPr lang="ja-JP" altLang="ja-JP" u="sng" dirty="0"/>
              <a:t>ニーズの把握が十分にできていないこと</a:t>
            </a:r>
            <a:r>
              <a:rPr lang="ja-JP" altLang="ja-JP" dirty="0"/>
              <a:t>、</a:t>
            </a:r>
            <a:r>
              <a:rPr lang="ja-JP" altLang="ja-JP" dirty="0" smtClean="0"/>
              <a:t>が</a:t>
            </a:r>
            <a:r>
              <a:rPr lang="ja-JP" altLang="en-US" dirty="0" smtClean="0"/>
              <a:t>顕在化しました</a:t>
            </a:r>
            <a:r>
              <a:rPr lang="ja-JP" altLang="ja-JP" dirty="0" smtClean="0"/>
              <a:t>。</a:t>
            </a:r>
            <a:endParaRPr lang="ja-JP" altLang="en-US" dirty="0"/>
          </a:p>
        </p:txBody>
      </p:sp>
      <p:sp>
        <p:nvSpPr>
          <p:cNvPr id="4" name="コンテンツ プレースホルダー 2"/>
          <p:cNvSpPr txBox="1">
            <a:spLocks/>
          </p:cNvSpPr>
          <p:nvPr/>
        </p:nvSpPr>
        <p:spPr>
          <a:xfrm>
            <a:off x="677334" y="3696238"/>
            <a:ext cx="10522040" cy="2923503"/>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000" dirty="0"/>
              <a:t>　</a:t>
            </a:r>
            <a:r>
              <a:rPr lang="ja-JP" altLang="en-US" sz="2000" dirty="0" smtClean="0"/>
              <a:t>今後については、</a:t>
            </a:r>
            <a:r>
              <a:rPr lang="ja-JP" altLang="ja-JP" sz="2000" dirty="0" smtClean="0"/>
              <a:t>以上</a:t>
            </a:r>
            <a:r>
              <a:rPr lang="ja-JP" altLang="ja-JP" sz="2000" dirty="0"/>
              <a:t>の点を踏まえ</a:t>
            </a:r>
            <a:r>
              <a:rPr lang="ja-JP" altLang="ja-JP" sz="2000" dirty="0" smtClean="0"/>
              <a:t>、地域</a:t>
            </a:r>
            <a:r>
              <a:rPr lang="ja-JP" altLang="ja-JP" sz="2000" dirty="0"/>
              <a:t>生活支援拠点等の整備に向けて</a:t>
            </a:r>
            <a:r>
              <a:rPr lang="ja-JP" altLang="ja-JP" sz="2000" dirty="0" smtClean="0"/>
              <a:t>、</a:t>
            </a:r>
            <a:r>
              <a:rPr lang="ja-JP" altLang="en-US" sz="2000" dirty="0" smtClean="0"/>
              <a:t>十分に意見交換を行い、</a:t>
            </a:r>
            <a:r>
              <a:rPr lang="ja-JP" altLang="ja-JP" sz="2000" dirty="0" smtClean="0"/>
              <a:t>以下の</a:t>
            </a:r>
            <a:r>
              <a:rPr lang="ja-JP" altLang="en-US" sz="2000" dirty="0" smtClean="0"/>
              <a:t>とおり</a:t>
            </a:r>
            <a:r>
              <a:rPr lang="ja-JP" altLang="ja-JP" sz="2000" dirty="0" smtClean="0"/>
              <a:t>対応</a:t>
            </a:r>
            <a:r>
              <a:rPr lang="ja-JP" altLang="en-US" sz="2000" dirty="0" smtClean="0"/>
              <a:t>していきます</a:t>
            </a:r>
            <a:r>
              <a:rPr lang="ja-JP" altLang="ja-JP" sz="2000" dirty="0" smtClean="0"/>
              <a:t>。</a:t>
            </a:r>
            <a:endParaRPr lang="ja-JP" altLang="ja-JP" sz="2000" dirty="0"/>
          </a:p>
          <a:p>
            <a:pPr marL="439738" indent="-439738">
              <a:buNone/>
            </a:pPr>
            <a:r>
              <a:rPr lang="ja-JP" altLang="ja-JP" sz="2000" dirty="0" smtClean="0"/>
              <a:t>（</a:t>
            </a:r>
            <a:r>
              <a:rPr lang="ja-JP" altLang="ja-JP" sz="2000" dirty="0"/>
              <a:t>１）</a:t>
            </a:r>
            <a:r>
              <a:rPr lang="ja-JP" altLang="ja-JP" sz="2000" b="1" dirty="0"/>
              <a:t>「基幹相談支援センターと地域活動支援センターの連携」</a:t>
            </a:r>
            <a:r>
              <a:rPr lang="ja-JP" altLang="ja-JP" sz="2000" dirty="0"/>
              <a:t>については</a:t>
            </a:r>
            <a:r>
              <a:rPr lang="ja-JP" altLang="ja-JP" sz="2000" dirty="0" smtClean="0"/>
              <a:t>、</a:t>
            </a:r>
            <a:r>
              <a:rPr lang="ja-JP" altLang="en-US" sz="2000" dirty="0" smtClean="0"/>
              <a:t>本市の障害福祉行政</a:t>
            </a:r>
            <a:r>
              <a:rPr lang="ja-JP" altLang="ja-JP" sz="2000" dirty="0" smtClean="0"/>
              <a:t>の要</a:t>
            </a:r>
            <a:r>
              <a:rPr lang="ja-JP" altLang="en-US" sz="2000" dirty="0" smtClean="0"/>
              <a:t>であ</a:t>
            </a:r>
            <a:r>
              <a:rPr lang="ja-JP" altLang="ja-JP" sz="2000" dirty="0" smtClean="0"/>
              <a:t>る</a:t>
            </a:r>
            <a:r>
              <a:rPr lang="ja-JP" altLang="en-US" sz="2000" dirty="0" smtClean="0"/>
              <a:t>こ</a:t>
            </a:r>
            <a:r>
              <a:rPr lang="ja-JP" altLang="ja-JP" sz="2000" dirty="0" smtClean="0"/>
              <a:t>と</a:t>
            </a:r>
            <a:r>
              <a:rPr lang="ja-JP" altLang="ja-JP" sz="2000" dirty="0"/>
              <a:t>から、今後も協議の場を設け、地域生活支援拠点等を含む「西東京市の相談支援体制」について引き続き検討して</a:t>
            </a:r>
            <a:r>
              <a:rPr lang="ja-JP" altLang="ja-JP" sz="2000" dirty="0" smtClean="0"/>
              <a:t>い</a:t>
            </a:r>
            <a:r>
              <a:rPr lang="ja-JP" altLang="en-US" sz="2000" dirty="0" smtClean="0"/>
              <a:t>きます</a:t>
            </a:r>
            <a:r>
              <a:rPr lang="ja-JP" altLang="ja-JP" sz="2000" dirty="0" smtClean="0"/>
              <a:t>。</a:t>
            </a:r>
            <a:endParaRPr lang="ja-JP" altLang="ja-JP" sz="2000" dirty="0"/>
          </a:p>
          <a:p>
            <a:pPr marL="439738" indent="-439738">
              <a:buNone/>
            </a:pPr>
            <a:r>
              <a:rPr lang="ja-JP" altLang="ja-JP" sz="2000" dirty="0" smtClean="0"/>
              <a:t>（</a:t>
            </a:r>
            <a:r>
              <a:rPr lang="ja-JP" altLang="ja-JP" sz="2000" dirty="0"/>
              <a:t>２）</a:t>
            </a:r>
            <a:r>
              <a:rPr lang="ja-JP" altLang="ja-JP" sz="2000" b="1" dirty="0"/>
              <a:t>「ニーズの把握（西東京市として何が必要か）」</a:t>
            </a:r>
            <a:r>
              <a:rPr lang="ja-JP" altLang="ja-JP" sz="2000" dirty="0"/>
              <a:t>については</a:t>
            </a:r>
            <a:r>
              <a:rPr lang="ja-JP" altLang="ja-JP" sz="2000" dirty="0" smtClean="0"/>
              <a:t>、</a:t>
            </a:r>
            <a:r>
              <a:rPr lang="ja-JP" altLang="en-US" sz="2000" dirty="0" smtClean="0"/>
              <a:t>当事者・</a:t>
            </a:r>
            <a:r>
              <a:rPr lang="ja-JP" altLang="ja-JP" sz="2000" dirty="0" smtClean="0"/>
              <a:t>ご家族・</a:t>
            </a:r>
            <a:r>
              <a:rPr lang="ja-JP" altLang="ja-JP" sz="2000" dirty="0"/>
              <a:t>家族会等のご意見をいただきながら、引き続き丁寧に進めて</a:t>
            </a:r>
            <a:r>
              <a:rPr lang="ja-JP" altLang="ja-JP" sz="2000" dirty="0" smtClean="0"/>
              <a:t>い</a:t>
            </a:r>
            <a:r>
              <a:rPr lang="ja-JP" altLang="en-US" sz="2000" dirty="0" smtClean="0"/>
              <a:t>きます</a:t>
            </a:r>
            <a:r>
              <a:rPr lang="ja-JP" altLang="ja-JP" sz="2000" dirty="0" smtClean="0"/>
              <a:t>。</a:t>
            </a:r>
            <a:endParaRPr lang="ja-JP" altLang="ja-JP" sz="2000" dirty="0"/>
          </a:p>
          <a:p>
            <a:pPr marL="439738" indent="-439738">
              <a:buNone/>
            </a:pPr>
            <a:r>
              <a:rPr lang="ja-JP" altLang="ja-JP" sz="2000" dirty="0" smtClean="0"/>
              <a:t>（</a:t>
            </a:r>
            <a:r>
              <a:rPr lang="ja-JP" altLang="ja-JP" sz="2000" dirty="0"/>
              <a:t>３</a:t>
            </a:r>
            <a:r>
              <a:rPr lang="ja-JP" altLang="ja-JP" sz="2000" dirty="0" smtClean="0"/>
              <a:t>）</a:t>
            </a:r>
            <a:r>
              <a:rPr lang="ja-JP" altLang="en-US" sz="2000" dirty="0" smtClean="0"/>
              <a:t>「</a:t>
            </a:r>
            <a:r>
              <a:rPr lang="ja-JP" altLang="ja-JP" sz="2000" dirty="0" smtClean="0"/>
              <a:t>第５期</a:t>
            </a:r>
            <a:r>
              <a:rPr lang="ja-JP" altLang="ja-JP" sz="2000" dirty="0"/>
              <a:t>西東京市障害福祉計画・第１期障害児福祉計画における</a:t>
            </a:r>
            <a:r>
              <a:rPr lang="ja-JP" altLang="ja-JP" sz="2000" dirty="0" smtClean="0"/>
              <a:t>目標</a:t>
            </a:r>
            <a:r>
              <a:rPr lang="ja-JP" altLang="en-US" sz="2000" dirty="0" smtClean="0"/>
              <a:t>」</a:t>
            </a:r>
            <a:r>
              <a:rPr lang="ja-JP" altLang="ja-JP" sz="2000" dirty="0" smtClean="0"/>
              <a:t>に</a:t>
            </a:r>
            <a:r>
              <a:rPr lang="ja-JP" altLang="ja-JP" sz="2000" dirty="0"/>
              <a:t>もあるとおり、泉小学校跡地活用障害者福祉</a:t>
            </a:r>
            <a:r>
              <a:rPr lang="ja-JP" altLang="ja-JP" sz="2000" dirty="0" smtClean="0"/>
              <a:t>施設</a:t>
            </a:r>
            <a:r>
              <a:rPr lang="ja-JP" altLang="en-US" sz="2000" dirty="0" smtClean="0"/>
              <a:t>においても</a:t>
            </a:r>
            <a:r>
              <a:rPr lang="ja-JP" altLang="ja-JP" sz="2000" dirty="0" smtClean="0"/>
              <a:t>事業</a:t>
            </a:r>
            <a:r>
              <a:rPr lang="ja-JP" altLang="ja-JP" sz="2000" dirty="0"/>
              <a:t>受託法人</a:t>
            </a:r>
            <a:r>
              <a:rPr lang="ja-JP" altLang="ja-JP" sz="2000" dirty="0" smtClean="0"/>
              <a:t>と</a:t>
            </a:r>
            <a:r>
              <a:rPr lang="ja-JP" altLang="en-US" sz="2000" dirty="0" smtClean="0"/>
              <a:t>十分に調整しながら</a:t>
            </a:r>
            <a:r>
              <a:rPr lang="ja-JP" altLang="ja-JP" sz="2000" dirty="0" smtClean="0"/>
              <a:t>、</a:t>
            </a:r>
            <a:r>
              <a:rPr lang="ja-JP" altLang="ja-JP" sz="2000" dirty="0"/>
              <a:t>これまでの作業部会で検討した内容</a:t>
            </a:r>
            <a:r>
              <a:rPr lang="ja-JP" altLang="ja-JP" sz="2000" dirty="0" smtClean="0"/>
              <a:t>を</a:t>
            </a:r>
            <a:r>
              <a:rPr lang="ja-JP" altLang="en-US" sz="2000" dirty="0" smtClean="0"/>
              <a:t>反映し整備していきます</a:t>
            </a:r>
            <a:r>
              <a:rPr lang="ja-JP" altLang="ja-JP" sz="2000" dirty="0" smtClean="0"/>
              <a:t>。</a:t>
            </a:r>
            <a:endParaRPr lang="ja-JP" altLang="en-US" sz="2000" dirty="0"/>
          </a:p>
        </p:txBody>
      </p:sp>
    </p:spTree>
    <p:extLst>
      <p:ext uri="{BB962C8B-B14F-4D97-AF65-F5344CB8AC3E}">
        <p14:creationId xmlns:p14="http://schemas.microsoft.com/office/powerpoint/2010/main" val="221674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地域生活支援拠点等の整備に</a:t>
            </a:r>
            <a:r>
              <a:rPr lang="ja-JP" altLang="en-US" dirty="0" smtClean="0"/>
              <a:t>おける課題～検討</a:t>
            </a:r>
            <a:r>
              <a:rPr lang="ja-JP" altLang="en-US" dirty="0"/>
              <a:t>・調整事項について</a:t>
            </a:r>
            <a:endParaRPr kumimoji="1" lang="ja-JP" altLang="en-US" dirty="0"/>
          </a:p>
        </p:txBody>
      </p:sp>
      <p:sp>
        <p:nvSpPr>
          <p:cNvPr id="3" name="コンテンツ プレースホルダー 2"/>
          <p:cNvSpPr>
            <a:spLocks noGrp="1"/>
          </p:cNvSpPr>
          <p:nvPr>
            <p:ph idx="1"/>
          </p:nvPr>
        </p:nvSpPr>
        <p:spPr>
          <a:xfrm>
            <a:off x="677333" y="2160589"/>
            <a:ext cx="8865911" cy="3880773"/>
          </a:xfrm>
        </p:spPr>
        <p:txBody>
          <a:bodyPr>
            <a:normAutofit/>
          </a:bodyPr>
          <a:lstStyle/>
          <a:p>
            <a:r>
              <a:rPr lang="ja-JP" altLang="en-US" dirty="0"/>
              <a:t>これ</a:t>
            </a:r>
            <a:r>
              <a:rPr lang="ja-JP" altLang="en-US" dirty="0" smtClean="0"/>
              <a:t>までの作業</a:t>
            </a:r>
            <a:r>
              <a:rPr lang="ja-JP" altLang="en-US" dirty="0"/>
              <a:t>部会で検討した内容を事業受託法人と調整した結果</a:t>
            </a:r>
            <a:r>
              <a:rPr lang="ja-JP" altLang="en-US" dirty="0" smtClean="0"/>
              <a:t>、各機能</a:t>
            </a:r>
            <a:r>
              <a:rPr lang="ja-JP" altLang="en-US" dirty="0"/>
              <a:t>における課題が浮き彫りに</a:t>
            </a:r>
            <a:r>
              <a:rPr lang="ja-JP" altLang="en-US" dirty="0" smtClean="0"/>
              <a:t>なりました</a:t>
            </a:r>
            <a:r>
              <a:rPr lang="ja-JP" altLang="en-US" dirty="0" smtClean="0"/>
              <a:t>。前ページの今後の対応も踏まえ、引き続き令和</a:t>
            </a:r>
            <a:r>
              <a:rPr lang="ja-JP" altLang="en-US" dirty="0"/>
              <a:t>３年度</a:t>
            </a:r>
            <a:r>
              <a:rPr lang="ja-JP" altLang="en-US" dirty="0" smtClean="0"/>
              <a:t>に事業</a:t>
            </a:r>
            <a:r>
              <a:rPr lang="ja-JP" altLang="en-US" dirty="0"/>
              <a:t>受託法人や関係機関（基幹相談支援センター・地域活動支援センターなど）</a:t>
            </a:r>
            <a:r>
              <a:rPr lang="ja-JP" altLang="en-US" dirty="0" smtClean="0"/>
              <a:t>と整備していきます。</a:t>
            </a:r>
            <a:endParaRPr lang="en-US" altLang="ja-JP" dirty="0" smtClean="0"/>
          </a:p>
          <a:p>
            <a:pPr marL="0" indent="0">
              <a:buNone/>
            </a:pPr>
            <a:r>
              <a:rPr lang="en-US" altLang="ja-JP" dirty="0"/>
              <a:t>	</a:t>
            </a:r>
            <a:r>
              <a:rPr kumimoji="1" lang="ja-JP" altLang="en-US" sz="2400" dirty="0" smtClean="0"/>
              <a:t>❶相談機能</a:t>
            </a:r>
            <a:endParaRPr kumimoji="1" lang="en-US" altLang="ja-JP" sz="2400" dirty="0" smtClean="0"/>
          </a:p>
          <a:p>
            <a:pPr marL="0" indent="0">
              <a:buNone/>
            </a:pPr>
            <a:r>
              <a:rPr lang="en-US" altLang="ja-JP" sz="2400" dirty="0" smtClean="0"/>
              <a:t>	</a:t>
            </a:r>
            <a:r>
              <a:rPr lang="ja-JP" altLang="en-US" sz="2400" dirty="0" smtClean="0"/>
              <a:t>➋緊急</a:t>
            </a:r>
            <a:r>
              <a:rPr lang="ja-JP" altLang="en-US" sz="2400" dirty="0"/>
              <a:t>時の受け入れ・対応の</a:t>
            </a:r>
            <a:r>
              <a:rPr lang="ja-JP" altLang="en-US" sz="2400" dirty="0" smtClean="0"/>
              <a:t>機能</a:t>
            </a:r>
            <a:endParaRPr lang="en-US" altLang="ja-JP" sz="2400" dirty="0" smtClean="0"/>
          </a:p>
          <a:p>
            <a:pPr marL="0" indent="0">
              <a:buNone/>
            </a:pPr>
            <a:r>
              <a:rPr lang="en-US" altLang="ja-JP" sz="2400" dirty="0" smtClean="0"/>
              <a:t>	</a:t>
            </a:r>
            <a:r>
              <a:rPr lang="ja-JP" altLang="en-US" sz="2400" dirty="0" smtClean="0"/>
              <a:t>❸体験</a:t>
            </a:r>
            <a:r>
              <a:rPr lang="ja-JP" altLang="en-US" sz="2400" dirty="0"/>
              <a:t>の機会・場の提供の</a:t>
            </a:r>
            <a:r>
              <a:rPr lang="ja-JP" altLang="en-US" sz="2400" dirty="0" smtClean="0"/>
              <a:t>機能</a:t>
            </a:r>
            <a:endParaRPr lang="en-US" altLang="ja-JP" sz="2400" dirty="0" smtClean="0"/>
          </a:p>
          <a:p>
            <a:pPr marL="0" indent="0">
              <a:buNone/>
            </a:pPr>
            <a:r>
              <a:rPr lang="en-US" altLang="ja-JP" sz="2400" dirty="0" smtClean="0"/>
              <a:t>	</a:t>
            </a:r>
            <a:r>
              <a:rPr lang="ja-JP" altLang="en-US" sz="2400" dirty="0" smtClean="0"/>
              <a:t>❹専門的</a:t>
            </a:r>
            <a:r>
              <a:rPr lang="ja-JP" altLang="en-US" sz="2400" dirty="0"/>
              <a:t>人材の確保・養成の</a:t>
            </a:r>
            <a:r>
              <a:rPr lang="ja-JP" altLang="en-US" sz="2400" dirty="0" smtClean="0"/>
              <a:t>機能</a:t>
            </a:r>
            <a:endParaRPr lang="en-US" altLang="ja-JP" sz="2400" dirty="0" smtClean="0"/>
          </a:p>
          <a:p>
            <a:pPr marL="0" indent="0">
              <a:buNone/>
            </a:pPr>
            <a:r>
              <a:rPr lang="en-US" altLang="ja-JP" sz="2400" dirty="0" smtClean="0"/>
              <a:t>	</a:t>
            </a:r>
            <a:r>
              <a:rPr lang="ja-JP" altLang="en-US" sz="2400" dirty="0"/>
              <a:t>❺地域の体制づくりの機能</a:t>
            </a:r>
            <a:endParaRPr kumimoji="1" lang="ja-JP" altLang="en-US" sz="2400" dirty="0"/>
          </a:p>
        </p:txBody>
      </p:sp>
    </p:spTree>
    <p:extLst>
      <p:ext uri="{BB962C8B-B14F-4D97-AF65-F5344CB8AC3E}">
        <p14:creationId xmlns:p14="http://schemas.microsoft.com/office/powerpoint/2010/main" val="223570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47700"/>
          </a:xfrm>
        </p:spPr>
        <p:txBody>
          <a:bodyPr>
            <a:normAutofit/>
          </a:bodyPr>
          <a:lstStyle/>
          <a:p>
            <a:r>
              <a:rPr kumimoji="1" lang="ja-JP" altLang="en-US" dirty="0" smtClean="0"/>
              <a:t>❶相談機能</a:t>
            </a:r>
            <a:endParaRPr kumimoji="1" lang="ja-JP" altLang="en-US" dirty="0"/>
          </a:p>
        </p:txBody>
      </p:sp>
      <p:sp>
        <p:nvSpPr>
          <p:cNvPr id="3" name="コンテンツ プレースホルダー 2"/>
          <p:cNvSpPr>
            <a:spLocks noGrp="1"/>
          </p:cNvSpPr>
          <p:nvPr>
            <p:ph idx="1"/>
          </p:nvPr>
        </p:nvSpPr>
        <p:spPr>
          <a:xfrm>
            <a:off x="677334" y="1257301"/>
            <a:ext cx="8596668" cy="1079499"/>
          </a:xfrm>
        </p:spPr>
        <p:txBody>
          <a:bodyPr>
            <a:normAutofit/>
          </a:bodyPr>
          <a:lstStyle/>
          <a:p>
            <a:r>
              <a:rPr lang="ja-JP" altLang="ja-JP" sz="1600" dirty="0"/>
              <a:t>基幹相談支援センター、委託相談支援事業、特定相談支援事業とともに地域定着支援を活用してコーディネーターを配置し、緊急時の支援が見込めない世帯を事前に把握・登録した上で、常時の連絡体制を確保し、障害の特性に起因して生じた緊急事態等に必要なサービスのコーディネートや相談その他の必要な支援を行う機能。</a:t>
            </a:r>
            <a:endParaRPr kumimoji="1" lang="ja-JP" altLang="en-US" sz="1600" dirty="0"/>
          </a:p>
        </p:txBody>
      </p:sp>
      <p:sp>
        <p:nvSpPr>
          <p:cNvPr id="5" name="コンテンツ プレースホルダー 2"/>
          <p:cNvSpPr txBox="1">
            <a:spLocks/>
          </p:cNvSpPr>
          <p:nvPr/>
        </p:nvSpPr>
        <p:spPr>
          <a:xfrm>
            <a:off x="677334" y="2498272"/>
            <a:ext cx="8596668" cy="8817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t>【</a:t>
            </a:r>
            <a:r>
              <a:rPr lang="ja-JP" altLang="en-US" sz="2000" dirty="0" smtClean="0"/>
              <a:t>課題</a:t>
            </a:r>
            <a:r>
              <a:rPr lang="en-US" altLang="ja-JP" sz="2000" dirty="0" smtClean="0"/>
              <a:t>】</a:t>
            </a:r>
          </a:p>
          <a:p>
            <a:pPr marL="0" indent="0">
              <a:buNone/>
            </a:pPr>
            <a:r>
              <a:rPr lang="ja-JP" altLang="en-US" sz="2000" dirty="0"/>
              <a:t>・伴走型</a:t>
            </a:r>
            <a:r>
              <a:rPr lang="ja-JP" altLang="en-US" sz="2000" dirty="0" smtClean="0"/>
              <a:t>支援、断らない</a:t>
            </a:r>
            <a:r>
              <a:rPr lang="ja-JP" altLang="en-US" sz="2000" dirty="0"/>
              <a:t>相談への対応について整理する。</a:t>
            </a:r>
            <a:endParaRPr lang="en-US" altLang="ja-JP" sz="2000" dirty="0" smtClean="0"/>
          </a:p>
        </p:txBody>
      </p:sp>
      <p:sp>
        <p:nvSpPr>
          <p:cNvPr id="6" name="コンテンツ プレースホルダー 2"/>
          <p:cNvSpPr txBox="1">
            <a:spLocks/>
          </p:cNvSpPr>
          <p:nvPr/>
        </p:nvSpPr>
        <p:spPr>
          <a:xfrm>
            <a:off x="677333" y="3541486"/>
            <a:ext cx="9462709" cy="2376714"/>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solidFill>
                  <a:schemeClr val="tx1"/>
                </a:solidFill>
              </a:rPr>
              <a:t>【</a:t>
            </a:r>
            <a:r>
              <a:rPr lang="ja-JP" altLang="en-US" sz="2000" dirty="0" smtClean="0">
                <a:solidFill>
                  <a:schemeClr val="tx1"/>
                </a:solidFill>
              </a:rPr>
              <a:t>検討状況</a:t>
            </a:r>
            <a:r>
              <a:rPr lang="en-US" altLang="ja-JP" sz="2000" dirty="0" smtClean="0">
                <a:solidFill>
                  <a:schemeClr val="tx1"/>
                </a:solidFill>
              </a:rPr>
              <a:t>】</a:t>
            </a:r>
          </a:p>
          <a:p>
            <a:pPr marL="0" indent="0">
              <a:buNone/>
            </a:pPr>
            <a:r>
              <a:rPr lang="ja-JP" altLang="en-US" sz="2000" dirty="0" smtClean="0">
                <a:solidFill>
                  <a:schemeClr val="tx1"/>
                </a:solidFill>
              </a:rPr>
              <a:t>・緊急的</a:t>
            </a:r>
            <a:r>
              <a:rPr lang="ja-JP" altLang="en-US" sz="2000" dirty="0">
                <a:solidFill>
                  <a:schemeClr val="tx1"/>
                </a:solidFill>
              </a:rPr>
              <a:t>な対応が必要となりそうな方</a:t>
            </a:r>
            <a:r>
              <a:rPr lang="ja-JP" altLang="en-US" sz="2000" dirty="0" smtClean="0">
                <a:solidFill>
                  <a:schemeClr val="tx1"/>
                </a:solidFill>
              </a:rPr>
              <a:t>に、あらかじめ</a:t>
            </a:r>
            <a:r>
              <a:rPr lang="ja-JP" altLang="en-US" sz="2000" dirty="0">
                <a:solidFill>
                  <a:schemeClr val="tx1"/>
                </a:solidFill>
              </a:rPr>
              <a:t>本事業についての説明を行い、事前登録をして</a:t>
            </a:r>
            <a:r>
              <a:rPr lang="ja-JP" altLang="en-US" sz="2000" dirty="0" smtClean="0">
                <a:solidFill>
                  <a:schemeClr val="tx1"/>
                </a:solidFill>
              </a:rPr>
              <a:t>いただくことで、迅速に利用</a:t>
            </a:r>
            <a:r>
              <a:rPr lang="ja-JP" altLang="en-US" sz="2000" dirty="0">
                <a:solidFill>
                  <a:schemeClr val="tx1"/>
                </a:solidFill>
              </a:rPr>
              <a:t>ができるような体制を整備する</a:t>
            </a:r>
            <a:r>
              <a:rPr lang="ja-JP" altLang="en-US" sz="2000" dirty="0" smtClean="0">
                <a:solidFill>
                  <a:schemeClr val="tx1"/>
                </a:solidFill>
              </a:rPr>
              <a:t>。</a:t>
            </a:r>
            <a:endParaRPr lang="en-US" altLang="ja-JP" sz="2000" dirty="0" smtClean="0">
              <a:solidFill>
                <a:schemeClr val="tx1"/>
              </a:solidFill>
            </a:endParaRPr>
          </a:p>
          <a:p>
            <a:pPr marL="0" indent="0">
              <a:buNone/>
            </a:pPr>
            <a:r>
              <a:rPr lang="ja-JP" altLang="en-US" sz="2000" dirty="0" smtClean="0">
                <a:solidFill>
                  <a:schemeClr val="tx1"/>
                </a:solidFill>
              </a:rPr>
              <a:t>・相談</a:t>
            </a:r>
            <a:r>
              <a:rPr lang="ja-JP" altLang="en-US" sz="2000" dirty="0">
                <a:solidFill>
                  <a:schemeClr val="tx1"/>
                </a:solidFill>
              </a:rPr>
              <a:t>機能強化の</a:t>
            </a:r>
            <a:r>
              <a:rPr lang="ja-JP" altLang="en-US" sz="2000" dirty="0" smtClean="0">
                <a:solidFill>
                  <a:schemeClr val="tx1"/>
                </a:solidFill>
              </a:rPr>
              <a:t>ため、３つの地域</a:t>
            </a:r>
            <a:r>
              <a:rPr lang="ja-JP" altLang="en-US" sz="2000" dirty="0">
                <a:solidFill>
                  <a:schemeClr val="tx1"/>
                </a:solidFill>
              </a:rPr>
              <a:t>活動支援センター</a:t>
            </a:r>
            <a:r>
              <a:rPr lang="ja-JP" altLang="en-US" sz="2000" dirty="0" smtClean="0">
                <a:solidFill>
                  <a:schemeClr val="tx1"/>
                </a:solidFill>
              </a:rPr>
              <a:t>と２つの基幹</a:t>
            </a:r>
            <a:r>
              <a:rPr lang="ja-JP" altLang="en-US" sz="2000" dirty="0">
                <a:solidFill>
                  <a:schemeClr val="tx1"/>
                </a:solidFill>
              </a:rPr>
              <a:t>相談支援</a:t>
            </a:r>
            <a:r>
              <a:rPr lang="ja-JP" altLang="en-US" sz="2000" dirty="0" smtClean="0">
                <a:solidFill>
                  <a:schemeClr val="tx1"/>
                </a:solidFill>
              </a:rPr>
              <a:t>センター等</a:t>
            </a:r>
            <a:r>
              <a:rPr lang="ja-JP" altLang="en-US" sz="2000" dirty="0">
                <a:solidFill>
                  <a:schemeClr val="tx1"/>
                </a:solidFill>
              </a:rPr>
              <a:t>による話し合いの場を設け、今後の市内の相談体制について</a:t>
            </a:r>
            <a:r>
              <a:rPr lang="ja-JP" altLang="en-US" sz="2000" dirty="0" smtClean="0">
                <a:solidFill>
                  <a:schemeClr val="tx1"/>
                </a:solidFill>
              </a:rPr>
              <a:t>協議し、連携を深めていく</a:t>
            </a:r>
            <a:r>
              <a:rPr lang="ja-JP" altLang="en-US" sz="2000" dirty="0">
                <a:solidFill>
                  <a:schemeClr val="tx1"/>
                </a:solidFill>
              </a:rPr>
              <a:t>。</a:t>
            </a:r>
          </a:p>
        </p:txBody>
      </p:sp>
    </p:spTree>
    <p:extLst>
      <p:ext uri="{BB962C8B-B14F-4D97-AF65-F5344CB8AC3E}">
        <p14:creationId xmlns:p14="http://schemas.microsoft.com/office/powerpoint/2010/main" val="1960688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635000"/>
          </a:xfrm>
        </p:spPr>
        <p:txBody>
          <a:bodyPr>
            <a:normAutofit fontScale="90000"/>
          </a:bodyPr>
          <a:lstStyle/>
          <a:p>
            <a:r>
              <a:rPr kumimoji="1" lang="ja-JP" altLang="en-US" dirty="0" smtClean="0"/>
              <a:t>➋</a:t>
            </a:r>
            <a:r>
              <a:rPr lang="ja-JP" altLang="en-US" dirty="0" smtClean="0"/>
              <a:t>緊急</a:t>
            </a:r>
            <a:r>
              <a:rPr lang="ja-JP" altLang="en-US" dirty="0"/>
              <a:t>時の受け入れ・対応の機能</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677334" y="1117601"/>
            <a:ext cx="8596668" cy="4923762"/>
          </a:xfrm>
        </p:spPr>
        <p:txBody>
          <a:bodyPr/>
          <a:lstStyle/>
          <a:p>
            <a:r>
              <a:rPr lang="ja-JP" altLang="ja-JP" sz="1600" dirty="0"/>
              <a:t>短期入所を活用した常時の緊急受入態勢等を確保した上で、介護者の急病や障害者の状態変化等の緊急時の受け入れや医療機関への連絡等の必要な対応を行う</a:t>
            </a:r>
            <a:r>
              <a:rPr lang="ja-JP" altLang="ja-JP" sz="1600" dirty="0" smtClean="0"/>
              <a:t>機能</a:t>
            </a:r>
            <a:endParaRPr lang="en-US" altLang="ja-JP" sz="1600" dirty="0" smtClean="0"/>
          </a:p>
          <a:p>
            <a:endParaRPr kumimoji="1" lang="ja-JP" altLang="en-US" dirty="0"/>
          </a:p>
        </p:txBody>
      </p:sp>
      <p:sp>
        <p:nvSpPr>
          <p:cNvPr id="6" name="コンテンツ プレースホルダー 2"/>
          <p:cNvSpPr txBox="1">
            <a:spLocks/>
          </p:cNvSpPr>
          <p:nvPr/>
        </p:nvSpPr>
        <p:spPr>
          <a:xfrm>
            <a:off x="677333" y="1778001"/>
            <a:ext cx="8596668" cy="15620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600" dirty="0" smtClean="0"/>
              <a:t>【</a:t>
            </a:r>
            <a:r>
              <a:rPr lang="ja-JP" altLang="en-US" sz="1600" dirty="0" smtClean="0"/>
              <a:t>課題</a:t>
            </a:r>
            <a:r>
              <a:rPr lang="en-US" altLang="ja-JP" sz="1600" dirty="0" smtClean="0"/>
              <a:t>】</a:t>
            </a:r>
          </a:p>
          <a:p>
            <a:pPr marL="0" indent="0">
              <a:buNone/>
            </a:pPr>
            <a:r>
              <a:rPr lang="ja-JP" altLang="en-US" sz="1600" dirty="0" smtClean="0"/>
              <a:t>・</a:t>
            </a:r>
            <a:r>
              <a:rPr lang="ja-JP" altLang="en-US" sz="1600" dirty="0"/>
              <a:t>対象要件、受入れ期間等の事業内容を整理する</a:t>
            </a:r>
            <a:r>
              <a:rPr lang="ja-JP" altLang="en-US" sz="1600" dirty="0" smtClean="0"/>
              <a:t>。</a:t>
            </a:r>
            <a:endParaRPr lang="en-US" altLang="ja-JP" sz="1600" dirty="0" smtClean="0"/>
          </a:p>
          <a:p>
            <a:pPr marL="0" indent="0">
              <a:buNone/>
            </a:pPr>
            <a:r>
              <a:rPr lang="ja-JP" altLang="en-US" sz="1600" dirty="0" smtClean="0"/>
              <a:t>・受入</a:t>
            </a:r>
            <a:r>
              <a:rPr lang="ja-JP" altLang="en-US" sz="1600" dirty="0"/>
              <a:t>にあたっては、事前にアセスメントをして、できる限り対象者の障害者像を把握する</a:t>
            </a:r>
            <a:r>
              <a:rPr lang="ja-JP" altLang="en-US" sz="1600" dirty="0" smtClean="0"/>
              <a:t>。</a:t>
            </a:r>
            <a:endParaRPr lang="en-US" altLang="ja-JP" sz="1600" dirty="0" smtClean="0"/>
          </a:p>
          <a:p>
            <a:pPr marL="0" indent="0">
              <a:buNone/>
            </a:pPr>
            <a:r>
              <a:rPr lang="ja-JP" altLang="en-US" sz="1600" dirty="0"/>
              <a:t>・緊急時の定義、依頼の手順や時間帯、委託業務の範囲、区分のない人への対応を整理する。</a:t>
            </a:r>
            <a:endParaRPr lang="en-US" altLang="ja-JP" sz="1600" dirty="0" smtClean="0"/>
          </a:p>
        </p:txBody>
      </p:sp>
      <p:sp>
        <p:nvSpPr>
          <p:cNvPr id="7" name="コンテンツ プレースホルダー 2"/>
          <p:cNvSpPr txBox="1">
            <a:spLocks/>
          </p:cNvSpPr>
          <p:nvPr/>
        </p:nvSpPr>
        <p:spPr>
          <a:xfrm>
            <a:off x="677333" y="3251199"/>
            <a:ext cx="9462709" cy="3450563"/>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solidFill>
                  <a:schemeClr val="tx1"/>
                </a:solidFill>
              </a:rPr>
              <a:t>【</a:t>
            </a:r>
            <a:r>
              <a:rPr lang="ja-JP" altLang="en-US" sz="2000" dirty="0" smtClean="0">
                <a:solidFill>
                  <a:schemeClr val="tx1"/>
                </a:solidFill>
              </a:rPr>
              <a:t>検討状況</a:t>
            </a:r>
            <a:r>
              <a:rPr lang="en-US" altLang="ja-JP" sz="2000" dirty="0" smtClean="0">
                <a:solidFill>
                  <a:schemeClr val="tx1"/>
                </a:solidFill>
              </a:rPr>
              <a:t>】</a:t>
            </a:r>
          </a:p>
          <a:p>
            <a:pPr marL="0" indent="0">
              <a:buNone/>
            </a:pPr>
            <a:r>
              <a:rPr lang="ja-JP" altLang="en-US" sz="2000" dirty="0" smtClean="0">
                <a:solidFill>
                  <a:schemeClr val="tx1"/>
                </a:solidFill>
              </a:rPr>
              <a:t>・泉小学校跡地活用障害者福祉施設の短期入所２床を活用し、緊急時の受入対応を検討する。</a:t>
            </a:r>
            <a:endParaRPr lang="en-US" altLang="ja-JP" sz="2000" dirty="0" smtClean="0">
              <a:solidFill>
                <a:schemeClr val="tx1"/>
              </a:solidFill>
            </a:endParaRPr>
          </a:p>
          <a:p>
            <a:pPr marL="0" indent="0">
              <a:buNone/>
            </a:pPr>
            <a:r>
              <a:rPr lang="ja-JP" altLang="en-US" sz="2000" dirty="0" smtClean="0">
                <a:solidFill>
                  <a:schemeClr val="tx1"/>
                </a:solidFill>
              </a:rPr>
              <a:t>・対象者については、市内</a:t>
            </a:r>
            <a:r>
              <a:rPr lang="ja-JP" altLang="en-US" sz="2000" dirty="0">
                <a:solidFill>
                  <a:schemeClr val="tx1"/>
                </a:solidFill>
              </a:rPr>
              <a:t>に住所を有し、住民基本台帳に登録されて</a:t>
            </a:r>
            <a:r>
              <a:rPr lang="ja-JP" altLang="en-US" sz="2000" dirty="0" smtClean="0">
                <a:solidFill>
                  <a:schemeClr val="tx1"/>
                </a:solidFill>
              </a:rPr>
              <a:t>いる方、</a:t>
            </a:r>
            <a:r>
              <a:rPr lang="ja-JP" altLang="en-US" sz="2000" dirty="0">
                <a:solidFill>
                  <a:schemeClr val="tx1"/>
                </a:solidFill>
              </a:rPr>
              <a:t>市で援護の実施をしている者又は市に居住実態が</a:t>
            </a:r>
            <a:r>
              <a:rPr lang="ja-JP" altLang="en-US" sz="2000" dirty="0" smtClean="0">
                <a:solidFill>
                  <a:schemeClr val="tx1"/>
                </a:solidFill>
              </a:rPr>
              <a:t>ある方等を想定している。</a:t>
            </a:r>
            <a:endParaRPr lang="en-US" altLang="ja-JP" sz="2000" dirty="0" smtClean="0">
              <a:solidFill>
                <a:schemeClr val="tx1"/>
              </a:solidFill>
            </a:endParaRPr>
          </a:p>
          <a:p>
            <a:pPr marL="0" indent="0">
              <a:buNone/>
            </a:pPr>
            <a:r>
              <a:rPr lang="ja-JP" altLang="en-US" sz="2000" dirty="0">
                <a:solidFill>
                  <a:schemeClr val="tx1"/>
                </a:solidFill>
              </a:rPr>
              <a:t>・受入期間は，原則として２日以上７日以内を想定している。ただし、市長がやむを得ない理由があると認めるときは、入所から１カ月間程度を限度として延長することができるものとする</a:t>
            </a:r>
            <a:r>
              <a:rPr lang="ja-JP" altLang="en-US" sz="2000" dirty="0" smtClean="0">
                <a:solidFill>
                  <a:schemeClr val="tx1"/>
                </a:solidFill>
              </a:rPr>
              <a:t>。</a:t>
            </a:r>
            <a:endParaRPr lang="en-US" altLang="ja-JP" sz="2000" dirty="0" smtClean="0">
              <a:solidFill>
                <a:schemeClr val="tx1"/>
              </a:solidFill>
            </a:endParaRPr>
          </a:p>
          <a:p>
            <a:pPr marL="0" indent="0">
              <a:buNone/>
            </a:pPr>
            <a:r>
              <a:rPr lang="ja-JP" altLang="en-US" sz="2000" dirty="0" smtClean="0">
                <a:solidFill>
                  <a:schemeClr val="tx1"/>
                </a:solidFill>
              </a:rPr>
              <a:t>・登録制</a:t>
            </a:r>
            <a:r>
              <a:rPr lang="ja-JP" altLang="en-US" sz="2000" dirty="0">
                <a:solidFill>
                  <a:schemeClr val="tx1"/>
                </a:solidFill>
              </a:rPr>
              <a:t>にするなど</a:t>
            </a:r>
            <a:r>
              <a:rPr lang="ja-JP" altLang="en-US" sz="2000" dirty="0" smtClean="0">
                <a:solidFill>
                  <a:schemeClr val="tx1"/>
                </a:solidFill>
              </a:rPr>
              <a:t>し、</a:t>
            </a:r>
            <a:r>
              <a:rPr lang="ja-JP" altLang="en-US" sz="2000" dirty="0">
                <a:solidFill>
                  <a:schemeClr val="tx1"/>
                </a:solidFill>
              </a:rPr>
              <a:t>利用可能性のある方の情報を事前に把握することを検討する</a:t>
            </a:r>
            <a:r>
              <a:rPr lang="ja-JP" altLang="en-US" sz="2000" dirty="0" smtClean="0">
                <a:solidFill>
                  <a:schemeClr val="tx1"/>
                </a:solidFill>
              </a:rPr>
              <a:t>。登録</a:t>
            </a:r>
            <a:r>
              <a:rPr lang="ja-JP" altLang="en-US" sz="2000" dirty="0">
                <a:solidFill>
                  <a:schemeClr val="tx1"/>
                </a:solidFill>
              </a:rPr>
              <a:t>していない</a:t>
            </a:r>
            <a:r>
              <a:rPr lang="ja-JP" altLang="en-US" sz="2000" dirty="0" smtClean="0">
                <a:solidFill>
                  <a:schemeClr val="tx1"/>
                </a:solidFill>
              </a:rPr>
              <a:t>方についても、受入ができるようにアセスメントシート</a:t>
            </a:r>
            <a:r>
              <a:rPr lang="ja-JP" altLang="en-US" sz="2000" dirty="0">
                <a:solidFill>
                  <a:schemeClr val="tx1"/>
                </a:solidFill>
              </a:rPr>
              <a:t>の作成を検討する</a:t>
            </a:r>
            <a:r>
              <a:rPr lang="ja-JP" altLang="en-US" sz="2000" dirty="0" smtClean="0">
                <a:solidFill>
                  <a:schemeClr val="tx1"/>
                </a:solidFill>
              </a:rPr>
              <a:t>。基幹</a:t>
            </a:r>
            <a:r>
              <a:rPr lang="ja-JP" altLang="en-US" sz="2000" dirty="0">
                <a:solidFill>
                  <a:schemeClr val="tx1"/>
                </a:solidFill>
              </a:rPr>
              <a:t>相談支援センター、市、事業受託法人等で協議の上、</a:t>
            </a:r>
            <a:r>
              <a:rPr lang="ja-JP" altLang="en-US" sz="2000" dirty="0" smtClean="0">
                <a:solidFill>
                  <a:schemeClr val="tx1"/>
                </a:solidFill>
              </a:rPr>
              <a:t>受入の</a:t>
            </a:r>
            <a:r>
              <a:rPr lang="ja-JP" altLang="en-US" sz="2000" dirty="0">
                <a:solidFill>
                  <a:schemeClr val="tx1"/>
                </a:solidFill>
              </a:rPr>
              <a:t>可否、本事業の利用の是非を判断する。</a:t>
            </a:r>
          </a:p>
        </p:txBody>
      </p:sp>
    </p:spTree>
    <p:extLst>
      <p:ext uri="{BB962C8B-B14F-4D97-AF65-F5344CB8AC3E}">
        <p14:creationId xmlns:p14="http://schemas.microsoft.com/office/powerpoint/2010/main" val="3879056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558800"/>
          </a:xfrm>
        </p:spPr>
        <p:txBody>
          <a:bodyPr>
            <a:normAutofit fontScale="90000"/>
          </a:bodyPr>
          <a:lstStyle/>
          <a:p>
            <a:r>
              <a:rPr lang="ja-JP" altLang="en-US" dirty="0" smtClean="0"/>
              <a:t>❸体験</a:t>
            </a:r>
            <a:r>
              <a:rPr lang="ja-JP" altLang="en-US" dirty="0"/>
              <a:t>の機会・場の提供の機能</a:t>
            </a:r>
            <a:endParaRPr kumimoji="1" lang="ja-JP" altLang="en-US" dirty="0"/>
          </a:p>
        </p:txBody>
      </p:sp>
      <p:sp>
        <p:nvSpPr>
          <p:cNvPr id="3" name="コンテンツ プレースホルダー 2"/>
          <p:cNvSpPr>
            <a:spLocks noGrp="1"/>
          </p:cNvSpPr>
          <p:nvPr>
            <p:ph idx="1"/>
          </p:nvPr>
        </p:nvSpPr>
        <p:spPr>
          <a:xfrm>
            <a:off x="677334" y="1168401"/>
            <a:ext cx="8596668" cy="634999"/>
          </a:xfrm>
        </p:spPr>
        <p:txBody>
          <a:bodyPr>
            <a:normAutofit/>
          </a:bodyPr>
          <a:lstStyle/>
          <a:p>
            <a:r>
              <a:rPr lang="ja-JP" altLang="ja-JP" sz="1600" dirty="0"/>
              <a:t>地域移行支援や親元からの自立等にあたって、グループホーム等の障害福祉サービスの利用や１人暮らしの体験の機会・場を提供する機能</a:t>
            </a:r>
            <a:endParaRPr kumimoji="1" lang="ja-JP" altLang="en-US" sz="1600" dirty="0"/>
          </a:p>
        </p:txBody>
      </p:sp>
      <p:sp>
        <p:nvSpPr>
          <p:cNvPr id="4" name="コンテンツ プレースホルダー 2"/>
          <p:cNvSpPr txBox="1">
            <a:spLocks/>
          </p:cNvSpPr>
          <p:nvPr/>
        </p:nvSpPr>
        <p:spPr>
          <a:xfrm>
            <a:off x="677333" y="1778001"/>
            <a:ext cx="8596668" cy="11175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600" dirty="0" smtClean="0"/>
              <a:t>【</a:t>
            </a:r>
            <a:r>
              <a:rPr lang="ja-JP" altLang="en-US" sz="1600" dirty="0" smtClean="0"/>
              <a:t>課題</a:t>
            </a:r>
            <a:r>
              <a:rPr lang="en-US" altLang="ja-JP" sz="1600" dirty="0" smtClean="0"/>
              <a:t>】</a:t>
            </a:r>
          </a:p>
          <a:p>
            <a:pPr marL="0" indent="0">
              <a:buNone/>
            </a:pPr>
            <a:r>
              <a:rPr lang="ja-JP" altLang="en-US" sz="1600" dirty="0"/>
              <a:t>・対象要件等事業内容を整理した上で周知方法を検討する。</a:t>
            </a:r>
          </a:p>
          <a:p>
            <a:pPr marL="0" indent="0">
              <a:buNone/>
            </a:pPr>
            <a:r>
              <a:rPr lang="ja-JP" altLang="en-US" sz="1600" dirty="0" smtClean="0"/>
              <a:t>・</a:t>
            </a:r>
            <a:r>
              <a:rPr lang="ja-JP" altLang="en-US" sz="1600" dirty="0"/>
              <a:t>空き状況</a:t>
            </a:r>
            <a:r>
              <a:rPr lang="ja-JP" altLang="en-US" sz="1600" dirty="0" smtClean="0"/>
              <a:t>を容易に確認</a:t>
            </a:r>
            <a:r>
              <a:rPr lang="ja-JP" altLang="en-US" sz="1600" dirty="0"/>
              <a:t>できる</a:t>
            </a:r>
            <a:r>
              <a:rPr lang="ja-JP" altLang="en-US" sz="1600" dirty="0" smtClean="0"/>
              <a:t>ような体制を検討する。</a:t>
            </a:r>
            <a:endParaRPr lang="en-US" altLang="ja-JP" sz="1600" dirty="0" smtClean="0"/>
          </a:p>
        </p:txBody>
      </p:sp>
      <p:sp>
        <p:nvSpPr>
          <p:cNvPr id="5" name="コンテンツ プレースホルダー 2"/>
          <p:cNvSpPr txBox="1">
            <a:spLocks/>
          </p:cNvSpPr>
          <p:nvPr/>
        </p:nvSpPr>
        <p:spPr>
          <a:xfrm>
            <a:off x="677333" y="2895600"/>
            <a:ext cx="9462709" cy="3801414"/>
          </a:xfrm>
          <a:prstGeom prst="rect">
            <a:avLst/>
          </a:prstGeom>
          <a:gradFill>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2000" dirty="0" smtClean="0">
                <a:solidFill>
                  <a:schemeClr val="tx1"/>
                </a:solidFill>
              </a:rPr>
              <a:t>【</a:t>
            </a:r>
            <a:r>
              <a:rPr lang="ja-JP" altLang="en-US" sz="2000" dirty="0" smtClean="0">
                <a:solidFill>
                  <a:schemeClr val="tx1"/>
                </a:solidFill>
              </a:rPr>
              <a:t>検討状況</a:t>
            </a:r>
            <a:r>
              <a:rPr lang="en-US" altLang="ja-JP" sz="2000" dirty="0" smtClean="0">
                <a:solidFill>
                  <a:schemeClr val="tx1"/>
                </a:solidFill>
              </a:rPr>
              <a:t>】</a:t>
            </a:r>
          </a:p>
          <a:p>
            <a:pPr marL="0" indent="0">
              <a:buNone/>
            </a:pPr>
            <a:r>
              <a:rPr lang="ja-JP" altLang="en-US" sz="2000" dirty="0" smtClean="0">
                <a:solidFill>
                  <a:schemeClr val="tx1"/>
                </a:solidFill>
              </a:rPr>
              <a:t>・</a:t>
            </a:r>
            <a:r>
              <a:rPr lang="ja-JP" altLang="en-US" sz="2000" dirty="0">
                <a:solidFill>
                  <a:schemeClr val="tx1"/>
                </a:solidFill>
              </a:rPr>
              <a:t>泉小学校跡地活用障害者福祉施設の短期入所２</a:t>
            </a:r>
            <a:r>
              <a:rPr lang="ja-JP" altLang="en-US" sz="2000" dirty="0" smtClean="0">
                <a:solidFill>
                  <a:schemeClr val="tx1"/>
                </a:solidFill>
              </a:rPr>
              <a:t>床のうちの１床を活用すること検討する。</a:t>
            </a:r>
            <a:endParaRPr lang="en-US" altLang="ja-JP" sz="2000" dirty="0" smtClean="0">
              <a:solidFill>
                <a:schemeClr val="tx1"/>
              </a:solidFill>
            </a:endParaRPr>
          </a:p>
          <a:p>
            <a:pPr marL="0" indent="0">
              <a:buNone/>
            </a:pPr>
            <a:r>
              <a:rPr lang="ja-JP" altLang="en-US" sz="2000" dirty="0">
                <a:solidFill>
                  <a:schemeClr val="tx1"/>
                </a:solidFill>
              </a:rPr>
              <a:t>・多くの利用者に体験する機会を提供するため、各利用者の年間体験</a:t>
            </a:r>
            <a:r>
              <a:rPr lang="ja-JP" altLang="en-US" sz="2000" dirty="0" smtClean="0">
                <a:solidFill>
                  <a:schemeClr val="tx1"/>
                </a:solidFill>
              </a:rPr>
              <a:t>日数や１回</a:t>
            </a:r>
            <a:r>
              <a:rPr lang="ja-JP" altLang="en-US" sz="2000" dirty="0">
                <a:solidFill>
                  <a:schemeClr val="tx1"/>
                </a:solidFill>
              </a:rPr>
              <a:t>の</a:t>
            </a:r>
            <a:r>
              <a:rPr lang="ja-JP" altLang="en-US" sz="2000" dirty="0" smtClean="0">
                <a:solidFill>
                  <a:schemeClr val="tx1"/>
                </a:solidFill>
              </a:rPr>
              <a:t>利用日数について検討する。</a:t>
            </a:r>
            <a:endParaRPr lang="ja-JP" altLang="en-US" sz="2000" dirty="0">
              <a:solidFill>
                <a:schemeClr val="tx1"/>
              </a:solidFill>
            </a:endParaRPr>
          </a:p>
          <a:p>
            <a:pPr marL="0" indent="0">
              <a:buNone/>
            </a:pPr>
            <a:r>
              <a:rPr lang="ja-JP" altLang="en-US" sz="2000" dirty="0">
                <a:solidFill>
                  <a:schemeClr val="tx1"/>
                </a:solidFill>
              </a:rPr>
              <a:t>・体験の場の</a:t>
            </a:r>
            <a:r>
              <a:rPr lang="ja-JP" altLang="en-US" sz="2000" dirty="0" smtClean="0">
                <a:solidFill>
                  <a:schemeClr val="tx1"/>
                </a:solidFill>
              </a:rPr>
              <a:t>利用に</a:t>
            </a:r>
            <a:r>
              <a:rPr lang="ja-JP" altLang="en-US" sz="2000" dirty="0">
                <a:solidFill>
                  <a:schemeClr val="tx1"/>
                </a:solidFill>
              </a:rPr>
              <a:t>対して、日中、利用者に合った活動を</a:t>
            </a:r>
            <a:r>
              <a:rPr lang="ja-JP" altLang="en-US" sz="2000" dirty="0" smtClean="0">
                <a:solidFill>
                  <a:schemeClr val="tx1"/>
                </a:solidFill>
              </a:rPr>
              <a:t>提供できるよう検討する</a:t>
            </a:r>
            <a:r>
              <a:rPr lang="ja-JP" altLang="en-US" sz="2000" dirty="0">
                <a:solidFill>
                  <a:schemeClr val="tx1"/>
                </a:solidFill>
              </a:rPr>
              <a:t>。</a:t>
            </a:r>
          </a:p>
          <a:p>
            <a:pPr marL="0" indent="0">
              <a:buNone/>
            </a:pPr>
            <a:r>
              <a:rPr lang="ja-JP" altLang="en-US" sz="2000" dirty="0">
                <a:solidFill>
                  <a:schemeClr val="tx1"/>
                </a:solidFill>
              </a:rPr>
              <a:t>・体験の場の</a:t>
            </a:r>
            <a:r>
              <a:rPr lang="ja-JP" altLang="en-US" sz="2000" dirty="0" smtClean="0">
                <a:solidFill>
                  <a:schemeClr val="tx1"/>
                </a:solidFill>
              </a:rPr>
              <a:t>利用に</a:t>
            </a:r>
            <a:r>
              <a:rPr lang="ja-JP" altLang="en-US" sz="2000" dirty="0">
                <a:solidFill>
                  <a:schemeClr val="tx1"/>
                </a:solidFill>
              </a:rPr>
              <a:t>対して、支援</a:t>
            </a:r>
            <a:r>
              <a:rPr lang="ja-JP" altLang="en-US" sz="2000" dirty="0" smtClean="0">
                <a:solidFill>
                  <a:schemeClr val="tx1"/>
                </a:solidFill>
              </a:rPr>
              <a:t>計画の作成等を検討する。</a:t>
            </a:r>
            <a:endParaRPr lang="ja-JP" altLang="en-US" sz="2000" dirty="0">
              <a:solidFill>
                <a:schemeClr val="tx1"/>
              </a:solidFill>
            </a:endParaRPr>
          </a:p>
          <a:p>
            <a:pPr marL="0" indent="0">
              <a:buNone/>
            </a:pPr>
            <a:r>
              <a:rPr lang="ja-JP" altLang="en-US" sz="2000" dirty="0">
                <a:solidFill>
                  <a:schemeClr val="tx1"/>
                </a:solidFill>
              </a:rPr>
              <a:t>・事業実施に</a:t>
            </a:r>
            <a:r>
              <a:rPr lang="ja-JP" altLang="en-US" sz="2000" dirty="0" smtClean="0">
                <a:solidFill>
                  <a:schemeClr val="tx1"/>
                </a:solidFill>
              </a:rPr>
              <a:t>関する周知を図る（</a:t>
            </a:r>
            <a:r>
              <a:rPr lang="ja-JP" altLang="en-US" sz="2000" dirty="0">
                <a:solidFill>
                  <a:schemeClr val="tx1"/>
                </a:solidFill>
              </a:rPr>
              <a:t>市報・ホームページ・ちらしなど）。</a:t>
            </a:r>
          </a:p>
          <a:p>
            <a:pPr marL="0" indent="0">
              <a:buNone/>
            </a:pPr>
            <a:r>
              <a:rPr lang="ja-JP" altLang="en-US" sz="2000" dirty="0">
                <a:solidFill>
                  <a:schemeClr val="tx1"/>
                </a:solidFill>
              </a:rPr>
              <a:t>・体験の場と</a:t>
            </a:r>
            <a:r>
              <a:rPr lang="ja-JP" altLang="en-US" sz="2000" dirty="0" smtClean="0">
                <a:solidFill>
                  <a:schemeClr val="tx1"/>
                </a:solidFill>
              </a:rPr>
              <a:t>して確保を検討する</a:t>
            </a:r>
            <a:r>
              <a:rPr lang="en-US" altLang="ja-JP" sz="2000" dirty="0" smtClean="0">
                <a:solidFill>
                  <a:schemeClr val="tx1"/>
                </a:solidFill>
              </a:rPr>
              <a:t>1</a:t>
            </a:r>
            <a:r>
              <a:rPr lang="ja-JP" altLang="en-US" sz="2000" dirty="0">
                <a:solidFill>
                  <a:schemeClr val="tx1"/>
                </a:solidFill>
              </a:rPr>
              <a:t>床については、緊急時の受入が</a:t>
            </a:r>
            <a:r>
              <a:rPr lang="ja-JP" altLang="en-US" sz="2000" dirty="0" smtClean="0">
                <a:solidFill>
                  <a:schemeClr val="tx1"/>
                </a:solidFill>
              </a:rPr>
              <a:t>必要となった場合には、緊急時の受入を優先すること周知</a:t>
            </a:r>
            <a:r>
              <a:rPr lang="ja-JP" altLang="en-US" sz="2000" dirty="0">
                <a:solidFill>
                  <a:schemeClr val="tx1"/>
                </a:solidFill>
              </a:rPr>
              <a:t>徹底する。</a:t>
            </a:r>
          </a:p>
          <a:p>
            <a:pPr marL="0" indent="0">
              <a:buNone/>
            </a:pPr>
            <a:r>
              <a:rPr lang="ja-JP" altLang="en-US" sz="2000" dirty="0">
                <a:solidFill>
                  <a:schemeClr val="tx1"/>
                </a:solidFill>
              </a:rPr>
              <a:t>・空き状況については</a:t>
            </a:r>
            <a:r>
              <a:rPr lang="ja-JP" altLang="en-US" sz="2000" dirty="0" smtClean="0">
                <a:solidFill>
                  <a:schemeClr val="tx1"/>
                </a:solidFill>
              </a:rPr>
              <a:t>、誰もが確認できるような仕組みを検討し、また</a:t>
            </a:r>
            <a:r>
              <a:rPr lang="ja-JP" altLang="en-US" sz="2000" dirty="0">
                <a:solidFill>
                  <a:schemeClr val="tx1"/>
                </a:solidFill>
              </a:rPr>
              <a:t>、受け入れに当たっては、予約が重複することがないよう</a:t>
            </a:r>
            <a:r>
              <a:rPr lang="ja-JP" altLang="en-US" sz="2000" dirty="0" smtClean="0">
                <a:solidFill>
                  <a:schemeClr val="tx1"/>
                </a:solidFill>
              </a:rPr>
              <a:t>に徹底する</a:t>
            </a:r>
            <a:r>
              <a:rPr lang="ja-JP" altLang="en-US" sz="2000" dirty="0">
                <a:solidFill>
                  <a:schemeClr val="tx1"/>
                </a:solidFill>
              </a:rPr>
              <a:t>。</a:t>
            </a:r>
          </a:p>
        </p:txBody>
      </p:sp>
    </p:spTree>
    <p:extLst>
      <p:ext uri="{BB962C8B-B14F-4D97-AF65-F5344CB8AC3E}">
        <p14:creationId xmlns:p14="http://schemas.microsoft.com/office/powerpoint/2010/main" val="574236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2188</TotalTime>
  <Words>1688</Words>
  <Application>Microsoft Office PowerPoint</Application>
  <PresentationFormat>ワイド画面</PresentationFormat>
  <Paragraphs>93</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メイリオ</vt:lpstr>
      <vt:lpstr>游明朝</vt:lpstr>
      <vt:lpstr>Arial</vt:lpstr>
      <vt:lpstr>Times New Roman</vt:lpstr>
      <vt:lpstr>Trebuchet MS</vt:lpstr>
      <vt:lpstr>Wingdings 3</vt:lpstr>
      <vt:lpstr>ファセット</vt:lpstr>
      <vt:lpstr>地域生活支援拠点等 整備事業について</vt:lpstr>
      <vt:lpstr>地域生活支援拠点等とは</vt:lpstr>
      <vt:lpstr>第５期西東京市障害福祉計画・第１期障害児福祉計画における目標</vt:lpstr>
      <vt:lpstr>作業部会の開催</vt:lpstr>
      <vt:lpstr>目標における達成度、今後の対応</vt:lpstr>
      <vt:lpstr>地域生活支援拠点等の整備における課題～検討・調整事項について</vt:lpstr>
      <vt:lpstr>❶相談機能</vt:lpstr>
      <vt:lpstr>➋緊急時の受け入れ・対応の機能 </vt:lpstr>
      <vt:lpstr>❸体験の機会・場の提供の機能</vt:lpstr>
      <vt:lpstr>❹専門的人材の確保・養成の機能</vt:lpstr>
      <vt:lpstr>❺地域の体制づくりの機能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地域生活支援拠点等 整備事業について</dc:title>
  <dc:creator>Administrator</dc:creator>
  <cp:lastModifiedBy>Administrator</cp:lastModifiedBy>
  <cp:revision>41</cp:revision>
  <cp:lastPrinted>2021-02-17T23:28:09Z</cp:lastPrinted>
  <dcterms:created xsi:type="dcterms:W3CDTF">2021-02-09T07:08:36Z</dcterms:created>
  <dcterms:modified xsi:type="dcterms:W3CDTF">2021-02-18T10:34:35Z</dcterms:modified>
</cp:coreProperties>
</file>