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1" r:id="rId2"/>
    <p:sldId id="299" r:id="rId3"/>
    <p:sldId id="295" r:id="rId4"/>
    <p:sldId id="300" r:id="rId5"/>
    <p:sldId id="301" r:id="rId6"/>
  </p:sldIdLst>
  <p:sldSz cx="10440988" cy="7345363"/>
  <p:notesSz cx="6888163" cy="10020300"/>
  <p:defaultTextStyle>
    <a:defPPr>
      <a:defRPr lang="ja-JP"/>
    </a:defPPr>
    <a:lvl1pPr marL="0" algn="l" defTabSz="995640" rtl="0" eaLnBrk="1" latinLnBrk="0" hangingPunct="1">
      <a:defRPr kumimoji="1" sz="2000" kern="1200">
        <a:solidFill>
          <a:schemeClr val="tx1"/>
        </a:solidFill>
        <a:latin typeface="+mn-lt"/>
        <a:ea typeface="+mn-ea"/>
        <a:cs typeface="+mn-cs"/>
      </a:defRPr>
    </a:lvl1pPr>
    <a:lvl2pPr marL="497820" algn="l" defTabSz="995640" rtl="0" eaLnBrk="1" latinLnBrk="0" hangingPunct="1">
      <a:defRPr kumimoji="1" sz="2000" kern="1200">
        <a:solidFill>
          <a:schemeClr val="tx1"/>
        </a:solidFill>
        <a:latin typeface="+mn-lt"/>
        <a:ea typeface="+mn-ea"/>
        <a:cs typeface="+mn-cs"/>
      </a:defRPr>
    </a:lvl2pPr>
    <a:lvl3pPr marL="995640" algn="l" defTabSz="995640" rtl="0" eaLnBrk="1" latinLnBrk="0" hangingPunct="1">
      <a:defRPr kumimoji="1" sz="2000" kern="1200">
        <a:solidFill>
          <a:schemeClr val="tx1"/>
        </a:solidFill>
        <a:latin typeface="+mn-lt"/>
        <a:ea typeface="+mn-ea"/>
        <a:cs typeface="+mn-cs"/>
      </a:defRPr>
    </a:lvl3pPr>
    <a:lvl4pPr marL="1493460" algn="l" defTabSz="995640" rtl="0" eaLnBrk="1" latinLnBrk="0" hangingPunct="1">
      <a:defRPr kumimoji="1" sz="2000" kern="1200">
        <a:solidFill>
          <a:schemeClr val="tx1"/>
        </a:solidFill>
        <a:latin typeface="+mn-lt"/>
        <a:ea typeface="+mn-ea"/>
        <a:cs typeface="+mn-cs"/>
      </a:defRPr>
    </a:lvl4pPr>
    <a:lvl5pPr marL="1991280" algn="l" defTabSz="995640" rtl="0" eaLnBrk="1" latinLnBrk="0" hangingPunct="1">
      <a:defRPr kumimoji="1" sz="2000" kern="1200">
        <a:solidFill>
          <a:schemeClr val="tx1"/>
        </a:solidFill>
        <a:latin typeface="+mn-lt"/>
        <a:ea typeface="+mn-ea"/>
        <a:cs typeface="+mn-cs"/>
      </a:defRPr>
    </a:lvl5pPr>
    <a:lvl6pPr marL="2489100" algn="l" defTabSz="995640" rtl="0" eaLnBrk="1" latinLnBrk="0" hangingPunct="1">
      <a:defRPr kumimoji="1" sz="2000" kern="1200">
        <a:solidFill>
          <a:schemeClr val="tx1"/>
        </a:solidFill>
        <a:latin typeface="+mn-lt"/>
        <a:ea typeface="+mn-ea"/>
        <a:cs typeface="+mn-cs"/>
      </a:defRPr>
    </a:lvl6pPr>
    <a:lvl7pPr marL="2986920" algn="l" defTabSz="995640" rtl="0" eaLnBrk="1" latinLnBrk="0" hangingPunct="1">
      <a:defRPr kumimoji="1" sz="2000" kern="1200">
        <a:solidFill>
          <a:schemeClr val="tx1"/>
        </a:solidFill>
        <a:latin typeface="+mn-lt"/>
        <a:ea typeface="+mn-ea"/>
        <a:cs typeface="+mn-cs"/>
      </a:defRPr>
    </a:lvl7pPr>
    <a:lvl8pPr marL="3484740" algn="l" defTabSz="995640" rtl="0" eaLnBrk="1" latinLnBrk="0" hangingPunct="1">
      <a:defRPr kumimoji="1" sz="2000" kern="1200">
        <a:solidFill>
          <a:schemeClr val="tx1"/>
        </a:solidFill>
        <a:latin typeface="+mn-lt"/>
        <a:ea typeface="+mn-ea"/>
        <a:cs typeface="+mn-cs"/>
      </a:defRPr>
    </a:lvl8pPr>
    <a:lvl9pPr marL="3982560" algn="l" defTabSz="995640" rtl="0" eaLnBrk="1" latinLnBrk="0" hangingPunct="1">
      <a:defRPr kumimoji="1" sz="20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DD0931A9-31BC-4467-987A-BE4DA83F3528}">
          <p14:sldIdLst>
            <p14:sldId id="291"/>
            <p14:sldId id="299"/>
            <p14:sldId id="295"/>
            <p14:sldId id="300"/>
            <p14:sldId id="301"/>
          </p14:sldIdLst>
        </p14:section>
      </p14:sectionLst>
    </p:ext>
    <p:ext uri="{EFAFB233-063F-42B5-8137-9DF3F51BA10A}">
      <p15:sldGuideLst xmlns:p15="http://schemas.microsoft.com/office/powerpoint/2012/main">
        <p15:guide id="1" orient="horz" pos="2314">
          <p15:clr>
            <a:srgbClr val="A4A3A4"/>
          </p15:clr>
        </p15:guide>
        <p15:guide id="2" pos="329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66"/>
    <a:srgbClr val="CC99FF"/>
    <a:srgbClr val="FF99FF"/>
    <a:srgbClr val="FFCCCC"/>
    <a:srgbClr val="FFCCFF"/>
    <a:srgbClr val="FFFFFF"/>
    <a:srgbClr val="CCFF99"/>
    <a:srgbClr val="CCFFCC"/>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1" autoAdjust="0"/>
    <p:restoredTop sz="94700" autoAdjust="0"/>
  </p:normalViewPr>
  <p:slideViewPr>
    <p:cSldViewPr snapToGrid="0">
      <p:cViewPr varScale="1">
        <p:scale>
          <a:sx n="91" d="100"/>
          <a:sy n="91" d="100"/>
        </p:scale>
        <p:origin x="96" y="228"/>
      </p:cViewPr>
      <p:guideLst>
        <p:guide orient="horz" pos="2314"/>
        <p:guide pos="3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85466" cy="501418"/>
          </a:xfrm>
          <a:prstGeom prst="rect">
            <a:avLst/>
          </a:prstGeom>
        </p:spPr>
        <p:txBody>
          <a:bodyPr vert="horz" lIns="93095" tIns="46548" rIns="93095" bIns="46548"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075" y="4"/>
            <a:ext cx="2985465" cy="501418"/>
          </a:xfrm>
          <a:prstGeom prst="rect">
            <a:avLst/>
          </a:prstGeom>
        </p:spPr>
        <p:txBody>
          <a:bodyPr vert="horz" lIns="93095" tIns="46548" rIns="93095" bIns="46548" rtlCol="0"/>
          <a:lstStyle>
            <a:lvl1pPr algn="r">
              <a:defRPr sz="1200"/>
            </a:lvl1pPr>
          </a:lstStyle>
          <a:p>
            <a:fld id="{83206630-37CA-4D7D-8646-AA6DAE25AD51}" type="datetimeFigureOut">
              <a:rPr kumimoji="1" lang="ja-JP" altLang="en-US" smtClean="0"/>
              <a:t>2020/2/20</a:t>
            </a:fld>
            <a:endParaRPr kumimoji="1" lang="ja-JP" altLang="en-US"/>
          </a:p>
        </p:txBody>
      </p:sp>
      <p:sp>
        <p:nvSpPr>
          <p:cNvPr id="4" name="スライド イメージ プレースホルダー 3"/>
          <p:cNvSpPr>
            <a:spLocks noGrp="1" noRot="1" noChangeAspect="1"/>
          </p:cNvSpPr>
          <p:nvPr>
            <p:ph type="sldImg" idx="2"/>
          </p:nvPr>
        </p:nvSpPr>
        <p:spPr>
          <a:xfrm>
            <a:off x="773113" y="750888"/>
            <a:ext cx="5341937" cy="3759200"/>
          </a:xfrm>
          <a:prstGeom prst="rect">
            <a:avLst/>
          </a:prstGeom>
          <a:noFill/>
          <a:ln w="12700">
            <a:solidFill>
              <a:prstClr val="black"/>
            </a:solidFill>
          </a:ln>
        </p:spPr>
        <p:txBody>
          <a:bodyPr vert="horz" lIns="93095" tIns="46548" rIns="93095" bIns="46548" rtlCol="0" anchor="ctr"/>
          <a:lstStyle/>
          <a:p>
            <a:endParaRPr lang="ja-JP" altLang="en-US"/>
          </a:p>
        </p:txBody>
      </p:sp>
      <p:sp>
        <p:nvSpPr>
          <p:cNvPr id="5" name="ノート プレースホルダー 4"/>
          <p:cNvSpPr>
            <a:spLocks noGrp="1"/>
          </p:cNvSpPr>
          <p:nvPr>
            <p:ph type="body" sz="quarter" idx="3"/>
          </p:nvPr>
        </p:nvSpPr>
        <p:spPr>
          <a:xfrm>
            <a:off x="688332" y="4759441"/>
            <a:ext cx="5511505" cy="4509538"/>
          </a:xfrm>
          <a:prstGeom prst="rect">
            <a:avLst/>
          </a:prstGeom>
        </p:spPr>
        <p:txBody>
          <a:bodyPr vert="horz" lIns="93095" tIns="46548" rIns="93095" bIns="4654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517271"/>
            <a:ext cx="2985466" cy="501417"/>
          </a:xfrm>
          <a:prstGeom prst="rect">
            <a:avLst/>
          </a:prstGeom>
        </p:spPr>
        <p:txBody>
          <a:bodyPr vert="horz" lIns="93095" tIns="46548" rIns="93095" bIns="4654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075" y="9517271"/>
            <a:ext cx="2985465" cy="501417"/>
          </a:xfrm>
          <a:prstGeom prst="rect">
            <a:avLst/>
          </a:prstGeom>
        </p:spPr>
        <p:txBody>
          <a:bodyPr vert="horz" lIns="93095" tIns="46548" rIns="93095" bIns="46548" rtlCol="0" anchor="b"/>
          <a:lstStyle>
            <a:lvl1pPr algn="r">
              <a:defRPr sz="1200"/>
            </a:lvl1pPr>
          </a:lstStyle>
          <a:p>
            <a:fld id="{F66F385D-B992-46E8-89C9-2892BE2DB69C}" type="slidenum">
              <a:rPr kumimoji="1" lang="ja-JP" altLang="en-US" smtClean="0"/>
              <a:t>‹#›</a:t>
            </a:fld>
            <a:endParaRPr kumimoji="1" lang="ja-JP" altLang="en-US"/>
          </a:p>
        </p:txBody>
      </p:sp>
    </p:spTree>
    <p:extLst>
      <p:ext uri="{BB962C8B-B14F-4D97-AF65-F5344CB8AC3E}">
        <p14:creationId xmlns:p14="http://schemas.microsoft.com/office/powerpoint/2010/main" val="96003178"/>
      </p:ext>
    </p:extLst>
  </p:cSld>
  <p:clrMap bg1="lt1" tx1="dk1" bg2="lt2" tx2="dk2" accent1="accent1" accent2="accent2" accent3="accent3" accent4="accent4" accent5="accent5" accent6="accent6" hlink="hlink" folHlink="folHlink"/>
  <p:notesStyle>
    <a:lvl1pPr marL="0" algn="l" defTabSz="995640" rtl="0" eaLnBrk="1" latinLnBrk="0" hangingPunct="1">
      <a:defRPr kumimoji="1" sz="1300" kern="1200">
        <a:solidFill>
          <a:schemeClr val="tx1"/>
        </a:solidFill>
        <a:latin typeface="+mn-lt"/>
        <a:ea typeface="+mn-ea"/>
        <a:cs typeface="+mn-cs"/>
      </a:defRPr>
    </a:lvl1pPr>
    <a:lvl2pPr marL="497820" algn="l" defTabSz="995640" rtl="0" eaLnBrk="1" latinLnBrk="0" hangingPunct="1">
      <a:defRPr kumimoji="1" sz="1300" kern="1200">
        <a:solidFill>
          <a:schemeClr val="tx1"/>
        </a:solidFill>
        <a:latin typeface="+mn-lt"/>
        <a:ea typeface="+mn-ea"/>
        <a:cs typeface="+mn-cs"/>
      </a:defRPr>
    </a:lvl2pPr>
    <a:lvl3pPr marL="995640" algn="l" defTabSz="995640" rtl="0" eaLnBrk="1" latinLnBrk="0" hangingPunct="1">
      <a:defRPr kumimoji="1" sz="1300" kern="1200">
        <a:solidFill>
          <a:schemeClr val="tx1"/>
        </a:solidFill>
        <a:latin typeface="+mn-lt"/>
        <a:ea typeface="+mn-ea"/>
        <a:cs typeface="+mn-cs"/>
      </a:defRPr>
    </a:lvl3pPr>
    <a:lvl4pPr marL="1493460" algn="l" defTabSz="995640" rtl="0" eaLnBrk="1" latinLnBrk="0" hangingPunct="1">
      <a:defRPr kumimoji="1" sz="1300" kern="1200">
        <a:solidFill>
          <a:schemeClr val="tx1"/>
        </a:solidFill>
        <a:latin typeface="+mn-lt"/>
        <a:ea typeface="+mn-ea"/>
        <a:cs typeface="+mn-cs"/>
      </a:defRPr>
    </a:lvl4pPr>
    <a:lvl5pPr marL="1991280" algn="l" defTabSz="995640" rtl="0" eaLnBrk="1" latinLnBrk="0" hangingPunct="1">
      <a:defRPr kumimoji="1" sz="1300" kern="1200">
        <a:solidFill>
          <a:schemeClr val="tx1"/>
        </a:solidFill>
        <a:latin typeface="+mn-lt"/>
        <a:ea typeface="+mn-ea"/>
        <a:cs typeface="+mn-cs"/>
      </a:defRPr>
    </a:lvl5pPr>
    <a:lvl6pPr marL="2489100" algn="l" defTabSz="995640" rtl="0" eaLnBrk="1" latinLnBrk="0" hangingPunct="1">
      <a:defRPr kumimoji="1" sz="1300" kern="1200">
        <a:solidFill>
          <a:schemeClr val="tx1"/>
        </a:solidFill>
        <a:latin typeface="+mn-lt"/>
        <a:ea typeface="+mn-ea"/>
        <a:cs typeface="+mn-cs"/>
      </a:defRPr>
    </a:lvl6pPr>
    <a:lvl7pPr marL="2986920" algn="l" defTabSz="995640" rtl="0" eaLnBrk="1" latinLnBrk="0" hangingPunct="1">
      <a:defRPr kumimoji="1" sz="1300" kern="1200">
        <a:solidFill>
          <a:schemeClr val="tx1"/>
        </a:solidFill>
        <a:latin typeface="+mn-lt"/>
        <a:ea typeface="+mn-ea"/>
        <a:cs typeface="+mn-cs"/>
      </a:defRPr>
    </a:lvl7pPr>
    <a:lvl8pPr marL="3484740" algn="l" defTabSz="995640" rtl="0" eaLnBrk="1" latinLnBrk="0" hangingPunct="1">
      <a:defRPr kumimoji="1" sz="1300" kern="1200">
        <a:solidFill>
          <a:schemeClr val="tx1"/>
        </a:solidFill>
        <a:latin typeface="+mn-lt"/>
        <a:ea typeface="+mn-ea"/>
        <a:cs typeface="+mn-cs"/>
      </a:defRPr>
    </a:lvl8pPr>
    <a:lvl9pPr marL="3982560" algn="l" defTabSz="99564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6F385D-B992-46E8-89C9-2892BE2DB69C}" type="slidenum">
              <a:rPr kumimoji="1" lang="ja-JP" altLang="en-US" smtClean="0"/>
              <a:t>1</a:t>
            </a:fld>
            <a:endParaRPr kumimoji="1" lang="ja-JP" altLang="en-US"/>
          </a:p>
        </p:txBody>
      </p:sp>
    </p:spTree>
    <p:extLst>
      <p:ext uri="{BB962C8B-B14F-4D97-AF65-F5344CB8AC3E}">
        <p14:creationId xmlns:p14="http://schemas.microsoft.com/office/powerpoint/2010/main" val="2602976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6F385D-B992-46E8-89C9-2892BE2DB69C}" type="slidenum">
              <a:rPr kumimoji="1" lang="ja-JP" altLang="en-US" smtClean="0"/>
              <a:t>3</a:t>
            </a:fld>
            <a:endParaRPr kumimoji="1" lang="ja-JP" altLang="en-US"/>
          </a:p>
        </p:txBody>
      </p:sp>
    </p:spTree>
    <p:extLst>
      <p:ext uri="{BB962C8B-B14F-4D97-AF65-F5344CB8AC3E}">
        <p14:creationId xmlns:p14="http://schemas.microsoft.com/office/powerpoint/2010/main" val="2296464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7" y="2281836"/>
            <a:ext cx="8874840" cy="157449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566150" y="4162384"/>
            <a:ext cx="7308693" cy="1877149"/>
          </a:xfrm>
        </p:spPr>
        <p:txBody>
          <a:bodyPr/>
          <a:lstStyle>
            <a:lvl1pPr marL="0" indent="0" algn="ctr">
              <a:buNone/>
              <a:defRPr>
                <a:solidFill>
                  <a:schemeClr val="tx1">
                    <a:tint val="75000"/>
                  </a:schemeClr>
                </a:solidFill>
              </a:defRPr>
            </a:lvl1pPr>
            <a:lvl2pPr marL="497820" indent="0" algn="ctr">
              <a:buNone/>
              <a:defRPr>
                <a:solidFill>
                  <a:schemeClr val="tx1">
                    <a:tint val="75000"/>
                  </a:schemeClr>
                </a:solidFill>
              </a:defRPr>
            </a:lvl2pPr>
            <a:lvl3pPr marL="995640" indent="0" algn="ctr">
              <a:buNone/>
              <a:defRPr>
                <a:solidFill>
                  <a:schemeClr val="tx1">
                    <a:tint val="75000"/>
                  </a:schemeClr>
                </a:solidFill>
              </a:defRPr>
            </a:lvl3pPr>
            <a:lvl4pPr marL="1493460" indent="0" algn="ctr">
              <a:buNone/>
              <a:defRPr>
                <a:solidFill>
                  <a:schemeClr val="tx1">
                    <a:tint val="75000"/>
                  </a:schemeClr>
                </a:solidFill>
              </a:defRPr>
            </a:lvl4pPr>
            <a:lvl5pPr marL="1991280" indent="0" algn="ctr">
              <a:buNone/>
              <a:defRPr>
                <a:solidFill>
                  <a:schemeClr val="tx1">
                    <a:tint val="75000"/>
                  </a:schemeClr>
                </a:solidFill>
              </a:defRPr>
            </a:lvl5pPr>
            <a:lvl6pPr marL="2489100" indent="0" algn="ctr">
              <a:buNone/>
              <a:defRPr>
                <a:solidFill>
                  <a:schemeClr val="tx1">
                    <a:tint val="75000"/>
                  </a:schemeClr>
                </a:solidFill>
              </a:defRPr>
            </a:lvl6pPr>
            <a:lvl7pPr marL="2986920" indent="0" algn="ctr">
              <a:buNone/>
              <a:defRPr>
                <a:solidFill>
                  <a:schemeClr val="tx1">
                    <a:tint val="75000"/>
                  </a:schemeClr>
                </a:solidFill>
              </a:defRPr>
            </a:lvl7pPr>
            <a:lvl8pPr marL="3484740" indent="0" algn="ctr">
              <a:buNone/>
              <a:defRPr>
                <a:solidFill>
                  <a:schemeClr val="tx1">
                    <a:tint val="75000"/>
                  </a:schemeClr>
                </a:solidFill>
              </a:defRPr>
            </a:lvl8pPr>
            <a:lvl9pPr marL="398256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r>
              <a:rPr kumimoji="1" lang="en-US" altLang="ja-JP" smtClean="0"/>
              <a:t>2012/12/20</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58F9FB-329E-47EE-915E-A7A28B694892}"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en-US" altLang="ja-JP" smtClean="0"/>
              <a:t>2012/12/20</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58F9FB-329E-47EE-915E-A7A28B694892}"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69721" y="294169"/>
            <a:ext cx="2349222" cy="626736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22052" y="294169"/>
            <a:ext cx="6873651" cy="626736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en-US" altLang="ja-JP" smtClean="0"/>
              <a:t>2012/12/20</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58F9FB-329E-47EE-915E-A7A28B694892}"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en-US" altLang="ja-JP" smtClean="0"/>
              <a:t>2012/12/20</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58F9FB-329E-47EE-915E-A7A28B694892}"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24768" y="4720077"/>
            <a:ext cx="8874840" cy="1458870"/>
          </a:xfrm>
        </p:spPr>
        <p:txBody>
          <a:bodyPr anchor="t"/>
          <a:lstStyle>
            <a:lvl1pPr algn="l">
              <a:defRPr sz="43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824768" y="3113287"/>
            <a:ext cx="8874840" cy="1606797"/>
          </a:xfrm>
        </p:spPr>
        <p:txBody>
          <a:bodyPr anchor="b"/>
          <a:lstStyle>
            <a:lvl1pPr marL="0" indent="0">
              <a:buNone/>
              <a:defRPr sz="2200">
                <a:solidFill>
                  <a:schemeClr val="tx1">
                    <a:tint val="75000"/>
                  </a:schemeClr>
                </a:solidFill>
              </a:defRPr>
            </a:lvl1pPr>
            <a:lvl2pPr marL="497820" indent="0">
              <a:buNone/>
              <a:defRPr sz="2000">
                <a:solidFill>
                  <a:schemeClr val="tx1">
                    <a:tint val="75000"/>
                  </a:schemeClr>
                </a:solidFill>
              </a:defRPr>
            </a:lvl2pPr>
            <a:lvl3pPr marL="995640" indent="0">
              <a:buNone/>
              <a:defRPr sz="1800">
                <a:solidFill>
                  <a:schemeClr val="tx1">
                    <a:tint val="75000"/>
                  </a:schemeClr>
                </a:solidFill>
              </a:defRPr>
            </a:lvl3pPr>
            <a:lvl4pPr marL="1493460" indent="0">
              <a:buNone/>
              <a:defRPr sz="1500">
                <a:solidFill>
                  <a:schemeClr val="tx1">
                    <a:tint val="75000"/>
                  </a:schemeClr>
                </a:solidFill>
              </a:defRPr>
            </a:lvl4pPr>
            <a:lvl5pPr marL="1991280" indent="0">
              <a:buNone/>
              <a:defRPr sz="1500">
                <a:solidFill>
                  <a:schemeClr val="tx1">
                    <a:tint val="75000"/>
                  </a:schemeClr>
                </a:solidFill>
              </a:defRPr>
            </a:lvl5pPr>
            <a:lvl6pPr marL="2489100" indent="0">
              <a:buNone/>
              <a:defRPr sz="1500">
                <a:solidFill>
                  <a:schemeClr val="tx1">
                    <a:tint val="75000"/>
                  </a:schemeClr>
                </a:solidFill>
              </a:defRPr>
            </a:lvl6pPr>
            <a:lvl7pPr marL="2986920" indent="0">
              <a:buNone/>
              <a:defRPr sz="1500">
                <a:solidFill>
                  <a:schemeClr val="tx1">
                    <a:tint val="75000"/>
                  </a:schemeClr>
                </a:solidFill>
              </a:defRPr>
            </a:lvl7pPr>
            <a:lvl8pPr marL="3484740" indent="0">
              <a:buNone/>
              <a:defRPr sz="1500">
                <a:solidFill>
                  <a:schemeClr val="tx1">
                    <a:tint val="75000"/>
                  </a:schemeClr>
                </a:solidFill>
              </a:defRPr>
            </a:lvl8pPr>
            <a:lvl9pPr marL="3982560" indent="0">
              <a:buNone/>
              <a:defRPr sz="1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2012/12/20</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58F9FB-329E-47EE-915E-A7A28B694892}"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22051" y="1713921"/>
            <a:ext cx="4611437" cy="4847600"/>
          </a:xfrm>
        </p:spPr>
        <p:txBody>
          <a:bodyPr/>
          <a:lstStyle>
            <a:lvl1pPr>
              <a:defRPr sz="30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307505" y="1713921"/>
            <a:ext cx="4611437" cy="4847600"/>
          </a:xfrm>
        </p:spPr>
        <p:txBody>
          <a:bodyPr/>
          <a:lstStyle>
            <a:lvl1pPr>
              <a:defRPr sz="30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r>
              <a:rPr kumimoji="1" lang="en-US" altLang="ja-JP" smtClean="0"/>
              <a:t>2012/12/20</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58F9FB-329E-47EE-915E-A7A28B694892}"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522057" y="1644209"/>
            <a:ext cx="4613248" cy="685227"/>
          </a:xfrm>
        </p:spPr>
        <p:txBody>
          <a:bodyPr anchor="b"/>
          <a:lstStyle>
            <a:lvl1pPr marL="0" indent="0">
              <a:buNone/>
              <a:defRPr sz="2700" b="1"/>
            </a:lvl1pPr>
            <a:lvl2pPr marL="497820" indent="0">
              <a:buNone/>
              <a:defRPr sz="2200" b="1"/>
            </a:lvl2pPr>
            <a:lvl3pPr marL="995640" indent="0">
              <a:buNone/>
              <a:defRPr sz="2000" b="1"/>
            </a:lvl3pPr>
            <a:lvl4pPr marL="1493460" indent="0">
              <a:buNone/>
              <a:defRPr sz="1800" b="1"/>
            </a:lvl4pPr>
            <a:lvl5pPr marL="1991280" indent="0">
              <a:buNone/>
              <a:defRPr sz="1800" b="1"/>
            </a:lvl5pPr>
            <a:lvl6pPr marL="2489100" indent="0">
              <a:buNone/>
              <a:defRPr sz="1800" b="1"/>
            </a:lvl6pPr>
            <a:lvl7pPr marL="2986920" indent="0">
              <a:buNone/>
              <a:defRPr sz="1800" b="1"/>
            </a:lvl7pPr>
            <a:lvl8pPr marL="3484740" indent="0">
              <a:buNone/>
              <a:defRPr sz="1800" b="1"/>
            </a:lvl8pPr>
            <a:lvl9pPr marL="3982560" indent="0">
              <a:buNone/>
              <a:defRPr sz="18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522057" y="2329432"/>
            <a:ext cx="4613248" cy="423208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303884" y="1644209"/>
            <a:ext cx="4615061" cy="685227"/>
          </a:xfrm>
        </p:spPr>
        <p:txBody>
          <a:bodyPr anchor="b"/>
          <a:lstStyle>
            <a:lvl1pPr marL="0" indent="0">
              <a:buNone/>
              <a:defRPr sz="2700" b="1"/>
            </a:lvl1pPr>
            <a:lvl2pPr marL="497820" indent="0">
              <a:buNone/>
              <a:defRPr sz="2200" b="1"/>
            </a:lvl2pPr>
            <a:lvl3pPr marL="995640" indent="0">
              <a:buNone/>
              <a:defRPr sz="2000" b="1"/>
            </a:lvl3pPr>
            <a:lvl4pPr marL="1493460" indent="0">
              <a:buNone/>
              <a:defRPr sz="1800" b="1"/>
            </a:lvl4pPr>
            <a:lvl5pPr marL="1991280" indent="0">
              <a:buNone/>
              <a:defRPr sz="1800" b="1"/>
            </a:lvl5pPr>
            <a:lvl6pPr marL="2489100" indent="0">
              <a:buNone/>
              <a:defRPr sz="1800" b="1"/>
            </a:lvl6pPr>
            <a:lvl7pPr marL="2986920" indent="0">
              <a:buNone/>
              <a:defRPr sz="1800" b="1"/>
            </a:lvl7pPr>
            <a:lvl8pPr marL="3484740" indent="0">
              <a:buNone/>
              <a:defRPr sz="1800" b="1"/>
            </a:lvl8pPr>
            <a:lvl9pPr marL="3982560" indent="0">
              <a:buNone/>
              <a:defRPr sz="18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303884" y="2329432"/>
            <a:ext cx="4615061" cy="423208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r>
              <a:rPr kumimoji="1" lang="en-US" altLang="ja-JP" smtClean="0"/>
              <a:t>2012/12/20</a:t>
            </a:r>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058F9FB-329E-47EE-915E-A7A28B694892}"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r>
              <a:rPr kumimoji="1" lang="en-US" altLang="ja-JP" smtClean="0"/>
              <a:t>2012/12/20</a:t>
            </a:r>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058F9FB-329E-47EE-915E-A7A28B694892}"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2012/12/20</a:t>
            </a:r>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058F9FB-329E-47EE-915E-A7A28B694892}"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2057" y="292466"/>
            <a:ext cx="3435013" cy="1244631"/>
          </a:xfrm>
        </p:spPr>
        <p:txBody>
          <a:bodyPr anchor="b"/>
          <a:lstStyle>
            <a:lvl1pPr algn="l">
              <a:defRPr sz="2200" b="1"/>
            </a:lvl1pPr>
          </a:lstStyle>
          <a:p>
            <a:r>
              <a:rPr kumimoji="1" lang="ja-JP" altLang="en-US"/>
              <a:t>マスタ タイトルの書式設定</a:t>
            </a:r>
          </a:p>
        </p:txBody>
      </p:sp>
      <p:sp>
        <p:nvSpPr>
          <p:cNvPr id="3" name="コンテンツ プレースホルダ 2"/>
          <p:cNvSpPr>
            <a:spLocks noGrp="1"/>
          </p:cNvSpPr>
          <p:nvPr>
            <p:ph idx="1"/>
          </p:nvPr>
        </p:nvSpPr>
        <p:spPr>
          <a:xfrm>
            <a:off x="4082144" y="292467"/>
            <a:ext cx="5836803" cy="6269063"/>
          </a:xfrm>
        </p:spPr>
        <p:txBody>
          <a:bodyPr/>
          <a:lstStyle>
            <a:lvl1pPr>
              <a:defRPr sz="3400"/>
            </a:lvl1pPr>
            <a:lvl2pPr>
              <a:defRPr sz="3000"/>
            </a:lvl2pPr>
            <a:lvl3pPr>
              <a:defRPr sz="27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522057" y="1537089"/>
            <a:ext cx="3435013" cy="5024433"/>
          </a:xfrm>
        </p:spPr>
        <p:txBody>
          <a:bodyPr/>
          <a:lstStyle>
            <a:lvl1pPr marL="0" indent="0">
              <a:buNone/>
              <a:defRPr sz="1500"/>
            </a:lvl1pPr>
            <a:lvl2pPr marL="497820" indent="0">
              <a:buNone/>
              <a:defRPr sz="1300"/>
            </a:lvl2pPr>
            <a:lvl3pPr marL="995640" indent="0">
              <a:buNone/>
              <a:defRPr sz="1100"/>
            </a:lvl3pPr>
            <a:lvl4pPr marL="1493460" indent="0">
              <a:buNone/>
              <a:defRPr sz="1000"/>
            </a:lvl4pPr>
            <a:lvl5pPr marL="1991280" indent="0">
              <a:buNone/>
              <a:defRPr sz="1000"/>
            </a:lvl5pPr>
            <a:lvl6pPr marL="2489100" indent="0">
              <a:buNone/>
              <a:defRPr sz="1000"/>
            </a:lvl6pPr>
            <a:lvl7pPr marL="2986920" indent="0">
              <a:buNone/>
              <a:defRPr sz="1000"/>
            </a:lvl7pPr>
            <a:lvl8pPr marL="3484740" indent="0">
              <a:buNone/>
              <a:defRPr sz="1000"/>
            </a:lvl8pPr>
            <a:lvl9pPr marL="3982560"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2012/12/20</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58F9FB-329E-47EE-915E-A7A28B694892}"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46514" y="5141755"/>
            <a:ext cx="6264593" cy="607014"/>
          </a:xfrm>
        </p:spPr>
        <p:txBody>
          <a:bodyPr anchor="b"/>
          <a:lstStyle>
            <a:lvl1pPr algn="l">
              <a:defRPr sz="2200" b="1"/>
            </a:lvl1pPr>
          </a:lstStyle>
          <a:p>
            <a:r>
              <a:rPr kumimoji="1" lang="ja-JP" altLang="en-US"/>
              <a:t>マスタ タイトルの書式設定</a:t>
            </a:r>
          </a:p>
        </p:txBody>
      </p:sp>
      <p:sp>
        <p:nvSpPr>
          <p:cNvPr id="3" name="図プレースホルダ 2"/>
          <p:cNvSpPr>
            <a:spLocks noGrp="1"/>
          </p:cNvSpPr>
          <p:nvPr>
            <p:ph type="pic" idx="1"/>
          </p:nvPr>
        </p:nvSpPr>
        <p:spPr>
          <a:xfrm>
            <a:off x="2046514" y="656323"/>
            <a:ext cx="6264593" cy="4407218"/>
          </a:xfrm>
        </p:spPr>
        <p:txBody>
          <a:bodyPr/>
          <a:lstStyle>
            <a:lvl1pPr marL="0" indent="0">
              <a:buNone/>
              <a:defRPr sz="3400"/>
            </a:lvl1pPr>
            <a:lvl2pPr marL="497820" indent="0">
              <a:buNone/>
              <a:defRPr sz="3000"/>
            </a:lvl2pPr>
            <a:lvl3pPr marL="995640" indent="0">
              <a:buNone/>
              <a:defRPr sz="2700"/>
            </a:lvl3pPr>
            <a:lvl4pPr marL="1493460" indent="0">
              <a:buNone/>
              <a:defRPr sz="2200"/>
            </a:lvl4pPr>
            <a:lvl5pPr marL="1991280" indent="0">
              <a:buNone/>
              <a:defRPr sz="2200"/>
            </a:lvl5pPr>
            <a:lvl6pPr marL="2489100" indent="0">
              <a:buNone/>
              <a:defRPr sz="2200"/>
            </a:lvl6pPr>
            <a:lvl7pPr marL="2986920" indent="0">
              <a:buNone/>
              <a:defRPr sz="2200"/>
            </a:lvl7pPr>
            <a:lvl8pPr marL="3484740" indent="0">
              <a:buNone/>
              <a:defRPr sz="2200"/>
            </a:lvl8pPr>
            <a:lvl9pPr marL="3982560" indent="0">
              <a:buNone/>
              <a:defRPr sz="2200"/>
            </a:lvl9pPr>
          </a:lstStyle>
          <a:p>
            <a:endParaRPr kumimoji="1" lang="ja-JP" altLang="en-US"/>
          </a:p>
        </p:txBody>
      </p:sp>
      <p:sp>
        <p:nvSpPr>
          <p:cNvPr id="4" name="テキスト プレースホルダ 3"/>
          <p:cNvSpPr>
            <a:spLocks noGrp="1"/>
          </p:cNvSpPr>
          <p:nvPr>
            <p:ph type="body" sz="half" idx="2"/>
          </p:nvPr>
        </p:nvSpPr>
        <p:spPr>
          <a:xfrm>
            <a:off x="2046514" y="5748779"/>
            <a:ext cx="6264593" cy="862059"/>
          </a:xfrm>
        </p:spPr>
        <p:txBody>
          <a:bodyPr/>
          <a:lstStyle>
            <a:lvl1pPr marL="0" indent="0">
              <a:buNone/>
              <a:defRPr sz="1500"/>
            </a:lvl1pPr>
            <a:lvl2pPr marL="497820" indent="0">
              <a:buNone/>
              <a:defRPr sz="1300"/>
            </a:lvl2pPr>
            <a:lvl3pPr marL="995640" indent="0">
              <a:buNone/>
              <a:defRPr sz="1100"/>
            </a:lvl3pPr>
            <a:lvl4pPr marL="1493460" indent="0">
              <a:buNone/>
              <a:defRPr sz="1000"/>
            </a:lvl4pPr>
            <a:lvl5pPr marL="1991280" indent="0">
              <a:buNone/>
              <a:defRPr sz="1000"/>
            </a:lvl5pPr>
            <a:lvl6pPr marL="2489100" indent="0">
              <a:buNone/>
              <a:defRPr sz="1000"/>
            </a:lvl6pPr>
            <a:lvl7pPr marL="2986920" indent="0">
              <a:buNone/>
              <a:defRPr sz="1000"/>
            </a:lvl7pPr>
            <a:lvl8pPr marL="3484740" indent="0">
              <a:buNone/>
              <a:defRPr sz="1000"/>
            </a:lvl8pPr>
            <a:lvl9pPr marL="3982560"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2012/12/20</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58F9FB-329E-47EE-915E-A7A28B694892}"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White">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22056" y="294156"/>
            <a:ext cx="9396888" cy="1224228"/>
          </a:xfrm>
          <a:prstGeom prst="rect">
            <a:avLst/>
          </a:prstGeom>
        </p:spPr>
        <p:txBody>
          <a:bodyPr vert="horz" lIns="99564" tIns="49782" rIns="99564" bIns="49782"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522056" y="1713921"/>
            <a:ext cx="9396888" cy="4847600"/>
          </a:xfrm>
          <a:prstGeom prst="rect">
            <a:avLst/>
          </a:prstGeom>
        </p:spPr>
        <p:txBody>
          <a:bodyPr vert="horz" lIns="99564" tIns="49782" rIns="99564" bIns="49782"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522054" y="6808076"/>
            <a:ext cx="2436231" cy="391073"/>
          </a:xfrm>
          <a:prstGeom prst="rect">
            <a:avLst/>
          </a:prstGeom>
        </p:spPr>
        <p:txBody>
          <a:bodyPr vert="horz" lIns="99564" tIns="49782" rIns="99564" bIns="49782" rtlCol="0" anchor="ctr"/>
          <a:lstStyle>
            <a:lvl1pPr algn="l">
              <a:defRPr sz="1300">
                <a:solidFill>
                  <a:schemeClr val="tx1">
                    <a:tint val="75000"/>
                  </a:schemeClr>
                </a:solidFill>
              </a:defRPr>
            </a:lvl1pPr>
          </a:lstStyle>
          <a:p>
            <a:r>
              <a:rPr kumimoji="1" lang="en-US" altLang="ja-JP" smtClean="0"/>
              <a:t>2012/12/20</a:t>
            </a:r>
            <a:endParaRPr kumimoji="1" lang="ja-JP" altLang="en-US"/>
          </a:p>
        </p:txBody>
      </p:sp>
      <p:sp>
        <p:nvSpPr>
          <p:cNvPr id="5" name="フッター プレースホルダ 4"/>
          <p:cNvSpPr>
            <a:spLocks noGrp="1"/>
          </p:cNvSpPr>
          <p:nvPr>
            <p:ph type="ftr" sz="quarter" idx="3"/>
          </p:nvPr>
        </p:nvSpPr>
        <p:spPr>
          <a:xfrm>
            <a:off x="3567344" y="6808076"/>
            <a:ext cx="3306313" cy="391073"/>
          </a:xfrm>
          <a:prstGeom prst="rect">
            <a:avLst/>
          </a:prstGeom>
        </p:spPr>
        <p:txBody>
          <a:bodyPr vert="horz" lIns="99564" tIns="49782" rIns="99564" bIns="49782"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482716" y="6808076"/>
            <a:ext cx="2436231" cy="391073"/>
          </a:xfrm>
          <a:prstGeom prst="rect">
            <a:avLst/>
          </a:prstGeom>
        </p:spPr>
        <p:txBody>
          <a:bodyPr vert="horz" lIns="99564" tIns="49782" rIns="99564" bIns="49782" rtlCol="0" anchor="ctr"/>
          <a:lstStyle>
            <a:lvl1pPr algn="r">
              <a:defRPr sz="1300">
                <a:solidFill>
                  <a:schemeClr val="tx1">
                    <a:tint val="75000"/>
                  </a:schemeClr>
                </a:solidFill>
              </a:defRPr>
            </a:lvl1pPr>
          </a:lstStyle>
          <a:p>
            <a:fld id="{D058F9FB-329E-47EE-915E-A7A28B694892}"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95640" rtl="0" eaLnBrk="1" latinLnBrk="0" hangingPunct="1">
        <a:spcBef>
          <a:spcPct val="0"/>
        </a:spcBef>
        <a:buNone/>
        <a:defRPr kumimoji="1" sz="4800" kern="1200">
          <a:solidFill>
            <a:schemeClr val="tx1"/>
          </a:solidFill>
          <a:latin typeface="+mj-lt"/>
          <a:ea typeface="+mj-ea"/>
          <a:cs typeface="+mj-cs"/>
        </a:defRPr>
      </a:lvl1pPr>
    </p:titleStyle>
    <p:bodyStyle>
      <a:lvl1pPr marL="373365" indent="-373365" algn="l" defTabSz="995640"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808958" indent="-311137" algn="l" defTabSz="995640"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44550" indent="-248910" algn="l" defTabSz="995640"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742370" indent="-248910" algn="l" defTabSz="995640"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40190" indent="-248910" algn="l" defTabSz="995640"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38010" indent="-248910" algn="l" defTabSz="995640"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35831" indent="-248910" algn="l" defTabSz="995640"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3650" indent="-248910" algn="l" defTabSz="995640"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1470" indent="-248910" algn="l" defTabSz="995640"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5640" rtl="0" eaLnBrk="1" latinLnBrk="0" hangingPunct="1">
        <a:defRPr kumimoji="1" sz="2000" kern="1200">
          <a:solidFill>
            <a:schemeClr val="tx1"/>
          </a:solidFill>
          <a:latin typeface="+mn-lt"/>
          <a:ea typeface="+mn-ea"/>
          <a:cs typeface="+mn-cs"/>
        </a:defRPr>
      </a:lvl1pPr>
      <a:lvl2pPr marL="497820" algn="l" defTabSz="995640" rtl="0" eaLnBrk="1" latinLnBrk="0" hangingPunct="1">
        <a:defRPr kumimoji="1" sz="2000" kern="1200">
          <a:solidFill>
            <a:schemeClr val="tx1"/>
          </a:solidFill>
          <a:latin typeface="+mn-lt"/>
          <a:ea typeface="+mn-ea"/>
          <a:cs typeface="+mn-cs"/>
        </a:defRPr>
      </a:lvl2pPr>
      <a:lvl3pPr marL="995640" algn="l" defTabSz="995640" rtl="0" eaLnBrk="1" latinLnBrk="0" hangingPunct="1">
        <a:defRPr kumimoji="1" sz="2000" kern="1200">
          <a:solidFill>
            <a:schemeClr val="tx1"/>
          </a:solidFill>
          <a:latin typeface="+mn-lt"/>
          <a:ea typeface="+mn-ea"/>
          <a:cs typeface="+mn-cs"/>
        </a:defRPr>
      </a:lvl3pPr>
      <a:lvl4pPr marL="1493460" algn="l" defTabSz="995640" rtl="0" eaLnBrk="1" latinLnBrk="0" hangingPunct="1">
        <a:defRPr kumimoji="1" sz="2000" kern="1200">
          <a:solidFill>
            <a:schemeClr val="tx1"/>
          </a:solidFill>
          <a:latin typeface="+mn-lt"/>
          <a:ea typeface="+mn-ea"/>
          <a:cs typeface="+mn-cs"/>
        </a:defRPr>
      </a:lvl4pPr>
      <a:lvl5pPr marL="1991280" algn="l" defTabSz="995640" rtl="0" eaLnBrk="1" latinLnBrk="0" hangingPunct="1">
        <a:defRPr kumimoji="1" sz="2000" kern="1200">
          <a:solidFill>
            <a:schemeClr val="tx1"/>
          </a:solidFill>
          <a:latin typeface="+mn-lt"/>
          <a:ea typeface="+mn-ea"/>
          <a:cs typeface="+mn-cs"/>
        </a:defRPr>
      </a:lvl5pPr>
      <a:lvl6pPr marL="2489100" algn="l" defTabSz="995640" rtl="0" eaLnBrk="1" latinLnBrk="0" hangingPunct="1">
        <a:defRPr kumimoji="1" sz="2000" kern="1200">
          <a:solidFill>
            <a:schemeClr val="tx1"/>
          </a:solidFill>
          <a:latin typeface="+mn-lt"/>
          <a:ea typeface="+mn-ea"/>
          <a:cs typeface="+mn-cs"/>
        </a:defRPr>
      </a:lvl6pPr>
      <a:lvl7pPr marL="2986920" algn="l" defTabSz="995640" rtl="0" eaLnBrk="1" latinLnBrk="0" hangingPunct="1">
        <a:defRPr kumimoji="1" sz="2000" kern="1200">
          <a:solidFill>
            <a:schemeClr val="tx1"/>
          </a:solidFill>
          <a:latin typeface="+mn-lt"/>
          <a:ea typeface="+mn-ea"/>
          <a:cs typeface="+mn-cs"/>
        </a:defRPr>
      </a:lvl7pPr>
      <a:lvl8pPr marL="3484740" algn="l" defTabSz="995640" rtl="0" eaLnBrk="1" latinLnBrk="0" hangingPunct="1">
        <a:defRPr kumimoji="1" sz="2000" kern="1200">
          <a:solidFill>
            <a:schemeClr val="tx1"/>
          </a:solidFill>
          <a:latin typeface="+mn-lt"/>
          <a:ea typeface="+mn-ea"/>
          <a:cs typeface="+mn-cs"/>
        </a:defRPr>
      </a:lvl8pPr>
      <a:lvl9pPr marL="3982560" algn="l" defTabSz="99564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円/楕円 4"/>
          <p:cNvSpPr/>
          <p:nvPr/>
        </p:nvSpPr>
        <p:spPr>
          <a:xfrm rot="1691522">
            <a:off x="7273550" y="2829099"/>
            <a:ext cx="1512354" cy="3755551"/>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UI Gothic" pitchFamily="50" charset="-128"/>
              <a:ea typeface="MS UI Gothic" pitchFamily="50" charset="-128"/>
            </a:endParaRPr>
          </a:p>
        </p:txBody>
      </p:sp>
      <p:sp>
        <p:nvSpPr>
          <p:cNvPr id="6" name="円/楕円 5"/>
          <p:cNvSpPr/>
          <p:nvPr/>
        </p:nvSpPr>
        <p:spPr>
          <a:xfrm rot="19291448">
            <a:off x="1027801" y="3163157"/>
            <a:ext cx="1571514" cy="3522446"/>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UI Gothic" pitchFamily="50" charset="-128"/>
              <a:ea typeface="MS UI Gothic" pitchFamily="50" charset="-128"/>
            </a:endParaRPr>
          </a:p>
        </p:txBody>
      </p:sp>
      <p:sp>
        <p:nvSpPr>
          <p:cNvPr id="7" name="円/楕円 6"/>
          <p:cNvSpPr/>
          <p:nvPr/>
        </p:nvSpPr>
        <p:spPr>
          <a:xfrm rot="15963466">
            <a:off x="4794071" y="4667100"/>
            <a:ext cx="1353882" cy="2786743"/>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UI Gothic" pitchFamily="50" charset="-128"/>
              <a:ea typeface="MS UI Gothic" pitchFamily="50" charset="-128"/>
            </a:endParaRPr>
          </a:p>
        </p:txBody>
      </p:sp>
      <p:sp>
        <p:nvSpPr>
          <p:cNvPr id="8" name="円/楕円 7"/>
          <p:cNvSpPr/>
          <p:nvPr/>
        </p:nvSpPr>
        <p:spPr>
          <a:xfrm rot="19541807">
            <a:off x="7599243" y="756328"/>
            <a:ext cx="1391081" cy="2772232"/>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UI Gothic" pitchFamily="50" charset="-128"/>
              <a:ea typeface="MS UI Gothic" pitchFamily="50" charset="-128"/>
            </a:endParaRPr>
          </a:p>
        </p:txBody>
      </p:sp>
      <p:sp>
        <p:nvSpPr>
          <p:cNvPr id="10" name="円/楕円 9"/>
          <p:cNvSpPr/>
          <p:nvPr/>
        </p:nvSpPr>
        <p:spPr>
          <a:xfrm>
            <a:off x="661504" y="694130"/>
            <a:ext cx="9169454" cy="5994287"/>
          </a:xfrm>
          <a:prstGeom prst="ellipse">
            <a:avLst/>
          </a:prstGeom>
          <a:solidFill>
            <a:schemeClr val="accent2">
              <a:lumMod val="60000"/>
              <a:lumOff val="40000"/>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UI Gothic" pitchFamily="50" charset="-128"/>
              <a:ea typeface="MS UI Gothic" pitchFamily="50" charset="-128"/>
            </a:endParaRPr>
          </a:p>
        </p:txBody>
      </p:sp>
      <p:sp>
        <p:nvSpPr>
          <p:cNvPr id="11" name="テキスト ボックス 10"/>
          <p:cNvSpPr txBox="1"/>
          <p:nvPr/>
        </p:nvSpPr>
        <p:spPr>
          <a:xfrm>
            <a:off x="2045467" y="4706141"/>
            <a:ext cx="1285222" cy="323165"/>
          </a:xfrm>
          <a:prstGeom prst="rect">
            <a:avLst/>
          </a:prstGeom>
          <a:noFill/>
          <a:ln>
            <a:noFill/>
          </a:ln>
        </p:spPr>
        <p:txBody>
          <a:bodyPr wrap="square" rtlCol="0" anchor="ctr" anchorCtr="0">
            <a:spAutoFit/>
          </a:bodyPr>
          <a:lstStyle/>
          <a:p>
            <a:pPr algn="ctr"/>
            <a:r>
              <a:rPr kumimoji="1" lang="ja-JP" altLang="en-US" sz="1500" b="1" dirty="0" smtClean="0">
                <a:latin typeface="MS UI Gothic" pitchFamily="50" charset="-128"/>
                <a:ea typeface="MS UI Gothic" pitchFamily="50" charset="-128"/>
              </a:rPr>
              <a:t>えぽっく</a:t>
            </a:r>
            <a:endParaRPr kumimoji="1" lang="ja-JP" altLang="en-US" sz="1500" b="1" dirty="0">
              <a:latin typeface="MS UI Gothic" pitchFamily="50" charset="-128"/>
              <a:ea typeface="MS UI Gothic" pitchFamily="50" charset="-128"/>
            </a:endParaRPr>
          </a:p>
        </p:txBody>
      </p:sp>
      <p:sp>
        <p:nvSpPr>
          <p:cNvPr id="13" name="テキスト ボックス 12"/>
          <p:cNvSpPr txBox="1"/>
          <p:nvPr/>
        </p:nvSpPr>
        <p:spPr>
          <a:xfrm>
            <a:off x="1423882" y="6855241"/>
            <a:ext cx="8251166" cy="323165"/>
          </a:xfrm>
          <a:prstGeom prst="rect">
            <a:avLst/>
          </a:prstGeom>
          <a:solidFill>
            <a:schemeClr val="accent1">
              <a:lumMod val="40000"/>
              <a:lumOff val="60000"/>
            </a:schemeClr>
          </a:solidFill>
          <a:ln>
            <a:solidFill>
              <a:schemeClr val="tx2"/>
            </a:solidFill>
          </a:ln>
        </p:spPr>
        <p:txBody>
          <a:bodyPr wrap="square" rtlCol="0" anchor="ctr" anchorCtr="0">
            <a:spAutoFit/>
          </a:bodyPr>
          <a:lstStyle/>
          <a:p>
            <a:pPr algn="ctr"/>
            <a:r>
              <a:rPr kumimoji="1" lang="ja-JP" altLang="en-US" sz="1500" b="1" dirty="0" smtClean="0">
                <a:latin typeface="MS UI Gothic" pitchFamily="50" charset="-128"/>
                <a:ea typeface="MS UI Gothic" pitchFamily="50" charset="-128"/>
              </a:rPr>
              <a:t>地域自立支援協議会</a:t>
            </a:r>
            <a:endParaRPr kumimoji="1" lang="ja-JP" altLang="en-US" sz="1500" b="1" dirty="0">
              <a:latin typeface="MS UI Gothic" pitchFamily="50" charset="-128"/>
              <a:ea typeface="MS UI Gothic" pitchFamily="50" charset="-128"/>
            </a:endParaRPr>
          </a:p>
        </p:txBody>
      </p:sp>
      <p:sp>
        <p:nvSpPr>
          <p:cNvPr id="14" name="Homepage"/>
          <p:cNvSpPr>
            <a:spLocks noEditPoints="1" noChangeArrowheads="1"/>
          </p:cNvSpPr>
          <p:nvPr/>
        </p:nvSpPr>
        <p:spPr bwMode="auto">
          <a:xfrm>
            <a:off x="6599812" y="5713288"/>
            <a:ext cx="526962" cy="5823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ja-JP" altLang="en-US">
              <a:latin typeface="MS UI Gothic" pitchFamily="50" charset="-128"/>
              <a:ea typeface="MS UI Gothic" pitchFamily="50" charset="-128"/>
            </a:endParaRPr>
          </a:p>
        </p:txBody>
      </p:sp>
      <p:sp>
        <p:nvSpPr>
          <p:cNvPr id="15" name="Homepage"/>
          <p:cNvSpPr>
            <a:spLocks noEditPoints="1" noChangeArrowheads="1"/>
          </p:cNvSpPr>
          <p:nvPr/>
        </p:nvSpPr>
        <p:spPr bwMode="auto">
          <a:xfrm>
            <a:off x="1829890" y="5757935"/>
            <a:ext cx="526962" cy="5823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ja-JP" altLang="en-US">
              <a:latin typeface="MS UI Gothic" pitchFamily="50" charset="-128"/>
              <a:ea typeface="MS UI Gothic" pitchFamily="50" charset="-128"/>
            </a:endParaRPr>
          </a:p>
        </p:txBody>
      </p:sp>
      <p:sp>
        <p:nvSpPr>
          <p:cNvPr id="17" name="Homepage"/>
          <p:cNvSpPr>
            <a:spLocks noEditPoints="1" noChangeArrowheads="1"/>
          </p:cNvSpPr>
          <p:nvPr/>
        </p:nvSpPr>
        <p:spPr bwMode="auto">
          <a:xfrm>
            <a:off x="624269" y="3332422"/>
            <a:ext cx="526962" cy="5823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ja-JP" altLang="en-US">
              <a:latin typeface="MS UI Gothic" pitchFamily="50" charset="-128"/>
              <a:ea typeface="MS UI Gothic" pitchFamily="50" charset="-128"/>
            </a:endParaRPr>
          </a:p>
        </p:txBody>
      </p:sp>
      <p:sp>
        <p:nvSpPr>
          <p:cNvPr id="18" name="Homepage"/>
          <p:cNvSpPr>
            <a:spLocks noEditPoints="1" noChangeArrowheads="1"/>
          </p:cNvSpPr>
          <p:nvPr/>
        </p:nvSpPr>
        <p:spPr bwMode="auto">
          <a:xfrm>
            <a:off x="7103610" y="991907"/>
            <a:ext cx="526962" cy="5823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ja-JP" altLang="en-US">
              <a:latin typeface="MS UI Gothic" pitchFamily="50" charset="-128"/>
              <a:ea typeface="MS UI Gothic" pitchFamily="50" charset="-128"/>
            </a:endParaRPr>
          </a:p>
        </p:txBody>
      </p:sp>
      <p:sp>
        <p:nvSpPr>
          <p:cNvPr id="19" name="Homepage"/>
          <p:cNvSpPr>
            <a:spLocks noEditPoints="1" noChangeArrowheads="1"/>
          </p:cNvSpPr>
          <p:nvPr/>
        </p:nvSpPr>
        <p:spPr bwMode="auto">
          <a:xfrm>
            <a:off x="8646342" y="4051284"/>
            <a:ext cx="526962" cy="5823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ja-JP" altLang="en-US">
              <a:latin typeface="MS UI Gothic" pitchFamily="50" charset="-128"/>
              <a:ea typeface="MS UI Gothic" pitchFamily="50" charset="-128"/>
            </a:endParaRPr>
          </a:p>
        </p:txBody>
      </p:sp>
      <p:sp>
        <p:nvSpPr>
          <p:cNvPr id="20" name="テキスト ボックス 19"/>
          <p:cNvSpPr txBox="1"/>
          <p:nvPr/>
        </p:nvSpPr>
        <p:spPr>
          <a:xfrm>
            <a:off x="7649338" y="1250870"/>
            <a:ext cx="1062667" cy="307777"/>
          </a:xfrm>
          <a:prstGeom prst="rect">
            <a:avLst/>
          </a:prstGeom>
          <a:noFill/>
        </p:spPr>
        <p:txBody>
          <a:bodyPr wrap="square" rtlCol="0">
            <a:spAutoFit/>
          </a:bodyPr>
          <a:lstStyle/>
          <a:p>
            <a:r>
              <a:rPr kumimoji="1" lang="ja-JP" altLang="en-US" sz="1400" b="1" dirty="0" smtClean="0">
                <a:latin typeface="MS UI Gothic" pitchFamily="50" charset="-128"/>
                <a:ea typeface="MS UI Gothic" pitchFamily="50" charset="-128"/>
              </a:rPr>
              <a:t>短期入所</a:t>
            </a:r>
            <a:endParaRPr kumimoji="1" lang="en-US" altLang="ja-JP" sz="1400" b="1" dirty="0" smtClean="0">
              <a:latin typeface="MS UI Gothic" pitchFamily="50" charset="-128"/>
              <a:ea typeface="MS UI Gothic" pitchFamily="50" charset="-128"/>
            </a:endParaRPr>
          </a:p>
        </p:txBody>
      </p:sp>
      <p:sp>
        <p:nvSpPr>
          <p:cNvPr id="21" name="テキスト ボックス 20"/>
          <p:cNvSpPr txBox="1"/>
          <p:nvPr/>
        </p:nvSpPr>
        <p:spPr>
          <a:xfrm>
            <a:off x="7218590" y="2271034"/>
            <a:ext cx="1790689" cy="523220"/>
          </a:xfrm>
          <a:prstGeom prst="rect">
            <a:avLst/>
          </a:prstGeom>
          <a:solidFill>
            <a:schemeClr val="bg1"/>
          </a:solidFill>
          <a:ln>
            <a:solidFill>
              <a:schemeClr val="dk1"/>
            </a:solidFill>
          </a:ln>
        </p:spPr>
        <p:txBody>
          <a:bodyPr wrap="square" rtlCol="0">
            <a:spAutoFit/>
          </a:bodyPr>
          <a:lstStyle/>
          <a:p>
            <a:pPr algn="ctr"/>
            <a:r>
              <a:rPr kumimoji="1" lang="ja-JP" altLang="en-US" sz="1400" dirty="0" smtClean="0">
                <a:solidFill>
                  <a:srgbClr val="FF0000"/>
                </a:solidFill>
                <a:latin typeface="MS UI Gothic" pitchFamily="50" charset="-128"/>
                <a:ea typeface="MS UI Gothic" pitchFamily="50" charset="-128"/>
              </a:rPr>
              <a:t>◆緊急時の受け入れ</a:t>
            </a:r>
            <a:endParaRPr kumimoji="1" lang="en-US" altLang="ja-JP" sz="1400" dirty="0" smtClean="0">
              <a:solidFill>
                <a:srgbClr val="FF0000"/>
              </a:solidFill>
              <a:latin typeface="MS UI Gothic" pitchFamily="50" charset="-128"/>
              <a:ea typeface="MS UI Gothic" pitchFamily="50" charset="-128"/>
            </a:endParaRPr>
          </a:p>
          <a:p>
            <a:pPr algn="ctr"/>
            <a:r>
              <a:rPr lang="ja-JP" altLang="en-US" sz="1400" dirty="0">
                <a:solidFill>
                  <a:srgbClr val="FF0000"/>
                </a:solidFill>
                <a:latin typeface="MS UI Gothic" pitchFamily="50" charset="-128"/>
                <a:ea typeface="MS UI Gothic" pitchFamily="50" charset="-128"/>
              </a:rPr>
              <a:t>（</a:t>
            </a:r>
            <a:r>
              <a:rPr kumimoji="1" lang="ja-JP" altLang="en-US" sz="1400" dirty="0" smtClean="0">
                <a:solidFill>
                  <a:srgbClr val="FF0000"/>
                </a:solidFill>
                <a:latin typeface="MS UI Gothic" pitchFamily="50" charset="-128"/>
                <a:ea typeface="MS UI Gothic" pitchFamily="50" charset="-128"/>
              </a:rPr>
              <a:t>枠の確保）</a:t>
            </a:r>
            <a:endParaRPr kumimoji="1" lang="en-US" altLang="ja-JP" sz="1400" dirty="0" smtClean="0">
              <a:solidFill>
                <a:srgbClr val="FF0000"/>
              </a:solidFill>
              <a:latin typeface="MS UI Gothic" pitchFamily="50" charset="-128"/>
              <a:ea typeface="MS UI Gothic" pitchFamily="50" charset="-128"/>
            </a:endParaRPr>
          </a:p>
        </p:txBody>
      </p:sp>
      <p:sp>
        <p:nvSpPr>
          <p:cNvPr id="22" name="テキスト ボックス 21"/>
          <p:cNvSpPr txBox="1"/>
          <p:nvPr/>
        </p:nvSpPr>
        <p:spPr>
          <a:xfrm>
            <a:off x="9189619" y="2185298"/>
            <a:ext cx="1317710" cy="307777"/>
          </a:xfrm>
          <a:prstGeom prst="rect">
            <a:avLst/>
          </a:prstGeom>
          <a:noFill/>
        </p:spPr>
        <p:txBody>
          <a:bodyPr wrap="square" rtlCol="0">
            <a:spAutoFit/>
          </a:bodyPr>
          <a:lstStyle/>
          <a:p>
            <a:r>
              <a:rPr kumimoji="1" lang="ja-JP" altLang="en-US" sz="1400" b="1" dirty="0" smtClean="0">
                <a:latin typeface="MS UI Gothic" pitchFamily="50" charset="-128"/>
                <a:ea typeface="MS UI Gothic" pitchFamily="50" charset="-128"/>
              </a:rPr>
              <a:t>施設入所支援</a:t>
            </a:r>
            <a:endParaRPr kumimoji="1" lang="en-US" altLang="ja-JP" sz="1400" b="1" dirty="0" smtClean="0">
              <a:latin typeface="MS UI Gothic" pitchFamily="50" charset="-128"/>
              <a:ea typeface="MS UI Gothic" pitchFamily="50" charset="-128"/>
            </a:endParaRPr>
          </a:p>
        </p:txBody>
      </p:sp>
      <p:sp>
        <p:nvSpPr>
          <p:cNvPr id="23" name="テキスト ボックス 22"/>
          <p:cNvSpPr txBox="1"/>
          <p:nvPr/>
        </p:nvSpPr>
        <p:spPr>
          <a:xfrm>
            <a:off x="8557148" y="5557360"/>
            <a:ext cx="1287144" cy="523220"/>
          </a:xfrm>
          <a:prstGeom prst="rect">
            <a:avLst/>
          </a:prstGeom>
          <a:noFill/>
        </p:spPr>
        <p:txBody>
          <a:bodyPr wrap="square" rtlCol="0">
            <a:spAutoFit/>
          </a:bodyPr>
          <a:lstStyle/>
          <a:p>
            <a:r>
              <a:rPr kumimoji="1" lang="ja-JP" altLang="en-US" sz="1400" b="1" dirty="0" smtClean="0">
                <a:latin typeface="MS UI Gothic" pitchFamily="50" charset="-128"/>
                <a:ea typeface="MS UI Gothic" pitchFamily="50" charset="-128"/>
              </a:rPr>
              <a:t>日中活動系</a:t>
            </a:r>
            <a:endParaRPr kumimoji="1" lang="en-US" altLang="ja-JP" sz="1400" b="1" dirty="0" smtClean="0">
              <a:latin typeface="MS UI Gothic" pitchFamily="50" charset="-128"/>
              <a:ea typeface="MS UI Gothic" pitchFamily="50" charset="-128"/>
            </a:endParaRPr>
          </a:p>
          <a:p>
            <a:r>
              <a:rPr kumimoji="1" lang="ja-JP" altLang="en-US" sz="1400" b="1" dirty="0" smtClean="0">
                <a:latin typeface="MS UI Gothic" pitchFamily="50" charset="-128"/>
                <a:ea typeface="MS UI Gothic" pitchFamily="50" charset="-128"/>
              </a:rPr>
              <a:t>サービス事業所</a:t>
            </a:r>
            <a:endParaRPr kumimoji="1" lang="en-US" altLang="ja-JP" sz="1400" b="1" dirty="0" smtClean="0">
              <a:latin typeface="MS UI Gothic" pitchFamily="50" charset="-128"/>
              <a:ea typeface="MS UI Gothic" pitchFamily="50" charset="-128"/>
            </a:endParaRPr>
          </a:p>
        </p:txBody>
      </p:sp>
      <p:sp>
        <p:nvSpPr>
          <p:cNvPr id="24" name="テキスト ボックス 23"/>
          <p:cNvSpPr txBox="1"/>
          <p:nvPr/>
        </p:nvSpPr>
        <p:spPr>
          <a:xfrm>
            <a:off x="-66461" y="4650818"/>
            <a:ext cx="1027822" cy="307777"/>
          </a:xfrm>
          <a:prstGeom prst="rect">
            <a:avLst/>
          </a:prstGeom>
          <a:noFill/>
        </p:spPr>
        <p:txBody>
          <a:bodyPr wrap="square" rtlCol="0">
            <a:spAutoFit/>
          </a:bodyPr>
          <a:lstStyle/>
          <a:p>
            <a:r>
              <a:rPr kumimoji="1" lang="ja-JP" altLang="en-US" sz="1400" b="1" dirty="0" smtClean="0">
                <a:latin typeface="MS UI Gothic" pitchFamily="50" charset="-128"/>
                <a:ea typeface="MS UI Gothic" pitchFamily="50" charset="-128"/>
              </a:rPr>
              <a:t>居宅介護</a:t>
            </a:r>
            <a:endParaRPr kumimoji="1" lang="en-US" altLang="ja-JP" sz="1400" b="1" dirty="0" smtClean="0">
              <a:latin typeface="MS UI Gothic" pitchFamily="50" charset="-128"/>
              <a:ea typeface="MS UI Gothic" pitchFamily="50" charset="-128"/>
            </a:endParaRPr>
          </a:p>
        </p:txBody>
      </p:sp>
      <p:sp>
        <p:nvSpPr>
          <p:cNvPr id="25" name="テキスト ボックス 24"/>
          <p:cNvSpPr txBox="1"/>
          <p:nvPr/>
        </p:nvSpPr>
        <p:spPr>
          <a:xfrm>
            <a:off x="-13793" y="5446873"/>
            <a:ext cx="1442755" cy="307777"/>
          </a:xfrm>
          <a:prstGeom prst="rect">
            <a:avLst/>
          </a:prstGeom>
          <a:noFill/>
        </p:spPr>
        <p:txBody>
          <a:bodyPr wrap="square" rtlCol="0">
            <a:spAutoFit/>
          </a:bodyPr>
          <a:lstStyle/>
          <a:p>
            <a:r>
              <a:rPr kumimoji="1" lang="ja-JP" altLang="en-US" sz="1400" b="1" dirty="0" smtClean="0">
                <a:latin typeface="MS UI Gothic" pitchFamily="50" charset="-128"/>
                <a:ea typeface="MS UI Gothic" pitchFamily="50" charset="-128"/>
              </a:rPr>
              <a:t>グループホーム</a:t>
            </a:r>
            <a:endParaRPr kumimoji="1" lang="en-US" altLang="ja-JP" sz="1400" b="1" dirty="0" smtClean="0">
              <a:latin typeface="MS UI Gothic" pitchFamily="50" charset="-128"/>
              <a:ea typeface="MS UI Gothic" pitchFamily="50" charset="-128"/>
            </a:endParaRPr>
          </a:p>
        </p:txBody>
      </p:sp>
      <p:sp>
        <p:nvSpPr>
          <p:cNvPr id="27" name="テキスト ボックス 26"/>
          <p:cNvSpPr txBox="1"/>
          <p:nvPr/>
        </p:nvSpPr>
        <p:spPr>
          <a:xfrm>
            <a:off x="1340201" y="3587121"/>
            <a:ext cx="1569687" cy="738664"/>
          </a:xfrm>
          <a:prstGeom prst="rect">
            <a:avLst/>
          </a:prstGeom>
          <a:solidFill>
            <a:schemeClr val="bg1"/>
          </a:solidFill>
          <a:ln>
            <a:solidFill>
              <a:schemeClr val="tx2">
                <a:lumMod val="50000"/>
              </a:schemeClr>
            </a:solidFill>
          </a:ln>
        </p:spPr>
        <p:txBody>
          <a:bodyPr wrap="square" rtlCol="0">
            <a:spAutoFit/>
          </a:bodyPr>
          <a:lstStyle/>
          <a:p>
            <a:r>
              <a:rPr kumimoji="1" lang="ja-JP" altLang="en-US" sz="1400" dirty="0" smtClean="0">
                <a:solidFill>
                  <a:srgbClr val="FF0000"/>
                </a:solidFill>
                <a:latin typeface="MS UI Gothic" pitchFamily="50" charset="-128"/>
                <a:ea typeface="MS UI Gothic" pitchFamily="50" charset="-128"/>
              </a:rPr>
              <a:t>◆相談</a:t>
            </a:r>
            <a:endParaRPr kumimoji="1" lang="en-US" altLang="ja-JP" sz="1400" dirty="0" smtClean="0">
              <a:solidFill>
                <a:srgbClr val="FF0000"/>
              </a:solidFill>
              <a:latin typeface="MS UI Gothic" pitchFamily="50" charset="-128"/>
              <a:ea typeface="MS UI Gothic" pitchFamily="50" charset="-128"/>
            </a:endParaRPr>
          </a:p>
          <a:p>
            <a:r>
              <a:rPr lang="ja-JP" altLang="en-US" sz="1400" dirty="0">
                <a:solidFill>
                  <a:srgbClr val="FF0000"/>
                </a:solidFill>
                <a:latin typeface="MS UI Gothic" pitchFamily="50" charset="-128"/>
                <a:ea typeface="MS UI Gothic" pitchFamily="50" charset="-128"/>
              </a:rPr>
              <a:t>（</a:t>
            </a:r>
            <a:r>
              <a:rPr kumimoji="1" lang="ja-JP" altLang="en-US" sz="1400" dirty="0" smtClean="0">
                <a:solidFill>
                  <a:srgbClr val="FF0000"/>
                </a:solidFill>
                <a:latin typeface="MS UI Gothic" pitchFamily="50" charset="-128"/>
                <a:ea typeface="MS UI Gothic" pitchFamily="50" charset="-128"/>
              </a:rPr>
              <a:t>連携による</a:t>
            </a:r>
            <a:r>
              <a:rPr kumimoji="1" lang="en-US" altLang="ja-JP" sz="1400" dirty="0" smtClean="0">
                <a:solidFill>
                  <a:srgbClr val="FF0000"/>
                </a:solidFill>
                <a:latin typeface="MS UI Gothic" pitchFamily="50" charset="-128"/>
                <a:ea typeface="MS UI Gothic" pitchFamily="50" charset="-128"/>
              </a:rPr>
              <a:t>24</a:t>
            </a:r>
            <a:r>
              <a:rPr kumimoji="1" lang="ja-JP" altLang="en-US" sz="1400" dirty="0" smtClean="0">
                <a:solidFill>
                  <a:srgbClr val="FF0000"/>
                </a:solidFill>
                <a:latin typeface="MS UI Gothic" pitchFamily="50" charset="-128"/>
                <a:ea typeface="MS UI Gothic" pitchFamily="50" charset="-128"/>
              </a:rPr>
              <a:t>時間</a:t>
            </a:r>
            <a:endParaRPr kumimoji="1" lang="en-US" altLang="ja-JP" sz="1400" dirty="0" smtClean="0">
              <a:solidFill>
                <a:srgbClr val="FF0000"/>
              </a:solidFill>
              <a:latin typeface="MS UI Gothic" pitchFamily="50" charset="-128"/>
              <a:ea typeface="MS UI Gothic" pitchFamily="50" charset="-128"/>
            </a:endParaRPr>
          </a:p>
          <a:p>
            <a:pPr algn="ctr"/>
            <a:r>
              <a:rPr kumimoji="1" lang="ja-JP" altLang="en-US" sz="1400" dirty="0" smtClean="0">
                <a:solidFill>
                  <a:srgbClr val="FF0000"/>
                </a:solidFill>
                <a:latin typeface="MS UI Gothic" pitchFamily="50" charset="-128"/>
                <a:ea typeface="MS UI Gothic" pitchFamily="50" charset="-128"/>
              </a:rPr>
              <a:t>相談体制）</a:t>
            </a:r>
            <a:endParaRPr kumimoji="1" lang="en-US" altLang="ja-JP" sz="1400" dirty="0" smtClean="0">
              <a:solidFill>
                <a:srgbClr val="FF0000"/>
              </a:solidFill>
              <a:latin typeface="MS UI Gothic" pitchFamily="50" charset="-128"/>
              <a:ea typeface="MS UI Gothic" pitchFamily="50" charset="-128"/>
            </a:endParaRPr>
          </a:p>
        </p:txBody>
      </p:sp>
      <p:sp>
        <p:nvSpPr>
          <p:cNvPr id="29" name="左右矢印 28"/>
          <p:cNvSpPr/>
          <p:nvPr/>
        </p:nvSpPr>
        <p:spPr>
          <a:xfrm rot="5400000">
            <a:off x="4781560" y="2946195"/>
            <a:ext cx="631293" cy="353728"/>
          </a:xfrm>
          <a:prstGeom prst="lef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UI Gothic" pitchFamily="50" charset="-128"/>
              <a:ea typeface="MS UI Gothic" pitchFamily="50" charset="-128"/>
            </a:endParaRPr>
          </a:p>
        </p:txBody>
      </p:sp>
      <p:sp>
        <p:nvSpPr>
          <p:cNvPr id="30" name="テキスト ボックス 29"/>
          <p:cNvSpPr txBox="1"/>
          <p:nvPr/>
        </p:nvSpPr>
        <p:spPr>
          <a:xfrm>
            <a:off x="223199" y="6129924"/>
            <a:ext cx="1585009" cy="307777"/>
          </a:xfrm>
          <a:prstGeom prst="rect">
            <a:avLst/>
          </a:prstGeom>
          <a:noFill/>
        </p:spPr>
        <p:txBody>
          <a:bodyPr wrap="square" rtlCol="0">
            <a:spAutoFit/>
          </a:bodyPr>
          <a:lstStyle/>
          <a:p>
            <a:pPr algn="r"/>
            <a:r>
              <a:rPr kumimoji="1" lang="ja-JP" altLang="en-US" sz="1400" b="1" dirty="0" smtClean="0">
                <a:latin typeface="MS UI Gothic" pitchFamily="50" charset="-128"/>
                <a:ea typeface="MS UI Gothic" pitchFamily="50" charset="-128"/>
              </a:rPr>
              <a:t>相談支援事業所</a:t>
            </a:r>
            <a:endParaRPr kumimoji="1" lang="en-US" altLang="ja-JP" sz="1400" b="1" dirty="0" smtClean="0">
              <a:latin typeface="MS UI Gothic" pitchFamily="50" charset="-128"/>
              <a:ea typeface="MS UI Gothic" pitchFamily="50" charset="-128"/>
            </a:endParaRPr>
          </a:p>
        </p:txBody>
      </p:sp>
      <p:sp>
        <p:nvSpPr>
          <p:cNvPr id="33" name="テキスト ボックス 32"/>
          <p:cNvSpPr txBox="1"/>
          <p:nvPr/>
        </p:nvSpPr>
        <p:spPr>
          <a:xfrm>
            <a:off x="9169219" y="3438209"/>
            <a:ext cx="1265591" cy="307777"/>
          </a:xfrm>
          <a:prstGeom prst="rect">
            <a:avLst/>
          </a:prstGeom>
          <a:noFill/>
        </p:spPr>
        <p:txBody>
          <a:bodyPr wrap="square" rtlCol="0">
            <a:spAutoFit/>
          </a:bodyPr>
          <a:lstStyle/>
          <a:p>
            <a:pPr algn="ctr"/>
            <a:r>
              <a:rPr kumimoji="1" lang="ja-JP" altLang="en-US" sz="1400" b="1" dirty="0" smtClean="0">
                <a:latin typeface="MS UI Gothic" pitchFamily="50" charset="-128"/>
                <a:ea typeface="MS UI Gothic" pitchFamily="50" charset="-128"/>
              </a:rPr>
              <a:t>グループホーム</a:t>
            </a:r>
            <a:endParaRPr kumimoji="1" lang="en-US" altLang="ja-JP" sz="1400" b="1" dirty="0" smtClean="0">
              <a:latin typeface="MS UI Gothic" pitchFamily="50" charset="-128"/>
              <a:ea typeface="MS UI Gothic" pitchFamily="50" charset="-128"/>
            </a:endParaRPr>
          </a:p>
        </p:txBody>
      </p:sp>
      <p:sp>
        <p:nvSpPr>
          <p:cNvPr id="34" name="Homepage"/>
          <p:cNvSpPr>
            <a:spLocks noEditPoints="1" noChangeArrowheads="1"/>
          </p:cNvSpPr>
          <p:nvPr/>
        </p:nvSpPr>
        <p:spPr bwMode="auto">
          <a:xfrm>
            <a:off x="8759303" y="1572761"/>
            <a:ext cx="526962" cy="5823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ja-JP" altLang="en-US">
              <a:latin typeface="MS UI Gothic" pitchFamily="50" charset="-128"/>
              <a:ea typeface="MS UI Gothic" pitchFamily="50" charset="-128"/>
            </a:endParaRPr>
          </a:p>
        </p:txBody>
      </p:sp>
      <p:sp>
        <p:nvSpPr>
          <p:cNvPr id="35" name="Homepage"/>
          <p:cNvSpPr>
            <a:spLocks noEditPoints="1" noChangeArrowheads="1"/>
          </p:cNvSpPr>
          <p:nvPr/>
        </p:nvSpPr>
        <p:spPr bwMode="auto">
          <a:xfrm>
            <a:off x="8860051" y="2846271"/>
            <a:ext cx="526962" cy="5823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ja-JP" altLang="en-US">
              <a:latin typeface="MS UI Gothic" pitchFamily="50" charset="-128"/>
              <a:ea typeface="MS UI Gothic" pitchFamily="50" charset="-128"/>
            </a:endParaRPr>
          </a:p>
        </p:txBody>
      </p:sp>
      <p:sp>
        <p:nvSpPr>
          <p:cNvPr id="36" name="Homepage"/>
          <p:cNvSpPr>
            <a:spLocks noEditPoints="1" noChangeArrowheads="1"/>
          </p:cNvSpPr>
          <p:nvPr/>
        </p:nvSpPr>
        <p:spPr bwMode="auto">
          <a:xfrm>
            <a:off x="8004264" y="5347679"/>
            <a:ext cx="526962" cy="5823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ja-JP" altLang="en-US">
              <a:latin typeface="MS UI Gothic" pitchFamily="50" charset="-128"/>
              <a:ea typeface="MS UI Gothic" pitchFamily="50" charset="-128"/>
            </a:endParaRPr>
          </a:p>
        </p:txBody>
      </p:sp>
      <p:sp>
        <p:nvSpPr>
          <p:cNvPr id="37" name="テキスト ボックス 36"/>
          <p:cNvSpPr txBox="1"/>
          <p:nvPr/>
        </p:nvSpPr>
        <p:spPr>
          <a:xfrm>
            <a:off x="6703511" y="4673556"/>
            <a:ext cx="1942831" cy="417323"/>
          </a:xfrm>
          <a:prstGeom prst="rect">
            <a:avLst/>
          </a:prstGeom>
          <a:solidFill>
            <a:schemeClr val="bg1"/>
          </a:solidFill>
          <a:ln>
            <a:solidFill>
              <a:schemeClr val="tx2">
                <a:lumMod val="50000"/>
              </a:schemeClr>
            </a:solidFill>
          </a:ln>
        </p:spPr>
        <p:txBody>
          <a:bodyPr wrap="square" rtlCol="0" anchor="ctr" anchorCtr="0">
            <a:normAutofit fontScale="92500"/>
          </a:bodyPr>
          <a:lstStyle/>
          <a:p>
            <a:pPr algn="r"/>
            <a:r>
              <a:rPr kumimoji="1" lang="ja-JP" altLang="en-US" sz="1400" dirty="0" smtClean="0">
                <a:solidFill>
                  <a:srgbClr val="FF0000"/>
                </a:solidFill>
                <a:latin typeface="MS UI Gothic" pitchFamily="50" charset="-128"/>
                <a:ea typeface="MS UI Gothic" pitchFamily="50" charset="-128"/>
              </a:rPr>
              <a:t>◆体験（経験）の機会・場</a:t>
            </a:r>
            <a:endParaRPr kumimoji="1" lang="en-US" altLang="ja-JP" sz="1400" dirty="0" smtClean="0">
              <a:solidFill>
                <a:srgbClr val="FF0000"/>
              </a:solidFill>
              <a:latin typeface="MS UI Gothic" pitchFamily="50" charset="-128"/>
              <a:ea typeface="MS UI Gothic" pitchFamily="50" charset="-128"/>
            </a:endParaRPr>
          </a:p>
        </p:txBody>
      </p:sp>
      <p:sp>
        <p:nvSpPr>
          <p:cNvPr id="38" name="テキスト ボックス 37"/>
          <p:cNvSpPr txBox="1"/>
          <p:nvPr/>
        </p:nvSpPr>
        <p:spPr>
          <a:xfrm>
            <a:off x="9163283" y="4474856"/>
            <a:ext cx="1073022" cy="523220"/>
          </a:xfrm>
          <a:prstGeom prst="rect">
            <a:avLst/>
          </a:prstGeom>
          <a:noFill/>
        </p:spPr>
        <p:txBody>
          <a:bodyPr wrap="square" rtlCol="0">
            <a:spAutoFit/>
          </a:bodyPr>
          <a:lstStyle/>
          <a:p>
            <a:pPr algn="r"/>
            <a:r>
              <a:rPr kumimoji="1" lang="ja-JP" altLang="en-US" sz="1400" b="1" dirty="0" smtClean="0">
                <a:latin typeface="MS UI Gothic" pitchFamily="50" charset="-128"/>
                <a:ea typeface="MS UI Gothic" pitchFamily="50" charset="-128"/>
              </a:rPr>
              <a:t>フレンドリー</a:t>
            </a:r>
            <a:endParaRPr kumimoji="1" lang="en-US" altLang="ja-JP" sz="1400" b="1" dirty="0" smtClean="0">
              <a:latin typeface="MS UI Gothic" pitchFamily="50" charset="-128"/>
              <a:ea typeface="MS UI Gothic" pitchFamily="50" charset="-128"/>
            </a:endParaRPr>
          </a:p>
          <a:p>
            <a:pPr algn="r"/>
            <a:r>
              <a:rPr kumimoji="1" lang="ja-JP" altLang="en-US" sz="1400" b="1" dirty="0" smtClean="0">
                <a:latin typeface="MS UI Gothic" pitchFamily="50" charset="-128"/>
                <a:ea typeface="MS UI Gothic" pitchFamily="50" charset="-128"/>
              </a:rPr>
              <a:t>生活訓練室</a:t>
            </a:r>
            <a:endParaRPr kumimoji="1" lang="en-US" altLang="ja-JP" sz="1400" b="1" dirty="0" smtClean="0">
              <a:latin typeface="MS UI Gothic" pitchFamily="50" charset="-128"/>
              <a:ea typeface="MS UI Gothic" pitchFamily="50" charset="-128"/>
            </a:endParaRPr>
          </a:p>
        </p:txBody>
      </p:sp>
      <p:sp>
        <p:nvSpPr>
          <p:cNvPr id="39" name="テキスト ボックス 38"/>
          <p:cNvSpPr txBox="1"/>
          <p:nvPr/>
        </p:nvSpPr>
        <p:spPr>
          <a:xfrm>
            <a:off x="5722891" y="5410743"/>
            <a:ext cx="1891603" cy="307777"/>
          </a:xfrm>
          <a:prstGeom prst="rect">
            <a:avLst/>
          </a:prstGeom>
          <a:noFill/>
        </p:spPr>
        <p:txBody>
          <a:bodyPr wrap="square" rtlCol="0">
            <a:spAutoFit/>
          </a:bodyPr>
          <a:lstStyle/>
          <a:p>
            <a:pPr algn="r"/>
            <a:r>
              <a:rPr kumimoji="1" lang="ja-JP" altLang="en-US" sz="1400" b="1" dirty="0" smtClean="0">
                <a:latin typeface="MS UI Gothic" pitchFamily="50" charset="-128"/>
                <a:ea typeface="MS UI Gothic" pitchFamily="50" charset="-128"/>
              </a:rPr>
              <a:t>地域活動支援センター</a:t>
            </a:r>
            <a:endParaRPr kumimoji="1" lang="en-US" altLang="ja-JP" sz="1400" b="1" dirty="0" smtClean="0">
              <a:latin typeface="MS UI Gothic" pitchFamily="50" charset="-128"/>
              <a:ea typeface="MS UI Gothic" pitchFamily="50" charset="-128"/>
            </a:endParaRPr>
          </a:p>
        </p:txBody>
      </p:sp>
      <p:sp>
        <p:nvSpPr>
          <p:cNvPr id="40" name="テキスト ボックス 39"/>
          <p:cNvSpPr txBox="1"/>
          <p:nvPr/>
        </p:nvSpPr>
        <p:spPr>
          <a:xfrm>
            <a:off x="2424597" y="6554113"/>
            <a:ext cx="2982387" cy="307777"/>
          </a:xfrm>
          <a:prstGeom prst="rect">
            <a:avLst/>
          </a:prstGeom>
          <a:solidFill>
            <a:schemeClr val="bg1"/>
          </a:solidFill>
          <a:ln>
            <a:solidFill>
              <a:schemeClr val="tx2">
                <a:lumMod val="50000"/>
              </a:schemeClr>
            </a:solidFill>
          </a:ln>
        </p:spPr>
        <p:txBody>
          <a:bodyPr wrap="square" rtlCol="0">
            <a:spAutoFit/>
          </a:bodyPr>
          <a:lstStyle/>
          <a:p>
            <a:pPr algn="ctr"/>
            <a:r>
              <a:rPr lang="ja-JP" altLang="en-US" sz="1400" dirty="0" smtClean="0">
                <a:solidFill>
                  <a:srgbClr val="FF0000"/>
                </a:solidFill>
                <a:latin typeface="MS UI Gothic" pitchFamily="50" charset="-128"/>
                <a:ea typeface="MS UI Gothic" pitchFamily="50" charset="-128"/>
              </a:rPr>
              <a:t>◆専門性（研修実施による人材育成）</a:t>
            </a:r>
            <a:endParaRPr kumimoji="1" lang="en-US" altLang="ja-JP" sz="1400" dirty="0" smtClean="0">
              <a:solidFill>
                <a:srgbClr val="FF0000"/>
              </a:solidFill>
              <a:latin typeface="MS UI Gothic" pitchFamily="50" charset="-128"/>
              <a:ea typeface="MS UI Gothic" pitchFamily="50" charset="-128"/>
            </a:endParaRPr>
          </a:p>
        </p:txBody>
      </p:sp>
      <p:pic>
        <p:nvPicPr>
          <p:cNvPr id="41" name="Picture 2" descr="C:\Program Files\Microsoft Office\MEDIA\CAGCAT10\j020546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43596" y="4809527"/>
            <a:ext cx="1267238" cy="1163877"/>
          </a:xfrm>
          <a:prstGeom prst="rect">
            <a:avLst/>
          </a:prstGeom>
          <a:noFill/>
          <a:extLst>
            <a:ext uri="{909E8E84-426E-40DD-AFC4-6F175D3DCCD1}">
              <a14:hiddenFill xmlns:a14="http://schemas.microsoft.com/office/drawing/2010/main">
                <a:solidFill>
                  <a:srgbClr val="FFFFFF"/>
                </a:solidFill>
              </a14:hiddenFill>
            </a:ext>
          </a:extLst>
        </p:spPr>
      </p:pic>
      <p:sp>
        <p:nvSpPr>
          <p:cNvPr id="53" name="テキスト ボックス 52"/>
          <p:cNvSpPr txBox="1"/>
          <p:nvPr/>
        </p:nvSpPr>
        <p:spPr>
          <a:xfrm>
            <a:off x="3194749" y="974031"/>
            <a:ext cx="3767658" cy="400110"/>
          </a:xfrm>
          <a:prstGeom prst="rect">
            <a:avLst/>
          </a:prstGeom>
          <a:solidFill>
            <a:schemeClr val="bg1">
              <a:alpha val="75000"/>
            </a:schemeClr>
          </a:solidFill>
        </p:spPr>
        <p:txBody>
          <a:bodyPr wrap="square" rtlCol="0">
            <a:spAutoFit/>
          </a:bodyPr>
          <a:lstStyle/>
          <a:p>
            <a:pPr algn="ctr"/>
            <a:r>
              <a:rPr kumimoji="1" lang="ja-JP" altLang="en-US" b="1" dirty="0" smtClean="0">
                <a:solidFill>
                  <a:srgbClr val="FF0000"/>
                </a:solidFill>
                <a:latin typeface="MS UI Gothic" pitchFamily="50" charset="-128"/>
                <a:ea typeface="MS UI Gothic" pitchFamily="50" charset="-128"/>
              </a:rPr>
              <a:t>関係機関の「連携・ネットワーク」</a:t>
            </a:r>
            <a:endParaRPr kumimoji="1" lang="ja-JP" altLang="en-US" b="1" dirty="0">
              <a:solidFill>
                <a:srgbClr val="FF0000"/>
              </a:solidFill>
              <a:latin typeface="MS UI Gothic" pitchFamily="50" charset="-128"/>
              <a:ea typeface="MS UI Gothic" pitchFamily="50" charset="-128"/>
            </a:endParaRPr>
          </a:p>
        </p:txBody>
      </p:sp>
      <p:sp>
        <p:nvSpPr>
          <p:cNvPr id="55" name="Homepage"/>
          <p:cNvSpPr>
            <a:spLocks noEditPoints="1" noChangeArrowheads="1"/>
          </p:cNvSpPr>
          <p:nvPr/>
        </p:nvSpPr>
        <p:spPr bwMode="auto">
          <a:xfrm>
            <a:off x="979054" y="4986842"/>
            <a:ext cx="526962" cy="5823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ja-JP" altLang="en-US">
              <a:latin typeface="MS UI Gothic" pitchFamily="50" charset="-128"/>
              <a:ea typeface="MS UI Gothic" pitchFamily="50" charset="-128"/>
            </a:endParaRPr>
          </a:p>
        </p:txBody>
      </p:sp>
      <p:sp>
        <p:nvSpPr>
          <p:cNvPr id="56" name="テキスト ボックス 55"/>
          <p:cNvSpPr txBox="1"/>
          <p:nvPr/>
        </p:nvSpPr>
        <p:spPr>
          <a:xfrm>
            <a:off x="31879" y="5209556"/>
            <a:ext cx="936103" cy="307777"/>
          </a:xfrm>
          <a:prstGeom prst="rect">
            <a:avLst/>
          </a:prstGeom>
          <a:noFill/>
        </p:spPr>
        <p:txBody>
          <a:bodyPr wrap="square" rtlCol="0">
            <a:spAutoFit/>
          </a:bodyPr>
          <a:lstStyle/>
          <a:p>
            <a:r>
              <a:rPr kumimoji="1" lang="ja-JP" altLang="en-US" sz="1400" b="1" dirty="0" smtClean="0">
                <a:latin typeface="MS UI Gothic" pitchFamily="50" charset="-128"/>
                <a:ea typeface="MS UI Gothic" pitchFamily="50" charset="-128"/>
              </a:rPr>
              <a:t>短期入所</a:t>
            </a:r>
            <a:endParaRPr kumimoji="1" lang="en-US" altLang="ja-JP" sz="1400" b="1" dirty="0" smtClean="0">
              <a:latin typeface="MS UI Gothic" pitchFamily="50" charset="-128"/>
              <a:ea typeface="MS UI Gothic" pitchFamily="50" charset="-128"/>
            </a:endParaRPr>
          </a:p>
        </p:txBody>
      </p:sp>
      <p:pic>
        <p:nvPicPr>
          <p:cNvPr id="57" name="Picture 2" descr="C:\Program Files\Microsoft Office\MEDIA\CAGCAT10\j020546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282" y="1404492"/>
            <a:ext cx="1195230" cy="1097742"/>
          </a:xfrm>
          <a:prstGeom prst="rect">
            <a:avLst/>
          </a:prstGeom>
          <a:noFill/>
          <a:extLst>
            <a:ext uri="{909E8E84-426E-40DD-AFC4-6F175D3DCCD1}">
              <a14:hiddenFill xmlns:a14="http://schemas.microsoft.com/office/drawing/2010/main">
                <a:solidFill>
                  <a:srgbClr val="FFFFFF"/>
                </a:solidFill>
              </a14:hiddenFill>
            </a:ext>
          </a:extLst>
        </p:spPr>
      </p:pic>
      <p:sp>
        <p:nvSpPr>
          <p:cNvPr id="58" name="テキスト ボックス 57"/>
          <p:cNvSpPr txBox="1"/>
          <p:nvPr/>
        </p:nvSpPr>
        <p:spPr>
          <a:xfrm>
            <a:off x="1219577" y="2158311"/>
            <a:ext cx="1324372" cy="523220"/>
          </a:xfrm>
          <a:prstGeom prst="rect">
            <a:avLst/>
          </a:prstGeom>
          <a:noFill/>
        </p:spPr>
        <p:txBody>
          <a:bodyPr wrap="square" rtlCol="0">
            <a:spAutoFit/>
          </a:bodyPr>
          <a:lstStyle/>
          <a:p>
            <a:r>
              <a:rPr lang="ja-JP" altLang="en-US" sz="1400" b="1" dirty="0" smtClean="0">
                <a:latin typeface="MS UI Gothic" pitchFamily="50" charset="-128"/>
                <a:ea typeface="MS UI Gothic" pitchFamily="50" charset="-128"/>
              </a:rPr>
              <a:t>医療機関</a:t>
            </a:r>
            <a:endParaRPr lang="en-US" altLang="ja-JP" sz="1400" b="1" dirty="0" smtClean="0">
              <a:latin typeface="MS UI Gothic" pitchFamily="50" charset="-128"/>
              <a:ea typeface="MS UI Gothic" pitchFamily="50" charset="-128"/>
            </a:endParaRPr>
          </a:p>
          <a:p>
            <a:r>
              <a:rPr kumimoji="1" lang="ja-JP" altLang="en-US" sz="1400" b="1" dirty="0" smtClean="0">
                <a:latin typeface="MS UI Gothic" pitchFamily="50" charset="-128"/>
                <a:ea typeface="MS UI Gothic" pitchFamily="50" charset="-128"/>
              </a:rPr>
              <a:t>保健所</a:t>
            </a:r>
            <a:endParaRPr kumimoji="1" lang="en-US" altLang="ja-JP" sz="1400" b="1" dirty="0" smtClean="0">
              <a:latin typeface="MS UI Gothic" pitchFamily="50" charset="-128"/>
              <a:ea typeface="MS UI Gothic" pitchFamily="50" charset="-128"/>
            </a:endParaRPr>
          </a:p>
        </p:txBody>
      </p:sp>
      <p:pic>
        <p:nvPicPr>
          <p:cNvPr id="62" name="Picture 2" descr="C:\Program Files\Microsoft Office\MEDIA\CAGCAT10\j020546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21983" y="890244"/>
            <a:ext cx="1051560" cy="965791"/>
          </a:xfrm>
          <a:prstGeom prst="rect">
            <a:avLst/>
          </a:prstGeom>
          <a:noFill/>
          <a:extLst>
            <a:ext uri="{909E8E84-426E-40DD-AFC4-6F175D3DCCD1}">
              <a14:hiddenFill xmlns:a14="http://schemas.microsoft.com/office/drawing/2010/main">
                <a:solidFill>
                  <a:srgbClr val="FFFFFF"/>
                </a:solidFill>
              </a14:hiddenFill>
            </a:ext>
          </a:extLst>
        </p:spPr>
      </p:pic>
      <p:sp>
        <p:nvSpPr>
          <p:cNvPr id="63" name="テキスト ボックス 62"/>
          <p:cNvSpPr txBox="1"/>
          <p:nvPr/>
        </p:nvSpPr>
        <p:spPr>
          <a:xfrm>
            <a:off x="4360033" y="6057211"/>
            <a:ext cx="1595561" cy="307777"/>
          </a:xfrm>
          <a:prstGeom prst="rect">
            <a:avLst/>
          </a:prstGeom>
          <a:noFill/>
        </p:spPr>
        <p:txBody>
          <a:bodyPr wrap="square" rtlCol="0">
            <a:spAutoFit/>
          </a:bodyPr>
          <a:lstStyle/>
          <a:p>
            <a:r>
              <a:rPr lang="ja-JP" altLang="en-US" sz="1400" b="1" dirty="0" smtClean="0">
                <a:latin typeface="MS UI Gothic" pitchFamily="50" charset="-128"/>
                <a:ea typeface="MS UI Gothic" pitchFamily="50" charset="-128"/>
              </a:rPr>
              <a:t>民生</a:t>
            </a:r>
            <a:r>
              <a:rPr lang="ja-JP" altLang="en-US" sz="1400" b="1" dirty="0">
                <a:latin typeface="MS UI Gothic" pitchFamily="50" charset="-128"/>
                <a:ea typeface="MS UI Gothic" pitchFamily="50" charset="-128"/>
              </a:rPr>
              <a:t>委員</a:t>
            </a:r>
            <a:endParaRPr kumimoji="1" lang="en-US" altLang="ja-JP" sz="1400" b="1" dirty="0" smtClean="0">
              <a:latin typeface="MS UI Gothic" pitchFamily="50" charset="-128"/>
              <a:ea typeface="MS UI Gothic" pitchFamily="50" charset="-128"/>
            </a:endParaRPr>
          </a:p>
        </p:txBody>
      </p:sp>
      <p:sp>
        <p:nvSpPr>
          <p:cNvPr id="68" name="テキスト ボックス 67"/>
          <p:cNvSpPr txBox="1"/>
          <p:nvPr/>
        </p:nvSpPr>
        <p:spPr>
          <a:xfrm>
            <a:off x="5590355" y="6550765"/>
            <a:ext cx="1592135" cy="307777"/>
          </a:xfrm>
          <a:prstGeom prst="rect">
            <a:avLst/>
          </a:prstGeom>
          <a:solidFill>
            <a:schemeClr val="bg1"/>
          </a:solidFill>
          <a:ln>
            <a:solidFill>
              <a:schemeClr val="tx2">
                <a:lumMod val="50000"/>
              </a:schemeClr>
            </a:solidFill>
          </a:ln>
        </p:spPr>
        <p:txBody>
          <a:bodyPr wrap="square" rtlCol="0">
            <a:spAutoFit/>
          </a:bodyPr>
          <a:lstStyle/>
          <a:p>
            <a:pPr algn="r"/>
            <a:r>
              <a:rPr kumimoji="1" lang="ja-JP" altLang="en-US" sz="1400" dirty="0" smtClean="0">
                <a:solidFill>
                  <a:srgbClr val="FF0000"/>
                </a:solidFill>
                <a:latin typeface="MS UI Gothic" pitchFamily="50" charset="-128"/>
                <a:ea typeface="MS UI Gothic" pitchFamily="50" charset="-128"/>
              </a:rPr>
              <a:t>◆地域の体制づくり</a:t>
            </a:r>
            <a:endParaRPr kumimoji="1" lang="en-US" altLang="ja-JP" sz="1400" dirty="0" smtClean="0">
              <a:solidFill>
                <a:srgbClr val="FF0000"/>
              </a:solidFill>
              <a:latin typeface="MS UI Gothic" pitchFamily="50" charset="-128"/>
              <a:ea typeface="MS UI Gothic" pitchFamily="50" charset="-128"/>
            </a:endParaRPr>
          </a:p>
        </p:txBody>
      </p:sp>
      <p:sp>
        <p:nvSpPr>
          <p:cNvPr id="69" name="角丸四角形 68"/>
          <p:cNvSpPr/>
          <p:nvPr/>
        </p:nvSpPr>
        <p:spPr>
          <a:xfrm>
            <a:off x="168437" y="195722"/>
            <a:ext cx="6909384" cy="487925"/>
          </a:xfrm>
          <a:prstGeom prst="roundRect">
            <a:avLst>
              <a:gd name="adj" fmla="val 33701"/>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wrap="square" lIns="99564" tIns="49782" rIns="99564" bIns="49782" rtlCol="0" anchor="ctr">
            <a:spAutoFit/>
          </a:bodyPr>
          <a:lstStyle/>
          <a:p>
            <a:pPr algn="ctr"/>
            <a:r>
              <a:rPr lang="ja-JP" altLang="en-US" sz="1900" b="1" dirty="0" smtClean="0">
                <a:solidFill>
                  <a:schemeClr val="tx1"/>
                </a:solidFill>
                <a:latin typeface="MS UI Gothic" pitchFamily="50" charset="-128"/>
                <a:ea typeface="MS UI Gothic" pitchFamily="50" charset="-128"/>
              </a:rPr>
              <a:t>面的整備による地域</a:t>
            </a:r>
            <a:r>
              <a:rPr lang="ja-JP" altLang="en-US" sz="1900" b="1" dirty="0">
                <a:solidFill>
                  <a:schemeClr val="tx1"/>
                </a:solidFill>
                <a:latin typeface="MS UI Gothic" pitchFamily="50" charset="-128"/>
                <a:ea typeface="MS UI Gothic" pitchFamily="50" charset="-128"/>
              </a:rPr>
              <a:t>生活支援拠点の整備 </a:t>
            </a:r>
            <a:r>
              <a:rPr lang="ja-JP" altLang="en-US" sz="1900" b="1" dirty="0" smtClean="0">
                <a:solidFill>
                  <a:schemeClr val="tx1"/>
                </a:solidFill>
                <a:latin typeface="MS UI Gothic" pitchFamily="50" charset="-128"/>
                <a:ea typeface="MS UI Gothic" pitchFamily="50" charset="-128"/>
              </a:rPr>
              <a:t>イメージ（案）</a:t>
            </a:r>
            <a:endParaRPr lang="ja-JP" altLang="en-US" sz="1900" b="1" dirty="0">
              <a:solidFill>
                <a:schemeClr val="tx1"/>
              </a:solidFill>
              <a:latin typeface="MS UI Gothic" pitchFamily="50" charset="-128"/>
              <a:ea typeface="MS UI Gothic" pitchFamily="50" charset="-128"/>
            </a:endParaRPr>
          </a:p>
        </p:txBody>
      </p:sp>
      <p:sp>
        <p:nvSpPr>
          <p:cNvPr id="71" name="Homepage"/>
          <p:cNvSpPr>
            <a:spLocks noEditPoints="1" noChangeArrowheads="1"/>
          </p:cNvSpPr>
          <p:nvPr/>
        </p:nvSpPr>
        <p:spPr bwMode="auto">
          <a:xfrm>
            <a:off x="470852" y="4114707"/>
            <a:ext cx="526962" cy="5823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ja-JP" altLang="en-US">
              <a:latin typeface="MS UI Gothic" pitchFamily="50" charset="-128"/>
              <a:ea typeface="MS UI Gothic" pitchFamily="50" charset="-128"/>
            </a:endParaRPr>
          </a:p>
        </p:txBody>
      </p:sp>
      <p:sp>
        <p:nvSpPr>
          <p:cNvPr id="72" name="テキスト ボックス 71"/>
          <p:cNvSpPr txBox="1"/>
          <p:nvPr/>
        </p:nvSpPr>
        <p:spPr>
          <a:xfrm>
            <a:off x="-14141" y="2862045"/>
            <a:ext cx="1001211" cy="523220"/>
          </a:xfrm>
          <a:prstGeom prst="rect">
            <a:avLst/>
          </a:prstGeom>
          <a:noFill/>
        </p:spPr>
        <p:txBody>
          <a:bodyPr wrap="square" rtlCol="0">
            <a:spAutoFit/>
          </a:bodyPr>
          <a:lstStyle/>
          <a:p>
            <a:r>
              <a:rPr kumimoji="1" lang="ja-JP" altLang="en-US" sz="1400" b="1" dirty="0" smtClean="0">
                <a:latin typeface="MS UI Gothic" pitchFamily="50" charset="-128"/>
                <a:ea typeface="MS UI Gothic" pitchFamily="50" charset="-128"/>
              </a:rPr>
              <a:t>訪問看護</a:t>
            </a:r>
            <a:endParaRPr kumimoji="1" lang="en-US" altLang="ja-JP" sz="1400" b="1" dirty="0" smtClean="0">
              <a:latin typeface="MS UI Gothic" pitchFamily="50" charset="-128"/>
              <a:ea typeface="MS UI Gothic" pitchFamily="50" charset="-128"/>
            </a:endParaRPr>
          </a:p>
          <a:p>
            <a:r>
              <a:rPr lang="ja-JP" altLang="en-US" sz="1400" b="1" dirty="0">
                <a:latin typeface="MS UI Gothic" pitchFamily="50" charset="-128"/>
                <a:ea typeface="MS UI Gothic" pitchFamily="50" charset="-128"/>
              </a:rPr>
              <a:t>ステーション</a:t>
            </a:r>
            <a:endParaRPr kumimoji="1" lang="en-US" altLang="ja-JP" sz="1400" b="1" dirty="0" smtClean="0">
              <a:latin typeface="MS UI Gothic" pitchFamily="50" charset="-128"/>
              <a:ea typeface="MS UI Gothic" pitchFamily="50" charset="-128"/>
            </a:endParaRPr>
          </a:p>
        </p:txBody>
      </p:sp>
      <p:sp>
        <p:nvSpPr>
          <p:cNvPr id="42" name="テキスト ボックス 41"/>
          <p:cNvSpPr txBox="1"/>
          <p:nvPr/>
        </p:nvSpPr>
        <p:spPr>
          <a:xfrm>
            <a:off x="1966265" y="1626919"/>
            <a:ext cx="1764745" cy="307777"/>
          </a:xfrm>
          <a:prstGeom prst="rect">
            <a:avLst/>
          </a:prstGeom>
          <a:noFill/>
        </p:spPr>
        <p:txBody>
          <a:bodyPr wrap="square" rtlCol="0">
            <a:spAutoFit/>
          </a:bodyPr>
          <a:lstStyle/>
          <a:p>
            <a:pPr algn="ctr"/>
            <a:r>
              <a:rPr lang="ja-JP" altLang="en-US" sz="1400" b="1" dirty="0">
                <a:latin typeface="MS UI Gothic" pitchFamily="50" charset="-128"/>
                <a:ea typeface="MS UI Gothic" pitchFamily="50" charset="-128"/>
              </a:rPr>
              <a:t>西</a:t>
            </a:r>
            <a:r>
              <a:rPr lang="ja-JP" altLang="en-US" sz="1400" b="1" dirty="0" smtClean="0">
                <a:latin typeface="MS UI Gothic" pitchFamily="50" charset="-128"/>
                <a:ea typeface="MS UI Gothic" pitchFamily="50" charset="-128"/>
              </a:rPr>
              <a:t>東京市関係</a:t>
            </a:r>
            <a:r>
              <a:rPr kumimoji="1" lang="ja-JP" altLang="en-US" sz="1400" b="1" dirty="0" smtClean="0">
                <a:latin typeface="MS UI Gothic" pitchFamily="50" charset="-128"/>
                <a:ea typeface="MS UI Gothic" pitchFamily="50" charset="-128"/>
              </a:rPr>
              <a:t>各課</a:t>
            </a:r>
            <a:endParaRPr kumimoji="1" lang="en-US" altLang="ja-JP" sz="1400" b="1" dirty="0" smtClean="0">
              <a:latin typeface="MS UI Gothic" pitchFamily="50" charset="-128"/>
              <a:ea typeface="MS UI Gothic" pitchFamily="50" charset="-128"/>
            </a:endParaRPr>
          </a:p>
        </p:txBody>
      </p:sp>
      <p:sp>
        <p:nvSpPr>
          <p:cNvPr id="74" name="スライド番号プレースホルダー 3"/>
          <p:cNvSpPr>
            <a:spLocks noGrp="1"/>
          </p:cNvSpPr>
          <p:nvPr>
            <p:ph type="sldNum" sz="quarter" idx="12"/>
          </p:nvPr>
        </p:nvSpPr>
        <p:spPr>
          <a:xfrm>
            <a:off x="7908398" y="6871140"/>
            <a:ext cx="2436231" cy="391073"/>
          </a:xfrm>
        </p:spPr>
        <p:txBody>
          <a:bodyPr/>
          <a:lstStyle/>
          <a:p>
            <a:fld id="{D058F9FB-329E-47EE-915E-A7A28B694892}" type="slidenum">
              <a:rPr kumimoji="1" lang="ja-JP" altLang="en-US" smtClean="0"/>
              <a:pPr/>
              <a:t>1</a:t>
            </a:fld>
            <a:endParaRPr kumimoji="1" lang="ja-JP" altLang="en-US" dirty="0"/>
          </a:p>
        </p:txBody>
      </p:sp>
      <p:sp>
        <p:nvSpPr>
          <p:cNvPr id="54" name="Homepage"/>
          <p:cNvSpPr>
            <a:spLocks noEditPoints="1" noChangeArrowheads="1"/>
          </p:cNvSpPr>
          <p:nvPr/>
        </p:nvSpPr>
        <p:spPr bwMode="auto">
          <a:xfrm>
            <a:off x="2424597" y="5041123"/>
            <a:ext cx="526962" cy="5823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ja-JP" altLang="en-US">
              <a:latin typeface="MS UI Gothic" pitchFamily="50" charset="-128"/>
              <a:ea typeface="MS UI Gothic" pitchFamily="50" charset="-128"/>
            </a:endParaRPr>
          </a:p>
        </p:txBody>
      </p:sp>
      <p:pic>
        <p:nvPicPr>
          <p:cNvPr id="4" name="図 3"/>
          <p:cNvPicPr>
            <a:picLocks noChangeAspect="1"/>
          </p:cNvPicPr>
          <p:nvPr/>
        </p:nvPicPr>
        <p:blipFill>
          <a:blip r:embed="rId4"/>
          <a:stretch>
            <a:fillRect/>
          </a:stretch>
        </p:blipFill>
        <p:spPr>
          <a:xfrm>
            <a:off x="3620875" y="5587230"/>
            <a:ext cx="785192" cy="809560"/>
          </a:xfrm>
          <a:prstGeom prst="rect">
            <a:avLst/>
          </a:prstGeom>
        </p:spPr>
      </p:pic>
      <p:sp>
        <p:nvSpPr>
          <p:cNvPr id="59" name="テキスト ボックス 58"/>
          <p:cNvSpPr txBox="1"/>
          <p:nvPr/>
        </p:nvSpPr>
        <p:spPr>
          <a:xfrm>
            <a:off x="3675129" y="5072429"/>
            <a:ext cx="1595561" cy="307777"/>
          </a:xfrm>
          <a:prstGeom prst="rect">
            <a:avLst/>
          </a:prstGeom>
          <a:noFill/>
        </p:spPr>
        <p:txBody>
          <a:bodyPr wrap="square" rtlCol="0">
            <a:spAutoFit/>
          </a:bodyPr>
          <a:lstStyle/>
          <a:p>
            <a:r>
              <a:rPr kumimoji="1" lang="ja-JP" altLang="en-US" sz="1400" b="1" dirty="0" smtClean="0">
                <a:latin typeface="MS UI Gothic" pitchFamily="50" charset="-128"/>
                <a:ea typeface="MS UI Gothic" pitchFamily="50" charset="-128"/>
              </a:rPr>
              <a:t>社会福祉協議会</a:t>
            </a:r>
            <a:endParaRPr kumimoji="1" lang="en-US" altLang="ja-JP" sz="1400" b="1" dirty="0" smtClean="0">
              <a:latin typeface="MS UI Gothic" pitchFamily="50" charset="-128"/>
              <a:ea typeface="MS UI Gothic" pitchFamily="50" charset="-128"/>
            </a:endParaRPr>
          </a:p>
        </p:txBody>
      </p:sp>
      <p:sp>
        <p:nvSpPr>
          <p:cNvPr id="61" name="円/楕円 9"/>
          <p:cNvSpPr/>
          <p:nvPr/>
        </p:nvSpPr>
        <p:spPr>
          <a:xfrm>
            <a:off x="2889067" y="1997882"/>
            <a:ext cx="4520692" cy="2622520"/>
          </a:xfrm>
          <a:prstGeom prst="ellipse">
            <a:avLst/>
          </a:prstGeom>
          <a:solidFill>
            <a:schemeClr val="accent2">
              <a:lumMod val="75000"/>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UI Gothic" pitchFamily="50" charset="-128"/>
              <a:ea typeface="MS UI Gothic" pitchFamily="50" charset="-128"/>
            </a:endParaRPr>
          </a:p>
        </p:txBody>
      </p:sp>
      <p:sp>
        <p:nvSpPr>
          <p:cNvPr id="12" name="テキスト ボックス 11"/>
          <p:cNvSpPr txBox="1"/>
          <p:nvPr/>
        </p:nvSpPr>
        <p:spPr>
          <a:xfrm>
            <a:off x="3031599" y="2371456"/>
            <a:ext cx="4020005" cy="323165"/>
          </a:xfrm>
          <a:prstGeom prst="rect">
            <a:avLst/>
          </a:prstGeom>
          <a:solidFill>
            <a:schemeClr val="accent1">
              <a:lumMod val="40000"/>
              <a:lumOff val="60000"/>
            </a:schemeClr>
          </a:solidFill>
          <a:ln>
            <a:solidFill>
              <a:schemeClr val="tx2"/>
            </a:solidFill>
          </a:ln>
        </p:spPr>
        <p:txBody>
          <a:bodyPr wrap="square" rtlCol="0" anchor="ctr" anchorCtr="0">
            <a:spAutoFit/>
          </a:bodyPr>
          <a:lstStyle/>
          <a:p>
            <a:pPr algn="ctr"/>
            <a:r>
              <a:rPr lang="ja-JP" altLang="en-US" sz="1500" b="1" dirty="0" smtClean="0">
                <a:latin typeface="MS UI Gothic" pitchFamily="50" charset="-128"/>
                <a:ea typeface="MS UI Gothic" pitchFamily="50" charset="-128"/>
              </a:rPr>
              <a:t>西東京市障害福祉課（基幹相談支援センター）</a:t>
            </a:r>
            <a:endParaRPr lang="en-US" altLang="ja-JP" sz="1500" b="1" dirty="0" smtClean="0">
              <a:latin typeface="MS UI Gothic" pitchFamily="50" charset="-128"/>
              <a:ea typeface="MS UI Gothic" pitchFamily="50" charset="-128"/>
            </a:endParaRPr>
          </a:p>
        </p:txBody>
      </p:sp>
      <p:sp>
        <p:nvSpPr>
          <p:cNvPr id="3" name="テキスト ボックス 2"/>
          <p:cNvSpPr txBox="1"/>
          <p:nvPr/>
        </p:nvSpPr>
        <p:spPr>
          <a:xfrm>
            <a:off x="4252491" y="3605529"/>
            <a:ext cx="1993636" cy="400110"/>
          </a:xfrm>
          <a:prstGeom prst="rect">
            <a:avLst/>
          </a:prstGeom>
          <a:solidFill>
            <a:srgbClr val="FFFF00"/>
          </a:solidFill>
          <a:ln cap="rnd"/>
          <a:effectLst>
            <a:outerShdw blurRad="50800" dist="50800" dir="5400000" algn="ctr" rotWithShape="0">
              <a:schemeClr val="bg1"/>
            </a:outerShdw>
          </a:effectLst>
        </p:spPr>
        <p:style>
          <a:lnRef idx="2">
            <a:schemeClr val="dk1"/>
          </a:lnRef>
          <a:fillRef idx="1">
            <a:schemeClr val="lt1"/>
          </a:fillRef>
          <a:effectRef idx="0">
            <a:schemeClr val="dk1"/>
          </a:effectRef>
          <a:fontRef idx="minor">
            <a:schemeClr val="dk1"/>
          </a:fontRef>
        </p:style>
        <p:txBody>
          <a:bodyPr wrap="square" rtlCol="0" anchor="ctr" anchorCtr="0">
            <a:spAutoFit/>
          </a:bodyPr>
          <a:lstStyle/>
          <a:p>
            <a:pPr algn="ctr"/>
            <a:r>
              <a:rPr kumimoji="1" lang="ja-JP" altLang="en-US" b="1" dirty="0" smtClean="0"/>
              <a:t>本人・家族</a:t>
            </a:r>
            <a:endParaRPr kumimoji="1" lang="ja-JP" altLang="en-US" b="1" dirty="0"/>
          </a:p>
        </p:txBody>
      </p:sp>
      <p:sp>
        <p:nvSpPr>
          <p:cNvPr id="9" name="テキスト ボックス 8"/>
          <p:cNvSpPr txBox="1"/>
          <p:nvPr/>
        </p:nvSpPr>
        <p:spPr>
          <a:xfrm>
            <a:off x="8860051" y="195722"/>
            <a:ext cx="1376254" cy="400110"/>
          </a:xfrm>
          <a:prstGeom prst="rect">
            <a:avLst/>
          </a:prstGeom>
          <a:noFill/>
          <a:ln w="6350">
            <a:solidFill>
              <a:schemeClr val="tx1"/>
            </a:solidFill>
            <a:miter lim="800000"/>
          </a:ln>
        </p:spPr>
        <p:txBody>
          <a:bodyPr wrap="square" rtlCol="0">
            <a:spAutoFit/>
          </a:bodyPr>
          <a:lstStyle/>
          <a:p>
            <a:pPr algn="ctr"/>
            <a:r>
              <a:rPr kumimoji="1" lang="ja-JP" altLang="en-US" dirty="0" smtClean="0"/>
              <a:t>資料３ー３</a:t>
            </a:r>
            <a:endParaRPr kumimoji="1" lang="ja-JP" altLang="en-US" dirty="0"/>
          </a:p>
        </p:txBody>
      </p:sp>
    </p:spTree>
    <p:extLst>
      <p:ext uri="{BB962C8B-B14F-4D97-AF65-F5344CB8AC3E}">
        <p14:creationId xmlns:p14="http://schemas.microsoft.com/office/powerpoint/2010/main" val="3412649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738415218"/>
              </p:ext>
            </p:extLst>
          </p:nvPr>
        </p:nvGraphicFramePr>
        <p:xfrm>
          <a:off x="107923" y="720358"/>
          <a:ext cx="10297146" cy="6503121"/>
        </p:xfrm>
        <a:graphic>
          <a:graphicData uri="http://schemas.openxmlformats.org/drawingml/2006/table">
            <a:tbl>
              <a:tblPr>
                <a:tableStyleId>{5C22544A-7EE6-4342-B048-85BDC9FD1C3A}</a:tableStyleId>
              </a:tblPr>
              <a:tblGrid>
                <a:gridCol w="1169411">
                  <a:extLst>
                    <a:ext uri="{9D8B030D-6E8A-4147-A177-3AD203B41FA5}">
                      <a16:colId xmlns:a16="http://schemas.microsoft.com/office/drawing/2014/main" val="20000"/>
                    </a:ext>
                  </a:extLst>
                </a:gridCol>
                <a:gridCol w="3420903">
                  <a:extLst>
                    <a:ext uri="{9D8B030D-6E8A-4147-A177-3AD203B41FA5}">
                      <a16:colId xmlns:a16="http://schemas.microsoft.com/office/drawing/2014/main" val="20001"/>
                    </a:ext>
                  </a:extLst>
                </a:gridCol>
                <a:gridCol w="5706832">
                  <a:extLst>
                    <a:ext uri="{9D8B030D-6E8A-4147-A177-3AD203B41FA5}">
                      <a16:colId xmlns:a16="http://schemas.microsoft.com/office/drawing/2014/main" val="20002"/>
                    </a:ext>
                  </a:extLst>
                </a:gridCol>
              </a:tblGrid>
              <a:tr h="217284">
                <a:tc>
                  <a:txBody>
                    <a:bodyPr/>
                    <a:lstStyle/>
                    <a:p>
                      <a:pPr algn="ctr" fontAlgn="ctr"/>
                      <a:r>
                        <a:rPr lang="ja-JP" altLang="en-US" sz="1400" b="1" u="none" strike="noStrike" dirty="0">
                          <a:solidFill>
                            <a:schemeClr val="bg1"/>
                          </a:solidFill>
                          <a:effectLst/>
                          <a:latin typeface="MS UI Gothic" pitchFamily="50" charset="-128"/>
                          <a:ea typeface="MS UI Gothic" pitchFamily="50" charset="-128"/>
                        </a:rPr>
                        <a:t>機能</a:t>
                      </a:r>
                      <a:endParaRPr lang="ja-JP" altLang="en-US" sz="1400" b="1" i="0" u="none" strike="noStrike" dirty="0">
                        <a:solidFill>
                          <a:schemeClr val="bg1"/>
                        </a:solidFill>
                        <a:effectLst/>
                        <a:latin typeface="MS UI Gothic" pitchFamily="50" charset="-128"/>
                        <a:ea typeface="MS UI Gothic" pitchFamily="50" charset="-128"/>
                      </a:endParaRPr>
                    </a:p>
                  </a:txBody>
                  <a:tcPr marL="6805" marR="6805" marT="6805" marB="0" anchor="ctr">
                    <a:solidFill>
                      <a:schemeClr val="tx2"/>
                    </a:solidFill>
                  </a:tcPr>
                </a:tc>
                <a:tc>
                  <a:txBody>
                    <a:bodyPr/>
                    <a:lstStyle/>
                    <a:p>
                      <a:pPr algn="ctr" fontAlgn="ctr"/>
                      <a:r>
                        <a:rPr lang="ja-JP" altLang="en-US" sz="1400" b="1" u="none" strike="noStrike" dirty="0">
                          <a:solidFill>
                            <a:schemeClr val="bg1"/>
                          </a:solidFill>
                          <a:effectLst/>
                          <a:latin typeface="MS UI Gothic" pitchFamily="50" charset="-128"/>
                          <a:ea typeface="MS UI Gothic" pitchFamily="50" charset="-128"/>
                        </a:rPr>
                        <a:t>内容（例）</a:t>
                      </a:r>
                      <a:endParaRPr lang="ja-JP" altLang="en-US" sz="1400" b="1" i="0" u="none" strike="noStrike" dirty="0">
                        <a:solidFill>
                          <a:schemeClr val="bg1"/>
                        </a:solidFill>
                        <a:effectLst/>
                        <a:latin typeface="MS UI Gothic" pitchFamily="50" charset="-128"/>
                        <a:ea typeface="MS UI Gothic" pitchFamily="50" charset="-128"/>
                      </a:endParaRPr>
                    </a:p>
                  </a:txBody>
                  <a:tcPr marL="6805" marR="6805" marT="6805" marB="0" anchor="ctr">
                    <a:solidFill>
                      <a:schemeClr val="tx2"/>
                    </a:solidFill>
                  </a:tcPr>
                </a:tc>
                <a:tc>
                  <a:txBody>
                    <a:bodyPr/>
                    <a:lstStyle/>
                    <a:p>
                      <a:pPr algn="ctr" fontAlgn="ctr"/>
                      <a:r>
                        <a:rPr lang="ja-JP" altLang="en-US" sz="1400" b="1" u="none" strike="noStrike" dirty="0">
                          <a:solidFill>
                            <a:schemeClr val="bg1"/>
                          </a:solidFill>
                          <a:effectLst/>
                          <a:latin typeface="MS UI Gothic" pitchFamily="50" charset="-128"/>
                          <a:ea typeface="MS UI Gothic" pitchFamily="50" charset="-128"/>
                        </a:rPr>
                        <a:t>対応策（案）・課題</a:t>
                      </a:r>
                      <a:endParaRPr lang="ja-JP" altLang="en-US" sz="1400" b="1" i="0" u="none" strike="noStrike" dirty="0">
                        <a:solidFill>
                          <a:schemeClr val="bg1"/>
                        </a:solidFill>
                        <a:effectLst/>
                        <a:latin typeface="MS UI Gothic" pitchFamily="50" charset="-128"/>
                        <a:ea typeface="MS UI Gothic" pitchFamily="50" charset="-128"/>
                      </a:endParaRPr>
                    </a:p>
                  </a:txBody>
                  <a:tcPr marL="6805" marR="6805" marT="6805" marB="0" anchor="ctr">
                    <a:solidFill>
                      <a:schemeClr val="tx2"/>
                    </a:solidFill>
                  </a:tcPr>
                </a:tc>
                <a:extLst>
                  <a:ext uri="{0D108BD9-81ED-4DB2-BD59-A6C34878D82A}">
                    <a16:rowId xmlns:a16="http://schemas.microsoft.com/office/drawing/2014/main" val="10000"/>
                  </a:ext>
                </a:extLst>
              </a:tr>
              <a:tr h="333948">
                <a:tc rowSpan="5">
                  <a:txBody>
                    <a:bodyPr/>
                    <a:lstStyle/>
                    <a:p>
                      <a:pPr algn="ctr" fontAlgn="ctr"/>
                      <a:r>
                        <a:rPr lang="ja-JP" altLang="en-US" sz="1400" u="none" strike="noStrike" dirty="0">
                          <a:effectLst/>
                          <a:latin typeface="MS UI Gothic" pitchFamily="50" charset="-128"/>
                          <a:ea typeface="MS UI Gothic" pitchFamily="50" charset="-128"/>
                        </a:rPr>
                        <a:t>相談</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tc rowSpan="2">
                  <a:txBody>
                    <a:bodyPr/>
                    <a:lstStyle/>
                    <a:p>
                      <a:pPr algn="l" fontAlgn="ctr"/>
                      <a:r>
                        <a:rPr lang="en-US" altLang="zh-TW" sz="1400" u="none" strike="noStrike" dirty="0">
                          <a:effectLst/>
                          <a:latin typeface="MS UI Gothic" pitchFamily="50" charset="-128"/>
                          <a:ea typeface="MS UI Gothic" pitchFamily="50" charset="-128"/>
                        </a:rPr>
                        <a:t>24</a:t>
                      </a:r>
                      <a:r>
                        <a:rPr lang="zh-TW" altLang="en-US" sz="1400" u="none" strike="noStrike" dirty="0">
                          <a:effectLst/>
                          <a:latin typeface="MS UI Gothic" pitchFamily="50" charset="-128"/>
                          <a:ea typeface="MS UI Gothic" pitchFamily="50" charset="-128"/>
                        </a:rPr>
                        <a:t>時間相談体制</a:t>
                      </a:r>
                      <a:endParaRPr lang="zh-TW"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tc>
                  <a:txBody>
                    <a:bodyPr/>
                    <a:lstStyle/>
                    <a:p>
                      <a:pPr algn="l" fontAlgn="ctr"/>
                      <a:r>
                        <a:rPr lang="ja-JP" altLang="en-US" sz="1400" u="none" strike="noStrike" dirty="0">
                          <a:effectLst/>
                          <a:latin typeface="MS UI Gothic" pitchFamily="50" charset="-128"/>
                          <a:ea typeface="MS UI Gothic" pitchFamily="50" charset="-128"/>
                        </a:rPr>
                        <a:t>社会資源の連携による相談体制構築</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01"/>
                  </a:ext>
                </a:extLst>
              </a:tr>
              <a:tr h="36722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民間事業者に</a:t>
                      </a:r>
                      <a:r>
                        <a:rPr lang="ja-JP" altLang="en-US" sz="1400" u="none" strike="noStrike" dirty="0" smtClean="0">
                          <a:effectLst/>
                          <a:latin typeface="MS UI Gothic" pitchFamily="50" charset="-128"/>
                          <a:ea typeface="MS UI Gothic" pitchFamily="50" charset="-128"/>
                        </a:rPr>
                        <a:t>よる、とりあえず聞くコールセンターの</a:t>
                      </a:r>
                      <a:r>
                        <a:rPr lang="ja-JP" altLang="en-US" sz="1400" u="none" strike="noStrike" dirty="0">
                          <a:effectLst/>
                          <a:latin typeface="MS UI Gothic" pitchFamily="50" charset="-128"/>
                          <a:ea typeface="MS UI Gothic" pitchFamily="50" charset="-128"/>
                        </a:rPr>
                        <a:t>検討（人材の疲弊を防ぐため）</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02"/>
                  </a:ext>
                </a:extLst>
              </a:tr>
              <a:tr h="427852">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基幹相談センター（障害福祉課）・</a:t>
                      </a:r>
                      <a:r>
                        <a:rPr lang="ja-JP" altLang="en-US" sz="1400" u="none" strike="noStrike" dirty="0" err="1">
                          <a:effectLst/>
                          <a:latin typeface="MS UI Gothic" pitchFamily="50" charset="-128"/>
                          <a:ea typeface="MS UI Gothic" pitchFamily="50" charset="-128"/>
                        </a:rPr>
                        <a:t>えぽっくを</a:t>
                      </a:r>
                      <a:r>
                        <a:rPr lang="ja-JP" altLang="en-US" sz="1400" u="none" strike="noStrike" dirty="0">
                          <a:effectLst/>
                          <a:latin typeface="MS UI Gothic" pitchFamily="50" charset="-128"/>
                          <a:ea typeface="MS UI Gothic" pitchFamily="50" charset="-128"/>
                        </a:rPr>
                        <a:t>中心とした相談体制整備</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tc>
                  <a:txBody>
                    <a:bodyPr/>
                    <a:lstStyle/>
                    <a:p>
                      <a:pPr algn="l" fontAlgn="ctr"/>
                      <a:r>
                        <a:rPr lang="ja-JP" altLang="en-US" sz="1400" u="none" strike="noStrike" dirty="0">
                          <a:effectLst/>
                          <a:latin typeface="MS UI Gothic" pitchFamily="50" charset="-128"/>
                          <a:ea typeface="MS UI Gothic" pitchFamily="50" charset="-128"/>
                        </a:rPr>
                        <a:t>相談支援部会の活用（情報共有・勉強会開催）</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03"/>
                  </a:ext>
                </a:extLst>
              </a:tr>
              <a:tr h="217284">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ワンストップ機能の検討</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tc>
                  <a:txBody>
                    <a:bodyPr/>
                    <a:lstStyle/>
                    <a:p>
                      <a:pPr algn="l" fontAlgn="ctr"/>
                      <a:r>
                        <a:rPr lang="ja-JP" altLang="en-US" sz="1400" u="none" strike="noStrike" dirty="0">
                          <a:effectLst/>
                          <a:latin typeface="MS UI Gothic" pitchFamily="50" charset="-128"/>
                          <a:ea typeface="MS UI Gothic" pitchFamily="50" charset="-128"/>
                        </a:rPr>
                        <a:t>　</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04"/>
                  </a:ext>
                </a:extLst>
              </a:tr>
              <a:tr h="258631">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障害者相談員などとの連携</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tc>
                  <a:txBody>
                    <a:bodyPr/>
                    <a:lstStyle/>
                    <a:p>
                      <a:pPr algn="l" fontAlgn="ctr"/>
                      <a:r>
                        <a:rPr lang="ja-JP" altLang="en-US" sz="1400" u="none" strike="noStrike" dirty="0">
                          <a:effectLst/>
                          <a:latin typeface="MS UI Gothic" pitchFamily="50" charset="-128"/>
                          <a:ea typeface="MS UI Gothic" pitchFamily="50" charset="-128"/>
                        </a:rPr>
                        <a:t>ピアカウンセリングの実施</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05"/>
                  </a:ext>
                </a:extLst>
              </a:tr>
              <a:tr h="333948">
                <a:tc rowSpan="4">
                  <a:txBody>
                    <a:bodyPr/>
                    <a:lstStyle/>
                    <a:p>
                      <a:pPr algn="ctr" fontAlgn="ctr"/>
                      <a:r>
                        <a:rPr lang="ja-JP" altLang="en-US" sz="1400" u="none" strike="noStrike" dirty="0">
                          <a:effectLst/>
                          <a:latin typeface="MS UI Gothic" pitchFamily="50" charset="-128"/>
                          <a:ea typeface="MS UI Gothic" pitchFamily="50" charset="-128"/>
                        </a:rPr>
                        <a:t>体験の機会・場</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tc>
                  <a:txBody>
                    <a:bodyPr/>
                    <a:lstStyle/>
                    <a:p>
                      <a:pPr algn="l" fontAlgn="ctr"/>
                      <a:r>
                        <a:rPr lang="ja-JP" altLang="en-US" sz="1400" u="none" strike="noStrike" dirty="0">
                          <a:effectLst/>
                          <a:latin typeface="MS UI Gothic" pitchFamily="50" charset="-128"/>
                          <a:ea typeface="MS UI Gothic" pitchFamily="50" charset="-128"/>
                        </a:rPr>
                        <a:t>日中活動の場の整備</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tc>
                  <a:txBody>
                    <a:bodyPr/>
                    <a:lstStyle/>
                    <a:p>
                      <a:pPr algn="l" fontAlgn="ctr"/>
                      <a:r>
                        <a:rPr lang="ja-JP" altLang="en-US" sz="1400" u="none" strike="noStrike" dirty="0">
                          <a:effectLst/>
                          <a:latin typeface="MS UI Gothic" pitchFamily="50" charset="-128"/>
                          <a:ea typeface="MS UI Gothic" pitchFamily="50" charset="-128"/>
                        </a:rPr>
                        <a:t>社会福祉法人等民間資本による施設整備の誘致</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extLst>
                  <a:ext uri="{0D108BD9-81ED-4DB2-BD59-A6C34878D82A}">
                    <a16:rowId xmlns:a16="http://schemas.microsoft.com/office/drawing/2014/main" val="10006"/>
                  </a:ext>
                </a:extLst>
              </a:tr>
              <a:tr h="249376">
                <a:tc vMerge="1">
                  <a:txBody>
                    <a:bodyPr/>
                    <a:lstStyle/>
                    <a:p>
                      <a:endParaRPr kumimoji="1" lang="ja-JP" altLang="en-US"/>
                    </a:p>
                  </a:txBody>
                  <a:tcPr/>
                </a:tc>
                <a:tc rowSpan="2">
                  <a:txBody>
                    <a:bodyPr/>
                    <a:lstStyle/>
                    <a:p>
                      <a:pPr algn="l" fontAlgn="ctr"/>
                      <a:r>
                        <a:rPr lang="ja-JP" altLang="en-US" sz="1400" u="none" strike="noStrike" dirty="0">
                          <a:effectLst/>
                          <a:latin typeface="MS UI Gothic" pitchFamily="50" charset="-128"/>
                          <a:ea typeface="MS UI Gothic" pitchFamily="50" charset="-128"/>
                        </a:rPr>
                        <a:t>地域での生活に向けた生活訓練や体験</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tc>
                  <a:txBody>
                    <a:bodyPr/>
                    <a:lstStyle/>
                    <a:p>
                      <a:pPr algn="l" fontAlgn="ctr"/>
                      <a:r>
                        <a:rPr lang="ja-JP" altLang="en-US" sz="1400" u="none" strike="noStrike" dirty="0">
                          <a:effectLst/>
                          <a:latin typeface="MS UI Gothic" pitchFamily="50" charset="-128"/>
                          <a:ea typeface="MS UI Gothic" pitchFamily="50" charset="-128"/>
                        </a:rPr>
                        <a:t>地域活動支援センターでの生活訓練</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extLst>
                  <a:ext uri="{0D108BD9-81ED-4DB2-BD59-A6C34878D82A}">
                    <a16:rowId xmlns:a16="http://schemas.microsoft.com/office/drawing/2014/main" val="10007"/>
                  </a:ext>
                </a:extLst>
              </a:tr>
              <a:tr h="19920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フレンドリー内生活訓練室活用の検討</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extLst>
                  <a:ext uri="{0D108BD9-81ED-4DB2-BD59-A6C34878D82A}">
                    <a16:rowId xmlns:a16="http://schemas.microsoft.com/office/drawing/2014/main" val="10008"/>
                  </a:ext>
                </a:extLst>
              </a:tr>
              <a:tr h="284331">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地域移行支援、地域定着支援事業との連携</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tc>
                  <a:txBody>
                    <a:bodyPr/>
                    <a:lstStyle/>
                    <a:p>
                      <a:pPr algn="l" fontAlgn="ctr"/>
                      <a:r>
                        <a:rPr lang="ja-JP" altLang="en-US" sz="1400" u="none" strike="noStrike" dirty="0">
                          <a:effectLst/>
                          <a:latin typeface="MS UI Gothic" pitchFamily="50" charset="-128"/>
                          <a:ea typeface="MS UI Gothic" pitchFamily="50" charset="-128"/>
                        </a:rPr>
                        <a:t>　</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extLst>
                  <a:ext uri="{0D108BD9-81ED-4DB2-BD59-A6C34878D82A}">
                    <a16:rowId xmlns:a16="http://schemas.microsoft.com/office/drawing/2014/main" val="10009"/>
                  </a:ext>
                </a:extLst>
              </a:tr>
              <a:tr h="367222">
                <a:tc rowSpan="3">
                  <a:txBody>
                    <a:bodyPr/>
                    <a:lstStyle/>
                    <a:p>
                      <a:pPr algn="ctr" fontAlgn="ctr"/>
                      <a:r>
                        <a:rPr lang="ja-JP" altLang="en-US" sz="1400" u="none" strike="noStrike" dirty="0">
                          <a:effectLst/>
                          <a:latin typeface="MS UI Gothic" pitchFamily="50" charset="-128"/>
                          <a:ea typeface="MS UI Gothic" pitchFamily="50" charset="-128"/>
                        </a:rPr>
                        <a:t>緊急時の受け入れ・対応</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tc rowSpan="3">
                  <a:txBody>
                    <a:bodyPr/>
                    <a:lstStyle/>
                    <a:p>
                      <a:pPr algn="l" fontAlgn="ctr"/>
                      <a:r>
                        <a:rPr lang="ja-JP" altLang="en-US" sz="1400" u="none" strike="noStrike" dirty="0">
                          <a:effectLst/>
                          <a:latin typeface="MS UI Gothic" pitchFamily="50" charset="-128"/>
                          <a:ea typeface="MS UI Gothic" pitchFamily="50" charset="-128"/>
                        </a:rPr>
                        <a:t>枠の確保（複数名分）</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tc>
                  <a:txBody>
                    <a:bodyPr/>
                    <a:lstStyle/>
                    <a:p>
                      <a:pPr algn="l" fontAlgn="ctr"/>
                      <a:r>
                        <a:rPr lang="ja-JP" altLang="en-US" sz="1400" u="none" strike="noStrike" dirty="0">
                          <a:effectLst/>
                          <a:latin typeface="MS UI Gothic" pitchFamily="50" charset="-128"/>
                          <a:ea typeface="MS UI Gothic" pitchFamily="50" charset="-128"/>
                        </a:rPr>
                        <a:t>短期入所施設、施設緊急一時支援施設等の活用（報酬補填等の検討）</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10"/>
                  </a:ext>
                </a:extLst>
              </a:tr>
              <a:tr h="333948">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体験利用を通した緊急時短期入所利用準備の促進</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11"/>
                  </a:ext>
                </a:extLst>
              </a:tr>
              <a:tr h="36722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フレンドリー内生活訓練室活用の検討（将来的に解決すべき課題）</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12"/>
                  </a:ext>
                </a:extLst>
              </a:tr>
              <a:tr h="217284">
                <a:tc rowSpan="4">
                  <a:txBody>
                    <a:bodyPr/>
                    <a:lstStyle/>
                    <a:p>
                      <a:pPr algn="ctr" fontAlgn="ctr"/>
                      <a:r>
                        <a:rPr lang="ja-JP" altLang="en-US" sz="1400" u="none" strike="noStrike" dirty="0">
                          <a:effectLst/>
                          <a:latin typeface="MS UI Gothic" pitchFamily="50" charset="-128"/>
                          <a:ea typeface="MS UI Gothic" pitchFamily="50" charset="-128"/>
                        </a:rPr>
                        <a:t>専門性</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tc rowSpan="3">
                  <a:txBody>
                    <a:bodyPr/>
                    <a:lstStyle/>
                    <a:p>
                      <a:pPr algn="l" fontAlgn="ctr"/>
                      <a:r>
                        <a:rPr lang="ja-JP" altLang="en-US" sz="1400" u="none" strike="noStrike" dirty="0">
                          <a:effectLst/>
                          <a:latin typeface="MS UI Gothic" pitchFamily="50" charset="-128"/>
                          <a:ea typeface="MS UI Gothic" pitchFamily="50" charset="-128"/>
                        </a:rPr>
                        <a:t>専門的人材の確保・育成</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tc>
                  <a:txBody>
                    <a:bodyPr/>
                    <a:lstStyle/>
                    <a:p>
                      <a:pPr algn="l" fontAlgn="ctr"/>
                      <a:r>
                        <a:rPr lang="ja-JP" altLang="en-US" sz="1400" u="none" strike="noStrike" dirty="0">
                          <a:effectLst/>
                          <a:latin typeface="MS UI Gothic" pitchFamily="50" charset="-128"/>
                          <a:ea typeface="MS UI Gothic" pitchFamily="50" charset="-128"/>
                        </a:rPr>
                        <a:t>人材育成に係る研修の実施</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extLst>
                  <a:ext uri="{0D108BD9-81ED-4DB2-BD59-A6C34878D82A}">
                    <a16:rowId xmlns:a16="http://schemas.microsoft.com/office/drawing/2014/main" val="10013"/>
                  </a:ext>
                </a:extLst>
              </a:tr>
              <a:tr h="393800">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相談支援部会における情報共有、ケースカンファレンスを通じた支援技術向上</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extLst>
                  <a:ext uri="{0D108BD9-81ED-4DB2-BD59-A6C34878D82A}">
                    <a16:rowId xmlns:a16="http://schemas.microsoft.com/office/drawing/2014/main" val="10014"/>
                  </a:ext>
                </a:extLst>
              </a:tr>
              <a:tr h="23648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自立支援協議会、部会によるスーパーバイズ</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extLst>
                  <a:ext uri="{0D108BD9-81ED-4DB2-BD59-A6C34878D82A}">
                    <a16:rowId xmlns:a16="http://schemas.microsoft.com/office/drawing/2014/main" val="10015"/>
                  </a:ext>
                </a:extLst>
              </a:tr>
              <a:tr h="333948">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医療的ケアへの対応</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tc>
                  <a:txBody>
                    <a:bodyPr/>
                    <a:lstStyle/>
                    <a:p>
                      <a:pPr algn="l" fontAlgn="ctr"/>
                      <a:r>
                        <a:rPr lang="ja-JP" altLang="en-US" sz="1400" u="none" strike="noStrike" dirty="0">
                          <a:effectLst/>
                          <a:latin typeface="MS UI Gothic" pitchFamily="50" charset="-128"/>
                          <a:ea typeface="MS UI Gothic" pitchFamily="50" charset="-128"/>
                        </a:rPr>
                        <a:t>訪問看護ステーション、医療機関との連携による</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4">
                        <a:lumMod val="20000"/>
                        <a:lumOff val="80000"/>
                      </a:schemeClr>
                    </a:solidFill>
                  </a:tcPr>
                </a:tc>
                <a:extLst>
                  <a:ext uri="{0D108BD9-81ED-4DB2-BD59-A6C34878D82A}">
                    <a16:rowId xmlns:a16="http://schemas.microsoft.com/office/drawing/2014/main" val="10016"/>
                  </a:ext>
                </a:extLst>
              </a:tr>
              <a:tr h="298907">
                <a:tc rowSpan="5">
                  <a:txBody>
                    <a:bodyPr/>
                    <a:lstStyle/>
                    <a:p>
                      <a:pPr algn="ctr" fontAlgn="ctr"/>
                      <a:r>
                        <a:rPr lang="ja-JP" altLang="en-US" sz="1400" u="none" strike="noStrike" dirty="0">
                          <a:effectLst/>
                          <a:latin typeface="MS UI Gothic" pitchFamily="50" charset="-128"/>
                          <a:ea typeface="MS UI Gothic" pitchFamily="50" charset="-128"/>
                        </a:rPr>
                        <a:t>地域の体制づくり</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tc rowSpan="3">
                  <a:txBody>
                    <a:bodyPr/>
                    <a:lstStyle/>
                    <a:p>
                      <a:pPr algn="l" fontAlgn="ctr"/>
                      <a:r>
                        <a:rPr lang="ja-JP" altLang="en-US" sz="1400" u="none" strike="noStrike" dirty="0">
                          <a:effectLst/>
                          <a:latin typeface="MS UI Gothic" pitchFamily="50" charset="-128"/>
                          <a:ea typeface="MS UI Gothic" pitchFamily="50" charset="-128"/>
                        </a:rPr>
                        <a:t>地域ネットワークの構築</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tc>
                  <a:txBody>
                    <a:bodyPr/>
                    <a:lstStyle/>
                    <a:p>
                      <a:pPr algn="l" fontAlgn="ctr"/>
                      <a:r>
                        <a:rPr lang="ja-JP" altLang="en-US" sz="1400" u="none" strike="noStrike" dirty="0">
                          <a:effectLst/>
                          <a:latin typeface="MS UI Gothic" pitchFamily="50" charset="-128"/>
                          <a:ea typeface="MS UI Gothic" pitchFamily="50" charset="-128"/>
                        </a:rPr>
                        <a:t>自立支援協議会での仕組みづくり</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17"/>
                  </a:ext>
                </a:extLst>
              </a:tr>
              <a:tr h="110083">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事業所連絡会の活用</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18"/>
                  </a:ext>
                </a:extLst>
              </a:tr>
              <a:tr h="0">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400" b="0" i="0" u="none" strike="noStrike" dirty="0" smtClean="0">
                          <a:solidFill>
                            <a:srgbClr val="000000"/>
                          </a:solidFill>
                          <a:effectLst/>
                          <a:latin typeface="MS UI Gothic" pitchFamily="50" charset="-128"/>
                          <a:ea typeface="MS UI Gothic" pitchFamily="50" charset="-128"/>
                        </a:rPr>
                        <a:t>ほっとネット、民生・児童委員</a:t>
                      </a:r>
                      <a:r>
                        <a:rPr lang="ja-JP" altLang="en-US" sz="1400" b="0" i="0" u="none" strike="noStrike" smtClean="0">
                          <a:solidFill>
                            <a:srgbClr val="000000"/>
                          </a:solidFill>
                          <a:effectLst/>
                          <a:latin typeface="MS UI Gothic" pitchFamily="50" charset="-128"/>
                          <a:ea typeface="MS UI Gothic" pitchFamily="50" charset="-128"/>
                        </a:rPr>
                        <a:t>との協力・連携</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19"/>
                  </a:ext>
                </a:extLst>
              </a:tr>
              <a:tr h="255673">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コーディネーターの設置</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tc>
                  <a:txBody>
                    <a:bodyPr/>
                    <a:lstStyle/>
                    <a:p>
                      <a:pPr algn="l" fontAlgn="ctr"/>
                      <a:r>
                        <a:rPr lang="ja-JP" altLang="en-US" sz="1400" u="none" strike="noStrike" dirty="0">
                          <a:effectLst/>
                          <a:latin typeface="MS UI Gothic" pitchFamily="50" charset="-128"/>
                          <a:ea typeface="MS UI Gothic" pitchFamily="50" charset="-128"/>
                        </a:rPr>
                        <a:t>　</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20"/>
                  </a:ext>
                </a:extLst>
              </a:tr>
              <a:tr h="333948">
                <a:tc vMerge="1">
                  <a:txBody>
                    <a:bodyPr/>
                    <a:lstStyle/>
                    <a:p>
                      <a:endParaRPr kumimoji="1" lang="ja-JP" altLang="en-US"/>
                    </a:p>
                  </a:txBody>
                  <a:tcPr/>
                </a:tc>
                <a:tc>
                  <a:txBody>
                    <a:bodyPr/>
                    <a:lstStyle/>
                    <a:p>
                      <a:pPr algn="l" fontAlgn="ctr"/>
                      <a:r>
                        <a:rPr lang="ja-JP" altLang="en-US" sz="1400" u="none" strike="noStrike" dirty="0">
                          <a:effectLst/>
                          <a:latin typeface="MS UI Gothic" pitchFamily="50" charset="-128"/>
                          <a:ea typeface="MS UI Gothic" pitchFamily="50" charset="-128"/>
                        </a:rPr>
                        <a:t>ボランティアの活用</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tc>
                  <a:txBody>
                    <a:bodyPr/>
                    <a:lstStyle/>
                    <a:p>
                      <a:pPr algn="l" fontAlgn="ctr"/>
                      <a:r>
                        <a:rPr lang="ja-JP" altLang="en-US" sz="1400" u="none" strike="noStrike" dirty="0">
                          <a:effectLst/>
                          <a:latin typeface="MS UI Gothic" pitchFamily="50" charset="-128"/>
                          <a:ea typeface="MS UI Gothic" pitchFamily="50" charset="-128"/>
                        </a:rPr>
                        <a:t>ボランティアセンター（社会福祉協議会）との連携</a:t>
                      </a:r>
                      <a:endParaRPr lang="ja-JP" altLang="en-US" sz="1400" b="0" i="0" u="none" strike="noStrike" dirty="0">
                        <a:solidFill>
                          <a:srgbClr val="000000"/>
                        </a:solidFill>
                        <a:effectLst/>
                        <a:latin typeface="MS UI Gothic" pitchFamily="50" charset="-128"/>
                        <a:ea typeface="MS UI Gothic" pitchFamily="50" charset="-128"/>
                      </a:endParaRPr>
                    </a:p>
                  </a:txBody>
                  <a:tcPr marL="6805" marR="6805" marT="6805" marB="0" anchor="ctr">
                    <a:solidFill>
                      <a:schemeClr val="accent1">
                        <a:lumMod val="40000"/>
                        <a:lumOff val="60000"/>
                      </a:schemeClr>
                    </a:solidFill>
                  </a:tcPr>
                </a:tc>
                <a:extLst>
                  <a:ext uri="{0D108BD9-81ED-4DB2-BD59-A6C34878D82A}">
                    <a16:rowId xmlns:a16="http://schemas.microsoft.com/office/drawing/2014/main" val="10021"/>
                  </a:ext>
                </a:extLst>
              </a:tr>
            </a:tbl>
          </a:graphicData>
        </a:graphic>
      </p:graphicFrame>
      <p:sp>
        <p:nvSpPr>
          <p:cNvPr id="4" name="スライド番号プレースホルダー 3"/>
          <p:cNvSpPr>
            <a:spLocks noGrp="1"/>
          </p:cNvSpPr>
          <p:nvPr>
            <p:ph type="sldNum" sz="quarter" idx="12"/>
          </p:nvPr>
        </p:nvSpPr>
        <p:spPr>
          <a:xfrm>
            <a:off x="7908398" y="6871140"/>
            <a:ext cx="2436231" cy="391073"/>
          </a:xfrm>
        </p:spPr>
        <p:txBody>
          <a:bodyPr/>
          <a:lstStyle/>
          <a:p>
            <a:fld id="{D058F9FB-329E-47EE-915E-A7A28B694892}" type="slidenum">
              <a:rPr kumimoji="1" lang="ja-JP" altLang="en-US" smtClean="0"/>
              <a:pPr/>
              <a:t>2</a:t>
            </a:fld>
            <a:endParaRPr kumimoji="1" lang="ja-JP" altLang="en-US" dirty="0"/>
          </a:p>
        </p:txBody>
      </p:sp>
      <p:sp>
        <p:nvSpPr>
          <p:cNvPr id="5" name="角丸四角形 4"/>
          <p:cNvSpPr/>
          <p:nvPr/>
        </p:nvSpPr>
        <p:spPr>
          <a:xfrm>
            <a:off x="168437" y="195722"/>
            <a:ext cx="6581227" cy="487925"/>
          </a:xfrm>
          <a:prstGeom prst="roundRect">
            <a:avLst>
              <a:gd name="adj" fmla="val 33701"/>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wrap="square" lIns="99564" tIns="49782" rIns="99564" bIns="49782" rtlCol="0" anchor="ctr">
            <a:spAutoFit/>
          </a:bodyPr>
          <a:lstStyle/>
          <a:p>
            <a:pPr algn="ctr"/>
            <a:r>
              <a:rPr lang="ja-JP" altLang="en-US" sz="1900" b="1" dirty="0" smtClean="0">
                <a:solidFill>
                  <a:schemeClr val="tx1"/>
                </a:solidFill>
                <a:latin typeface="MS UI Gothic" pitchFamily="50" charset="-128"/>
                <a:ea typeface="MS UI Gothic" pitchFamily="50" charset="-128"/>
              </a:rPr>
              <a:t>地域生活支援拠点</a:t>
            </a:r>
            <a:r>
              <a:rPr lang="ja-JP" altLang="en-US" sz="1900" b="1" dirty="0">
                <a:solidFill>
                  <a:schemeClr val="tx1"/>
                </a:solidFill>
                <a:latin typeface="MS UI Gothic" pitchFamily="50" charset="-128"/>
                <a:ea typeface="MS UI Gothic" pitchFamily="50" charset="-128"/>
              </a:rPr>
              <a:t>に求められる</a:t>
            </a:r>
            <a:r>
              <a:rPr lang="ja-JP" altLang="en-US" sz="1900" b="1" dirty="0" smtClean="0">
                <a:solidFill>
                  <a:schemeClr val="tx1"/>
                </a:solidFill>
                <a:latin typeface="MS UI Gothic" pitchFamily="50" charset="-128"/>
                <a:ea typeface="MS UI Gothic" pitchFamily="50" charset="-128"/>
              </a:rPr>
              <a:t>機能の検討</a:t>
            </a:r>
            <a:endParaRPr lang="ja-JP" altLang="en-US" sz="1900" b="1" dirty="0">
              <a:solidFill>
                <a:schemeClr val="tx1"/>
              </a:solidFill>
              <a:latin typeface="MS UI Gothic" pitchFamily="50" charset="-128"/>
              <a:ea typeface="MS UI Gothic" pitchFamily="50" charset="-128"/>
            </a:endParaRPr>
          </a:p>
        </p:txBody>
      </p:sp>
    </p:spTree>
    <p:extLst>
      <p:ext uri="{BB962C8B-B14F-4D97-AF65-F5344CB8AC3E}">
        <p14:creationId xmlns:p14="http://schemas.microsoft.com/office/powerpoint/2010/main" val="3774492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68437" y="195722"/>
            <a:ext cx="6581227" cy="487925"/>
          </a:xfrm>
          <a:prstGeom prst="roundRect">
            <a:avLst>
              <a:gd name="adj" fmla="val 33701"/>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wrap="square" lIns="99564" tIns="49782" rIns="99564" bIns="49782" rtlCol="0" anchor="ctr">
            <a:spAutoFit/>
          </a:bodyPr>
          <a:lstStyle/>
          <a:p>
            <a:pPr algn="ctr"/>
            <a:r>
              <a:rPr lang="ja-JP" altLang="en-US" sz="1900" b="1" dirty="0" smtClean="0">
                <a:solidFill>
                  <a:schemeClr val="tx1"/>
                </a:solidFill>
                <a:latin typeface="MS UI Gothic" pitchFamily="50" charset="-128"/>
                <a:ea typeface="MS UI Gothic" pitchFamily="50" charset="-128"/>
              </a:rPr>
              <a:t>各機関の役割（案）</a:t>
            </a:r>
            <a:endParaRPr lang="ja-JP" altLang="en-US" sz="1900" b="1" dirty="0">
              <a:solidFill>
                <a:schemeClr val="tx1"/>
              </a:solidFill>
              <a:latin typeface="MS UI Gothic" pitchFamily="50" charset="-128"/>
              <a:ea typeface="MS UI Gothic"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639311090"/>
              </p:ext>
            </p:extLst>
          </p:nvPr>
        </p:nvGraphicFramePr>
        <p:xfrm>
          <a:off x="47297" y="851338"/>
          <a:ext cx="10326415" cy="6448096"/>
        </p:xfrm>
        <a:graphic>
          <a:graphicData uri="http://schemas.openxmlformats.org/drawingml/2006/table">
            <a:tbl>
              <a:tblPr/>
              <a:tblGrid>
                <a:gridCol w="708526">
                  <a:extLst>
                    <a:ext uri="{9D8B030D-6E8A-4147-A177-3AD203B41FA5}">
                      <a16:colId xmlns:a16="http://schemas.microsoft.com/office/drawing/2014/main" val="20000"/>
                    </a:ext>
                  </a:extLst>
                </a:gridCol>
                <a:gridCol w="582275">
                  <a:extLst>
                    <a:ext uri="{9D8B030D-6E8A-4147-A177-3AD203B41FA5}">
                      <a16:colId xmlns:a16="http://schemas.microsoft.com/office/drawing/2014/main" val="20001"/>
                    </a:ext>
                  </a:extLst>
                </a:gridCol>
                <a:gridCol w="645401">
                  <a:extLst>
                    <a:ext uri="{9D8B030D-6E8A-4147-A177-3AD203B41FA5}">
                      <a16:colId xmlns:a16="http://schemas.microsoft.com/office/drawing/2014/main" val="20002"/>
                    </a:ext>
                  </a:extLst>
                </a:gridCol>
                <a:gridCol w="645401">
                  <a:extLst>
                    <a:ext uri="{9D8B030D-6E8A-4147-A177-3AD203B41FA5}">
                      <a16:colId xmlns:a16="http://schemas.microsoft.com/office/drawing/2014/main" val="20003"/>
                    </a:ext>
                  </a:extLst>
                </a:gridCol>
                <a:gridCol w="645401">
                  <a:extLst>
                    <a:ext uri="{9D8B030D-6E8A-4147-A177-3AD203B41FA5}">
                      <a16:colId xmlns:a16="http://schemas.microsoft.com/office/drawing/2014/main" val="20004"/>
                    </a:ext>
                  </a:extLst>
                </a:gridCol>
                <a:gridCol w="645401">
                  <a:extLst>
                    <a:ext uri="{9D8B030D-6E8A-4147-A177-3AD203B41FA5}">
                      <a16:colId xmlns:a16="http://schemas.microsoft.com/office/drawing/2014/main" val="20005"/>
                    </a:ext>
                  </a:extLst>
                </a:gridCol>
                <a:gridCol w="645401">
                  <a:extLst>
                    <a:ext uri="{9D8B030D-6E8A-4147-A177-3AD203B41FA5}">
                      <a16:colId xmlns:a16="http://schemas.microsoft.com/office/drawing/2014/main" val="20006"/>
                    </a:ext>
                  </a:extLst>
                </a:gridCol>
                <a:gridCol w="645401">
                  <a:extLst>
                    <a:ext uri="{9D8B030D-6E8A-4147-A177-3AD203B41FA5}">
                      <a16:colId xmlns:a16="http://schemas.microsoft.com/office/drawing/2014/main" val="20007"/>
                    </a:ext>
                  </a:extLst>
                </a:gridCol>
                <a:gridCol w="645401">
                  <a:extLst>
                    <a:ext uri="{9D8B030D-6E8A-4147-A177-3AD203B41FA5}">
                      <a16:colId xmlns:a16="http://schemas.microsoft.com/office/drawing/2014/main" val="20008"/>
                    </a:ext>
                  </a:extLst>
                </a:gridCol>
                <a:gridCol w="645401">
                  <a:extLst>
                    <a:ext uri="{9D8B030D-6E8A-4147-A177-3AD203B41FA5}">
                      <a16:colId xmlns:a16="http://schemas.microsoft.com/office/drawing/2014/main" val="20009"/>
                    </a:ext>
                  </a:extLst>
                </a:gridCol>
                <a:gridCol w="645401">
                  <a:extLst>
                    <a:ext uri="{9D8B030D-6E8A-4147-A177-3AD203B41FA5}">
                      <a16:colId xmlns:a16="http://schemas.microsoft.com/office/drawing/2014/main" val="20010"/>
                    </a:ext>
                  </a:extLst>
                </a:gridCol>
                <a:gridCol w="645401">
                  <a:extLst>
                    <a:ext uri="{9D8B030D-6E8A-4147-A177-3AD203B41FA5}">
                      <a16:colId xmlns:a16="http://schemas.microsoft.com/office/drawing/2014/main" val="20011"/>
                    </a:ext>
                  </a:extLst>
                </a:gridCol>
                <a:gridCol w="645401">
                  <a:extLst>
                    <a:ext uri="{9D8B030D-6E8A-4147-A177-3AD203B41FA5}">
                      <a16:colId xmlns:a16="http://schemas.microsoft.com/office/drawing/2014/main" val="20012"/>
                    </a:ext>
                  </a:extLst>
                </a:gridCol>
                <a:gridCol w="645401">
                  <a:extLst>
                    <a:ext uri="{9D8B030D-6E8A-4147-A177-3AD203B41FA5}">
                      <a16:colId xmlns:a16="http://schemas.microsoft.com/office/drawing/2014/main" val="20013"/>
                    </a:ext>
                  </a:extLst>
                </a:gridCol>
                <a:gridCol w="645401">
                  <a:extLst>
                    <a:ext uri="{9D8B030D-6E8A-4147-A177-3AD203B41FA5}">
                      <a16:colId xmlns:a16="http://schemas.microsoft.com/office/drawing/2014/main" val="20014"/>
                    </a:ext>
                  </a:extLst>
                </a:gridCol>
                <a:gridCol w="645401">
                  <a:extLst>
                    <a:ext uri="{9D8B030D-6E8A-4147-A177-3AD203B41FA5}">
                      <a16:colId xmlns:a16="http://schemas.microsoft.com/office/drawing/2014/main" val="20015"/>
                    </a:ext>
                  </a:extLst>
                </a:gridCol>
              </a:tblGrid>
              <a:tr h="1113714">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機能</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短期入所</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施設入所</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en-US" sz="1500" b="1" i="0" u="none" strike="noStrike" dirty="0">
                          <a:solidFill>
                            <a:srgbClr val="FFFFFF"/>
                          </a:solidFill>
                          <a:effectLst/>
                          <a:latin typeface="MS UI Gothic" pitchFamily="50" charset="-128"/>
                          <a:ea typeface="MS UI Gothic" pitchFamily="50" charset="-128"/>
                        </a:rPr>
                        <a:t>ＧＨ</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日中活動系</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zh-TW" altLang="en-US" sz="1500" b="1" i="0" u="none" strike="noStrike" dirty="0">
                          <a:solidFill>
                            <a:srgbClr val="FFFFFF"/>
                          </a:solidFill>
                          <a:effectLst/>
                          <a:latin typeface="MS UI Gothic" pitchFamily="50" charset="-128"/>
                          <a:ea typeface="MS UI Gothic" pitchFamily="50" charset="-128"/>
                        </a:rPr>
                        <a:t>相談支援事業所</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居宅介護</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生活訓練室</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地域活動支援センター</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訪問看護</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医療機関</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保健所</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えぽっく</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社会福祉協議会</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zh-TW" altLang="en-US" sz="1500" b="1" i="0" u="none" strike="noStrike" dirty="0">
                          <a:solidFill>
                            <a:srgbClr val="FFFFFF"/>
                          </a:solidFill>
                          <a:effectLst/>
                          <a:latin typeface="MS UI Gothic" pitchFamily="50" charset="-128"/>
                          <a:ea typeface="MS UI Gothic" pitchFamily="50" charset="-128"/>
                        </a:rPr>
                        <a:t>自立支援協議会</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500" b="1" i="0" u="none" strike="noStrike" dirty="0">
                          <a:solidFill>
                            <a:srgbClr val="FFFFFF"/>
                          </a:solidFill>
                          <a:effectLst/>
                          <a:latin typeface="MS UI Gothic" pitchFamily="50" charset="-128"/>
                          <a:ea typeface="MS UI Gothic" pitchFamily="50" charset="-128"/>
                        </a:rPr>
                        <a:t>西東京市</a:t>
                      </a:r>
                    </a:p>
                  </a:txBody>
                  <a:tcPr marL="8157" marR="8157" marT="8157"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983100">
                <a:tc>
                  <a:txBody>
                    <a:bodyPr/>
                    <a:lstStyle/>
                    <a:p>
                      <a:pPr algn="ctr" rtl="0" fontAlgn="ctr"/>
                      <a:r>
                        <a:rPr lang="ja-JP" altLang="en-US" sz="1500" b="0" i="0" u="none" strike="noStrike" dirty="0" smtClean="0">
                          <a:solidFill>
                            <a:srgbClr val="000000"/>
                          </a:solidFill>
                          <a:effectLst/>
                          <a:latin typeface="MS UI Gothic" pitchFamily="50" charset="-128"/>
                          <a:ea typeface="MS UI Gothic" pitchFamily="50" charset="-128"/>
                        </a:rPr>
                        <a:t>相談</a:t>
                      </a:r>
                      <a:endParaRPr lang="en-US" altLang="ja-JP" sz="1500" b="0" i="0" u="none" strike="noStrike" dirty="0" smtClean="0">
                        <a:solidFill>
                          <a:srgbClr val="000000"/>
                        </a:solidFill>
                        <a:effectLst/>
                        <a:latin typeface="MS UI Gothic" pitchFamily="50" charset="-128"/>
                        <a:ea typeface="MS UI Gothic" pitchFamily="50" charset="-128"/>
                      </a:endParaRP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500" b="0" i="0" u="none" strike="noStrike" dirty="0" smtClean="0">
                          <a:solidFill>
                            <a:srgbClr val="000000"/>
                          </a:solidFill>
                          <a:effectLst/>
                          <a:latin typeface="MS UI Gothic" pitchFamily="50" charset="-128"/>
                          <a:ea typeface="MS UI Gothic" pitchFamily="50" charset="-128"/>
                        </a:rPr>
                        <a:t>●</a:t>
                      </a:r>
                      <a:endParaRPr lang="ja-JP" altLang="en-US" sz="1500" b="0" i="0" u="none" strike="noStrike" dirty="0">
                        <a:solidFill>
                          <a:srgbClr val="000000"/>
                        </a:solidFill>
                        <a:effectLst/>
                        <a:latin typeface="MS UI Gothic" pitchFamily="50" charset="-128"/>
                        <a:ea typeface="MS UI Gothic" pitchFamily="50" charset="-128"/>
                      </a:endParaRP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indent="0" algn="ctr" defTabSz="995640" rtl="0" eaLnBrk="1" fontAlgn="ctr" latinLnBrk="0" hangingPunct="1">
                        <a:lnSpc>
                          <a:spcPct val="100000"/>
                        </a:lnSpc>
                        <a:spcBef>
                          <a:spcPts val="0"/>
                        </a:spcBef>
                        <a:spcAft>
                          <a:spcPts val="0"/>
                        </a:spcAft>
                        <a:buClrTx/>
                        <a:buSzTx/>
                        <a:buFontTx/>
                        <a:buNone/>
                        <a:tabLst/>
                        <a:defRPr/>
                      </a:pPr>
                      <a:endParaRPr lang="en-US" altLang="ja-JP" sz="1500" b="0" i="0" u="none" strike="noStrike" dirty="0" smtClean="0">
                        <a:solidFill>
                          <a:srgbClr val="000000"/>
                        </a:solidFill>
                        <a:effectLst/>
                        <a:latin typeface="MS UI Gothic" pitchFamily="50" charset="-128"/>
                        <a:ea typeface="MS UI Gothic" pitchFamily="50" charset="-128"/>
                      </a:endParaRPr>
                    </a:p>
                    <a:p>
                      <a:pPr marL="0" marR="0" indent="0" algn="ctr" defTabSz="995640" rtl="0" eaLnBrk="1" fontAlgn="ctr" latinLnBrk="0" hangingPunct="1">
                        <a:lnSpc>
                          <a:spcPct val="100000"/>
                        </a:lnSpc>
                        <a:spcBef>
                          <a:spcPts val="0"/>
                        </a:spcBef>
                        <a:spcAft>
                          <a:spcPts val="0"/>
                        </a:spcAft>
                        <a:buClrTx/>
                        <a:buSzTx/>
                        <a:buFontTx/>
                        <a:buNone/>
                        <a:tabLst/>
                        <a:defRPr/>
                      </a:pPr>
                      <a:r>
                        <a:rPr lang="ja-JP" altLang="en-US" sz="1500" b="0" i="0" u="none" strike="noStrike" dirty="0" smtClean="0">
                          <a:solidFill>
                            <a:srgbClr val="000000"/>
                          </a:solidFill>
                          <a:effectLst/>
                          <a:latin typeface="MS UI Gothic" pitchFamily="50" charset="-128"/>
                          <a:ea typeface="MS UI Gothic" pitchFamily="50" charset="-128"/>
                        </a:rPr>
                        <a:t>●</a:t>
                      </a:r>
                    </a:p>
                    <a:p>
                      <a:pPr algn="ctr" fontAlgn="ctr"/>
                      <a:r>
                        <a:rPr lang="ja-JP" altLang="en-US" sz="1500" b="0" i="0" u="none" strike="noStrike" dirty="0" smtClean="0">
                          <a:solidFill>
                            <a:srgbClr val="000000"/>
                          </a:solidFill>
                          <a:effectLst/>
                          <a:latin typeface="MS UI Gothic" pitchFamily="50" charset="-128"/>
                          <a:ea typeface="MS UI Gothic" pitchFamily="50" charset="-128"/>
                        </a:rPr>
                        <a:t>　</a:t>
                      </a:r>
                      <a:endParaRPr lang="ja-JP" altLang="en-US" sz="1500" b="0" i="0" u="none" strike="noStrike" dirty="0">
                        <a:solidFill>
                          <a:srgbClr val="000000"/>
                        </a:solidFill>
                        <a:effectLst/>
                        <a:latin typeface="MS UI Gothic" pitchFamily="50" charset="-128"/>
                        <a:ea typeface="MS UI Gothic" pitchFamily="50" charset="-128"/>
                      </a:endParaRP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smtClean="0">
                          <a:solidFill>
                            <a:srgbClr val="000000"/>
                          </a:solidFill>
                          <a:effectLst/>
                          <a:latin typeface="MS UI Gothic" pitchFamily="50" charset="-128"/>
                          <a:ea typeface="MS UI Gothic" pitchFamily="50" charset="-128"/>
                        </a:rPr>
                        <a:t>●　</a:t>
                      </a:r>
                      <a:endParaRPr lang="ja-JP" altLang="en-US" sz="1500" b="0" i="0" u="none" strike="noStrike" dirty="0">
                        <a:solidFill>
                          <a:srgbClr val="000000"/>
                        </a:solidFill>
                        <a:effectLst/>
                        <a:latin typeface="MS UI Gothic" pitchFamily="50" charset="-128"/>
                        <a:ea typeface="MS UI Gothic" pitchFamily="50" charset="-128"/>
                      </a:endParaRP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indent="0" algn="ctr" defTabSz="995640" rtl="0" eaLnBrk="1" fontAlgn="ctr" latinLnBrk="0" hangingPunct="1">
                        <a:lnSpc>
                          <a:spcPct val="100000"/>
                        </a:lnSpc>
                        <a:spcBef>
                          <a:spcPts val="0"/>
                        </a:spcBef>
                        <a:spcAft>
                          <a:spcPts val="0"/>
                        </a:spcAft>
                        <a:buClrTx/>
                        <a:buSzTx/>
                        <a:buFontTx/>
                        <a:buNone/>
                        <a:tabLst/>
                        <a:defRPr/>
                      </a:pPr>
                      <a:endParaRPr lang="en-US" altLang="ja-JP" sz="1500" b="0" i="0" u="none" strike="noStrike" dirty="0" smtClean="0">
                        <a:solidFill>
                          <a:srgbClr val="000000"/>
                        </a:solidFill>
                        <a:effectLst/>
                        <a:latin typeface="MS UI Gothic" pitchFamily="50" charset="-128"/>
                        <a:ea typeface="MS UI Gothic" pitchFamily="50" charset="-128"/>
                      </a:endParaRPr>
                    </a:p>
                    <a:p>
                      <a:pPr marL="0" marR="0" indent="0" algn="ctr" defTabSz="995640" rtl="0" eaLnBrk="1" fontAlgn="ctr" latinLnBrk="0" hangingPunct="1">
                        <a:lnSpc>
                          <a:spcPct val="100000"/>
                        </a:lnSpc>
                        <a:spcBef>
                          <a:spcPts val="0"/>
                        </a:spcBef>
                        <a:spcAft>
                          <a:spcPts val="0"/>
                        </a:spcAft>
                        <a:buClrTx/>
                        <a:buSzTx/>
                        <a:buFontTx/>
                        <a:buNone/>
                        <a:tabLst/>
                        <a:defRPr/>
                      </a:pPr>
                      <a:r>
                        <a:rPr lang="ja-JP" altLang="en-US" sz="1500" b="0" i="0" u="none" strike="noStrike" dirty="0" smtClean="0">
                          <a:solidFill>
                            <a:srgbClr val="000000"/>
                          </a:solidFill>
                          <a:effectLst/>
                          <a:latin typeface="MS UI Gothic" pitchFamily="50" charset="-128"/>
                          <a:ea typeface="MS UI Gothic" pitchFamily="50" charset="-128"/>
                        </a:rPr>
                        <a:t>○</a:t>
                      </a:r>
                    </a:p>
                    <a:p>
                      <a:pPr algn="ctr" fontAlgn="ctr"/>
                      <a:r>
                        <a:rPr lang="ja-JP" altLang="en-US" sz="1500" b="0" i="0" u="none" strike="noStrike" dirty="0" smtClean="0">
                          <a:solidFill>
                            <a:srgbClr val="000000"/>
                          </a:solidFill>
                          <a:effectLst/>
                          <a:latin typeface="MS UI Gothic" pitchFamily="50" charset="-128"/>
                          <a:ea typeface="MS UI Gothic" pitchFamily="50" charset="-128"/>
                        </a:rPr>
                        <a:t>　</a:t>
                      </a:r>
                      <a:endParaRPr lang="ja-JP" altLang="en-US" sz="1500" b="0" i="0" u="none" strike="noStrike" dirty="0">
                        <a:solidFill>
                          <a:srgbClr val="000000"/>
                        </a:solidFill>
                        <a:effectLst/>
                        <a:latin typeface="MS UI Gothic" pitchFamily="50" charset="-128"/>
                        <a:ea typeface="MS UI Gothic" pitchFamily="50" charset="-128"/>
                      </a:endParaRP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indent="0" algn="ctr" defTabSz="995640" rtl="0" eaLnBrk="1" fontAlgn="ctr" latinLnBrk="0" hangingPunct="1">
                        <a:lnSpc>
                          <a:spcPct val="100000"/>
                        </a:lnSpc>
                        <a:spcBef>
                          <a:spcPts val="0"/>
                        </a:spcBef>
                        <a:spcAft>
                          <a:spcPts val="0"/>
                        </a:spcAft>
                        <a:buClrTx/>
                        <a:buSzTx/>
                        <a:buFontTx/>
                        <a:buNone/>
                        <a:tabLst/>
                        <a:defRPr/>
                      </a:pPr>
                      <a:endParaRPr lang="en-US" altLang="ja-JP" sz="1500" b="0" i="0" u="none" strike="noStrike" dirty="0" smtClean="0">
                        <a:solidFill>
                          <a:srgbClr val="000000"/>
                        </a:solidFill>
                        <a:effectLst/>
                        <a:latin typeface="MS UI Gothic" pitchFamily="50" charset="-128"/>
                        <a:ea typeface="MS UI Gothic" pitchFamily="50" charset="-128"/>
                      </a:endParaRPr>
                    </a:p>
                    <a:p>
                      <a:pPr marL="0" marR="0" indent="0" algn="ctr" defTabSz="995640" rtl="0" eaLnBrk="1" fontAlgn="ctr" latinLnBrk="0" hangingPunct="1">
                        <a:lnSpc>
                          <a:spcPct val="100000"/>
                        </a:lnSpc>
                        <a:spcBef>
                          <a:spcPts val="0"/>
                        </a:spcBef>
                        <a:spcAft>
                          <a:spcPts val="0"/>
                        </a:spcAft>
                        <a:buClrTx/>
                        <a:buSzTx/>
                        <a:buFontTx/>
                        <a:buNone/>
                        <a:tabLst/>
                        <a:defRPr/>
                      </a:pPr>
                      <a:r>
                        <a:rPr lang="ja-JP" altLang="en-US" sz="1500" b="0" i="0" u="none" strike="noStrike" dirty="0" smtClean="0">
                          <a:solidFill>
                            <a:srgbClr val="000000"/>
                          </a:solidFill>
                          <a:effectLst/>
                          <a:latin typeface="MS UI Gothic" pitchFamily="50" charset="-128"/>
                          <a:ea typeface="MS UI Gothic" pitchFamily="50" charset="-128"/>
                        </a:rPr>
                        <a:t>○</a:t>
                      </a:r>
                    </a:p>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smtClean="0">
                          <a:solidFill>
                            <a:srgbClr val="000000"/>
                          </a:solidFill>
                          <a:effectLst/>
                          <a:latin typeface="MS UI Gothic" pitchFamily="50" charset="-128"/>
                          <a:ea typeface="MS UI Gothic" pitchFamily="50" charset="-128"/>
                        </a:rPr>
                        <a:t>●</a:t>
                      </a:r>
                      <a:endParaRPr lang="ja-JP" altLang="en-US" sz="1500" b="0" i="0" u="none" strike="noStrike" dirty="0">
                        <a:solidFill>
                          <a:srgbClr val="000000"/>
                        </a:solidFill>
                        <a:effectLst/>
                        <a:latin typeface="MS UI Gothic" pitchFamily="50" charset="-128"/>
                        <a:ea typeface="MS UI Gothic" pitchFamily="50" charset="-128"/>
                      </a:endParaRP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smtClean="0">
                          <a:solidFill>
                            <a:srgbClr val="000000"/>
                          </a:solidFill>
                          <a:effectLst/>
                          <a:latin typeface="MS UI Gothic" pitchFamily="50" charset="-128"/>
                          <a:ea typeface="MS UI Gothic" pitchFamily="50" charset="-128"/>
                        </a:rPr>
                        <a:t>○</a:t>
                      </a:r>
                      <a:endParaRPr lang="ja-JP" altLang="en-US" sz="1500" b="0" i="0" u="none" strike="noStrike" dirty="0">
                        <a:solidFill>
                          <a:srgbClr val="000000"/>
                        </a:solidFill>
                        <a:effectLst/>
                        <a:latin typeface="MS UI Gothic" pitchFamily="50" charset="-128"/>
                        <a:ea typeface="MS UI Gothic" pitchFamily="50" charset="-128"/>
                      </a:endParaRP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1"/>
                  </a:ext>
                </a:extLst>
              </a:tr>
              <a:tr h="1170733">
                <a:tc>
                  <a:txBody>
                    <a:bodyPr/>
                    <a:lstStyle/>
                    <a:p>
                      <a:pPr algn="ctr" rtl="0" fontAlgn="ctr"/>
                      <a:r>
                        <a:rPr lang="ja-JP" altLang="en-US" sz="1500" b="0" i="0" u="none" strike="noStrike" dirty="0">
                          <a:solidFill>
                            <a:srgbClr val="000000"/>
                          </a:solidFill>
                          <a:effectLst/>
                          <a:latin typeface="MS UI Gothic" pitchFamily="50" charset="-128"/>
                          <a:ea typeface="MS UI Gothic" pitchFamily="50" charset="-128"/>
                        </a:rPr>
                        <a:t>体験の機会・場</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500" b="0" i="0" u="none" strike="noStrike">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500" b="0" i="0" u="none" strike="noStrike">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2"/>
                  </a:ext>
                </a:extLst>
              </a:tr>
              <a:tr h="1103586">
                <a:tc>
                  <a:txBody>
                    <a:bodyPr/>
                    <a:lstStyle/>
                    <a:p>
                      <a:pPr algn="l" rtl="0" fontAlgn="ctr"/>
                      <a:r>
                        <a:rPr lang="ja-JP" altLang="en-US" sz="1500" b="0" i="0" u="none" strike="noStrike" dirty="0">
                          <a:solidFill>
                            <a:srgbClr val="000000"/>
                          </a:solidFill>
                          <a:effectLst/>
                          <a:latin typeface="MS UI Gothic" pitchFamily="50" charset="-128"/>
                          <a:ea typeface="MS UI Gothic" pitchFamily="50" charset="-128"/>
                        </a:rPr>
                        <a:t>緊急時の受け入れ・対応</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500" b="0" i="0" u="none" strike="noStrike">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3"/>
                  </a:ext>
                </a:extLst>
              </a:tr>
              <a:tr h="1135118">
                <a:tc>
                  <a:txBody>
                    <a:bodyPr/>
                    <a:lstStyle/>
                    <a:p>
                      <a:pPr algn="l" rtl="0" fontAlgn="ctr"/>
                      <a:r>
                        <a:rPr lang="ja-JP" altLang="en-US" sz="1500" b="0" i="0" u="none" strike="noStrike" dirty="0">
                          <a:solidFill>
                            <a:srgbClr val="000000"/>
                          </a:solidFill>
                          <a:effectLst/>
                          <a:latin typeface="MS UI Gothic" pitchFamily="50" charset="-128"/>
                          <a:ea typeface="MS UI Gothic" pitchFamily="50" charset="-128"/>
                        </a:rPr>
                        <a:t>専門性</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4"/>
                  </a:ext>
                </a:extLst>
              </a:tr>
              <a:tr h="941845">
                <a:tc>
                  <a:txBody>
                    <a:bodyPr/>
                    <a:lstStyle/>
                    <a:p>
                      <a:pPr algn="l" rtl="0" fontAlgn="ctr"/>
                      <a:r>
                        <a:rPr lang="ja-JP" altLang="en-US" sz="1500" b="0" i="0" u="none" strike="noStrike" dirty="0">
                          <a:solidFill>
                            <a:srgbClr val="000000"/>
                          </a:solidFill>
                          <a:effectLst/>
                          <a:latin typeface="MS UI Gothic" pitchFamily="50" charset="-128"/>
                          <a:ea typeface="MS UI Gothic" pitchFamily="50" charset="-128"/>
                        </a:rPr>
                        <a:t>地域の体制づくり</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　</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500" b="0" i="0" u="none" strike="noStrike" dirty="0">
                          <a:solidFill>
                            <a:srgbClr val="000000"/>
                          </a:solidFill>
                          <a:effectLst/>
                          <a:latin typeface="MS UI Gothic" pitchFamily="50" charset="-128"/>
                          <a:ea typeface="MS UI Gothic" pitchFamily="50" charset="-128"/>
                        </a:rPr>
                        <a:t>○</a:t>
                      </a:r>
                    </a:p>
                  </a:txBody>
                  <a:tcPr marL="8157" marR="8157" marT="815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5"/>
                  </a:ext>
                </a:extLst>
              </a:tr>
            </a:tbl>
          </a:graphicData>
        </a:graphic>
      </p:graphicFrame>
      <p:sp>
        <p:nvSpPr>
          <p:cNvPr id="6" name="スライド番号プレースホルダー 3"/>
          <p:cNvSpPr>
            <a:spLocks noGrp="1"/>
          </p:cNvSpPr>
          <p:nvPr>
            <p:ph type="sldNum" sz="quarter" idx="12"/>
          </p:nvPr>
        </p:nvSpPr>
        <p:spPr>
          <a:xfrm>
            <a:off x="7908398" y="6871140"/>
            <a:ext cx="2436231" cy="391073"/>
          </a:xfrm>
        </p:spPr>
        <p:txBody>
          <a:bodyPr/>
          <a:lstStyle/>
          <a:p>
            <a:fld id="{D058F9FB-329E-47EE-915E-A7A28B694892}" type="slidenum">
              <a:rPr kumimoji="1" lang="ja-JP" altLang="en-US" smtClean="0"/>
              <a:pPr/>
              <a:t>3</a:t>
            </a:fld>
            <a:endParaRPr kumimoji="1" lang="ja-JP" altLang="en-US" dirty="0"/>
          </a:p>
        </p:txBody>
      </p:sp>
      <p:sp>
        <p:nvSpPr>
          <p:cNvPr id="3" name="テキスト ボックス 2"/>
          <p:cNvSpPr txBox="1"/>
          <p:nvPr/>
        </p:nvSpPr>
        <p:spPr>
          <a:xfrm>
            <a:off x="47297" y="2693425"/>
            <a:ext cx="3337764" cy="276999"/>
          </a:xfrm>
          <a:prstGeom prst="rect">
            <a:avLst/>
          </a:prstGeom>
          <a:noFill/>
        </p:spPr>
        <p:txBody>
          <a:bodyPr wrap="square" rtlCol="0">
            <a:spAutoFit/>
          </a:bodyPr>
          <a:lstStyle/>
          <a:p>
            <a:r>
              <a:rPr kumimoji="1" lang="ja-JP" altLang="en-US" sz="1200" dirty="0" smtClean="0">
                <a:latin typeface="MS UI Gothic" panose="020B0600070205080204" pitchFamily="50" charset="-128"/>
                <a:ea typeface="MS UI Gothic" panose="020B0600070205080204" pitchFamily="50" charset="-128"/>
              </a:rPr>
              <a:t>●は夜間帯を担える可能性のある機関</a:t>
            </a:r>
            <a:endParaRPr kumimoji="1" lang="ja-JP" altLang="en-US" sz="1200" dirty="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3172765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68437" y="195722"/>
            <a:ext cx="6581227" cy="487925"/>
          </a:xfrm>
          <a:prstGeom prst="roundRect">
            <a:avLst>
              <a:gd name="adj" fmla="val 33701"/>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wrap="square" lIns="99564" tIns="49782" rIns="99564" bIns="49782" rtlCol="0" anchor="ctr">
            <a:spAutoFit/>
          </a:bodyPr>
          <a:lstStyle/>
          <a:p>
            <a:pPr algn="ctr"/>
            <a:r>
              <a:rPr lang="en-US" altLang="ja-JP" sz="1900" b="1" dirty="0" smtClean="0">
                <a:solidFill>
                  <a:schemeClr val="tx1"/>
                </a:solidFill>
                <a:latin typeface="MS UI Gothic" pitchFamily="50" charset="-128"/>
                <a:ea typeface="MS UI Gothic" pitchFamily="50" charset="-128"/>
              </a:rPr>
              <a:t>24</a:t>
            </a:r>
            <a:r>
              <a:rPr lang="ja-JP" altLang="en-US" sz="1900" b="1" dirty="0" smtClean="0">
                <a:solidFill>
                  <a:schemeClr val="tx1"/>
                </a:solidFill>
                <a:latin typeface="MS UI Gothic" pitchFamily="50" charset="-128"/>
                <a:ea typeface="MS UI Gothic" pitchFamily="50" charset="-128"/>
              </a:rPr>
              <a:t>時間相談体制の検討</a:t>
            </a:r>
            <a:endParaRPr lang="en-US" altLang="ja-JP" sz="1900" b="1" dirty="0" smtClean="0">
              <a:solidFill>
                <a:schemeClr val="tx1"/>
              </a:solidFill>
              <a:latin typeface="MS UI Gothic" pitchFamily="50" charset="-128"/>
              <a:ea typeface="MS UI Gothic" pitchFamily="50" charset="-128"/>
            </a:endParaRPr>
          </a:p>
        </p:txBody>
      </p:sp>
      <p:sp>
        <p:nvSpPr>
          <p:cNvPr id="9" name="スライド番号プレースホルダー 3"/>
          <p:cNvSpPr>
            <a:spLocks noGrp="1"/>
          </p:cNvSpPr>
          <p:nvPr>
            <p:ph type="sldNum" sz="quarter" idx="12"/>
          </p:nvPr>
        </p:nvSpPr>
        <p:spPr>
          <a:xfrm>
            <a:off x="7908398" y="6871140"/>
            <a:ext cx="2436231" cy="391073"/>
          </a:xfrm>
        </p:spPr>
        <p:txBody>
          <a:bodyPr/>
          <a:lstStyle/>
          <a:p>
            <a:fld id="{D058F9FB-329E-47EE-915E-A7A28B694892}" type="slidenum">
              <a:rPr kumimoji="1" lang="ja-JP" altLang="en-US" smtClean="0"/>
              <a:pPr/>
              <a:t>4</a:t>
            </a:fld>
            <a:endParaRPr kumimoji="1" lang="ja-JP" altLang="en-US" dirty="0"/>
          </a:p>
        </p:txBody>
      </p:sp>
      <p:sp>
        <p:nvSpPr>
          <p:cNvPr id="8" name="テキスト ボックス 7"/>
          <p:cNvSpPr txBox="1"/>
          <p:nvPr/>
        </p:nvSpPr>
        <p:spPr>
          <a:xfrm>
            <a:off x="5322646" y="2774681"/>
            <a:ext cx="4981414" cy="584775"/>
          </a:xfrm>
          <a:prstGeom prst="rect">
            <a:avLst/>
          </a:prstGeom>
          <a:solidFill>
            <a:schemeClr val="accent3">
              <a:lumMod val="60000"/>
              <a:lumOff val="40000"/>
              <a:alpha val="54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smtClean="0">
                <a:latin typeface="MS UI Gothic" pitchFamily="50" charset="-128"/>
                <a:ea typeface="MS UI Gothic" pitchFamily="50" charset="-128"/>
              </a:rPr>
              <a:t>市及び市委託相談機関休業時間（図の斜線部分及び休日・年末年始）における相談窓口の検討</a:t>
            </a:r>
            <a:endParaRPr kumimoji="1" lang="en-US" altLang="ja-JP" sz="1600" dirty="0" smtClean="0">
              <a:latin typeface="MS UI Gothic" pitchFamily="50" charset="-128"/>
              <a:ea typeface="MS UI Gothic" pitchFamily="50" charset="-128"/>
            </a:endParaRPr>
          </a:p>
        </p:txBody>
      </p:sp>
      <p:sp>
        <p:nvSpPr>
          <p:cNvPr id="11" name="テキスト ボックス 10"/>
          <p:cNvSpPr txBox="1"/>
          <p:nvPr/>
        </p:nvSpPr>
        <p:spPr>
          <a:xfrm>
            <a:off x="5276925" y="3412686"/>
            <a:ext cx="5151419" cy="181588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smtClean="0">
                <a:latin typeface="MS UI Gothic" pitchFamily="50" charset="-128"/>
                <a:ea typeface="MS UI Gothic" pitchFamily="50" charset="-128"/>
              </a:rPr>
              <a:t>・休業時間帯を担える事業者があるか </a:t>
            </a:r>
            <a:r>
              <a:rPr kumimoji="1" lang="en-US" altLang="ja-JP" sz="1600" dirty="0" smtClean="0">
                <a:latin typeface="MS UI Gothic" pitchFamily="50" charset="-128"/>
                <a:ea typeface="MS UI Gothic" pitchFamily="50" charset="-128"/>
              </a:rPr>
              <a:t>…</a:t>
            </a:r>
            <a:r>
              <a:rPr kumimoji="1" lang="ja-JP" altLang="en-US" sz="1600" dirty="0" smtClean="0">
                <a:latin typeface="MS UI Gothic" pitchFamily="50" charset="-128"/>
                <a:ea typeface="MS UI Gothic" pitchFamily="50" charset="-128"/>
              </a:rPr>
              <a:t> 社会資源の連携による体制構築の検討</a:t>
            </a:r>
            <a:endParaRPr kumimoji="1" lang="en-US" altLang="ja-JP" sz="1600" dirty="0" smtClean="0">
              <a:latin typeface="MS UI Gothic" pitchFamily="50" charset="-128"/>
              <a:ea typeface="MS UI Gothic" pitchFamily="50" charset="-128"/>
            </a:endParaRPr>
          </a:p>
          <a:p>
            <a:r>
              <a:rPr lang="ja-JP" altLang="en-US" sz="1600" dirty="0" smtClean="0">
                <a:latin typeface="MS UI Gothic" pitchFamily="50" charset="-128"/>
                <a:ea typeface="MS UI Gothic" pitchFamily="50" charset="-128"/>
              </a:rPr>
              <a:t>・夜間帯の電話は頻回、長時間になる傾向があり、相談員の疲弊が懸念される</a:t>
            </a:r>
            <a:endParaRPr lang="en-US" altLang="ja-JP" sz="1600" dirty="0" smtClean="0">
              <a:latin typeface="MS UI Gothic" pitchFamily="50" charset="-128"/>
              <a:ea typeface="MS UI Gothic" pitchFamily="50" charset="-128"/>
            </a:endParaRPr>
          </a:p>
          <a:p>
            <a:r>
              <a:rPr kumimoji="1" lang="ja-JP" altLang="en-US" sz="1600" dirty="0" smtClean="0">
                <a:latin typeface="MS UI Gothic" pitchFamily="50" charset="-128"/>
                <a:ea typeface="MS UI Gothic" pitchFamily="50" charset="-128"/>
              </a:rPr>
              <a:t>・緊急を要しない相談</a:t>
            </a:r>
            <a:r>
              <a:rPr lang="ja-JP" altLang="en-US" sz="1600" dirty="0" smtClean="0">
                <a:latin typeface="MS UI Gothic" pitchFamily="50" charset="-128"/>
                <a:ea typeface="MS UI Gothic" pitchFamily="50" charset="-128"/>
              </a:rPr>
              <a:t>に対しては、とりあえず聞くコールセンター設置の検討が必要ではないか</a:t>
            </a:r>
            <a:endParaRPr lang="en-US" altLang="ja-JP" sz="1600" dirty="0" smtClean="0">
              <a:latin typeface="MS UI Gothic" pitchFamily="50" charset="-128"/>
              <a:ea typeface="MS UI Gothic" pitchFamily="50" charset="-128"/>
            </a:endParaRPr>
          </a:p>
          <a:p>
            <a:r>
              <a:rPr kumimoji="1" lang="ja-JP" altLang="en-US" sz="1600" dirty="0" smtClean="0">
                <a:latin typeface="MS UI Gothic" pitchFamily="50" charset="-128"/>
                <a:ea typeface="MS UI Gothic" pitchFamily="50" charset="-128"/>
              </a:rPr>
              <a:t>・民間のコールセンター事業者で担うことが可能か</a:t>
            </a:r>
            <a:endParaRPr kumimoji="1" lang="en-US" altLang="ja-JP" sz="1600" dirty="0" smtClean="0">
              <a:latin typeface="MS UI Gothic" pitchFamily="50" charset="-128"/>
              <a:ea typeface="MS UI Gothic"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662813184"/>
              </p:ext>
            </p:extLst>
          </p:nvPr>
        </p:nvGraphicFramePr>
        <p:xfrm>
          <a:off x="35916" y="1067026"/>
          <a:ext cx="10369153" cy="1572360"/>
        </p:xfrm>
        <a:graphic>
          <a:graphicData uri="http://schemas.openxmlformats.org/drawingml/2006/table">
            <a:tbl>
              <a:tblPr>
                <a:tableStyleId>{16D9F66E-5EB9-4882-86FB-DCBF35E3C3E4}</a:tableStyleId>
              </a:tblPr>
              <a:tblGrid>
                <a:gridCol w="1422824">
                  <a:extLst>
                    <a:ext uri="{9D8B030D-6E8A-4147-A177-3AD203B41FA5}">
                      <a16:colId xmlns:a16="http://schemas.microsoft.com/office/drawing/2014/main" val="20000"/>
                    </a:ext>
                  </a:extLst>
                </a:gridCol>
                <a:gridCol w="1278047">
                  <a:extLst>
                    <a:ext uri="{9D8B030D-6E8A-4147-A177-3AD203B41FA5}">
                      <a16:colId xmlns:a16="http://schemas.microsoft.com/office/drawing/2014/main" val="20001"/>
                    </a:ext>
                  </a:extLst>
                </a:gridCol>
                <a:gridCol w="1278047">
                  <a:extLst>
                    <a:ext uri="{9D8B030D-6E8A-4147-A177-3AD203B41FA5}">
                      <a16:colId xmlns:a16="http://schemas.microsoft.com/office/drawing/2014/main" val="20002"/>
                    </a:ext>
                  </a:extLst>
                </a:gridCol>
                <a:gridCol w="1278047">
                  <a:extLst>
                    <a:ext uri="{9D8B030D-6E8A-4147-A177-3AD203B41FA5}">
                      <a16:colId xmlns:a16="http://schemas.microsoft.com/office/drawing/2014/main" val="20003"/>
                    </a:ext>
                  </a:extLst>
                </a:gridCol>
                <a:gridCol w="1278047">
                  <a:extLst>
                    <a:ext uri="{9D8B030D-6E8A-4147-A177-3AD203B41FA5}">
                      <a16:colId xmlns:a16="http://schemas.microsoft.com/office/drawing/2014/main" val="20004"/>
                    </a:ext>
                  </a:extLst>
                </a:gridCol>
                <a:gridCol w="1278047">
                  <a:extLst>
                    <a:ext uri="{9D8B030D-6E8A-4147-A177-3AD203B41FA5}">
                      <a16:colId xmlns:a16="http://schemas.microsoft.com/office/drawing/2014/main" val="20005"/>
                    </a:ext>
                  </a:extLst>
                </a:gridCol>
                <a:gridCol w="1278047">
                  <a:extLst>
                    <a:ext uri="{9D8B030D-6E8A-4147-A177-3AD203B41FA5}">
                      <a16:colId xmlns:a16="http://schemas.microsoft.com/office/drawing/2014/main" val="20006"/>
                    </a:ext>
                  </a:extLst>
                </a:gridCol>
                <a:gridCol w="1278047">
                  <a:extLst>
                    <a:ext uri="{9D8B030D-6E8A-4147-A177-3AD203B41FA5}">
                      <a16:colId xmlns:a16="http://schemas.microsoft.com/office/drawing/2014/main" val="20007"/>
                    </a:ext>
                  </a:extLst>
                </a:gridCol>
              </a:tblGrid>
              <a:tr h="262060">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solidFill>
                      <a:schemeClr val="accent2">
                        <a:lumMod val="75000"/>
                        <a:alpha val="31000"/>
                      </a:schemeClr>
                    </a:solidFill>
                  </a:tcPr>
                </a:tc>
                <a:tc>
                  <a:txBody>
                    <a:bodyPr/>
                    <a:lstStyle/>
                    <a:p>
                      <a:pPr algn="ctr" fontAlgn="ctr"/>
                      <a:r>
                        <a:rPr lang="ja-JP" altLang="en-US" sz="1100" b="1" u="none" strike="noStrike" dirty="0">
                          <a:effectLst/>
                        </a:rPr>
                        <a:t>月</a:t>
                      </a:r>
                      <a:endParaRPr lang="ja-JP" altLang="en-US" sz="1100" b="1" i="0" u="none" strike="noStrike" dirty="0">
                        <a:solidFill>
                          <a:srgbClr val="FFFFFF"/>
                        </a:solidFill>
                        <a:effectLst/>
                        <a:latin typeface="ＭＳ Ｐゴシック"/>
                      </a:endParaRPr>
                    </a:p>
                  </a:txBody>
                  <a:tcPr marL="9525" marR="9525" marT="9525" marB="0" anchor="ctr">
                    <a:solidFill>
                      <a:schemeClr val="accent2">
                        <a:lumMod val="75000"/>
                        <a:alpha val="31000"/>
                      </a:schemeClr>
                    </a:solidFill>
                  </a:tcPr>
                </a:tc>
                <a:tc>
                  <a:txBody>
                    <a:bodyPr/>
                    <a:lstStyle/>
                    <a:p>
                      <a:pPr algn="ctr" fontAlgn="ctr"/>
                      <a:r>
                        <a:rPr lang="ja-JP" altLang="en-US" sz="1100" b="1" u="none" strike="noStrike" dirty="0">
                          <a:effectLst/>
                        </a:rPr>
                        <a:t>火</a:t>
                      </a:r>
                      <a:endParaRPr lang="ja-JP" altLang="en-US" sz="1100" b="1" i="0" u="none" strike="noStrike" dirty="0">
                        <a:solidFill>
                          <a:srgbClr val="FFFFFF"/>
                        </a:solidFill>
                        <a:effectLst/>
                        <a:latin typeface="ＭＳ Ｐゴシック"/>
                      </a:endParaRPr>
                    </a:p>
                  </a:txBody>
                  <a:tcPr marL="9525" marR="9525" marT="9525" marB="0" anchor="ctr">
                    <a:solidFill>
                      <a:schemeClr val="accent2">
                        <a:lumMod val="75000"/>
                        <a:alpha val="31000"/>
                      </a:schemeClr>
                    </a:solidFill>
                  </a:tcPr>
                </a:tc>
                <a:tc>
                  <a:txBody>
                    <a:bodyPr/>
                    <a:lstStyle/>
                    <a:p>
                      <a:pPr algn="ctr" fontAlgn="ctr"/>
                      <a:r>
                        <a:rPr lang="ja-JP" altLang="en-US" sz="1100" b="1" u="none" strike="noStrike" dirty="0">
                          <a:effectLst/>
                        </a:rPr>
                        <a:t>水</a:t>
                      </a:r>
                      <a:endParaRPr lang="ja-JP" altLang="en-US" sz="1100" b="1" i="0" u="none" strike="noStrike" dirty="0">
                        <a:solidFill>
                          <a:srgbClr val="FFFFFF"/>
                        </a:solidFill>
                        <a:effectLst/>
                        <a:latin typeface="ＭＳ Ｐゴシック"/>
                      </a:endParaRPr>
                    </a:p>
                  </a:txBody>
                  <a:tcPr marL="9525" marR="9525" marT="9525" marB="0" anchor="ctr">
                    <a:solidFill>
                      <a:schemeClr val="accent2">
                        <a:lumMod val="75000"/>
                        <a:alpha val="31000"/>
                      </a:schemeClr>
                    </a:solidFill>
                  </a:tcPr>
                </a:tc>
                <a:tc>
                  <a:txBody>
                    <a:bodyPr/>
                    <a:lstStyle/>
                    <a:p>
                      <a:pPr algn="ctr" fontAlgn="ctr"/>
                      <a:r>
                        <a:rPr lang="ja-JP" altLang="en-US" sz="1100" b="1" u="none" strike="noStrike" dirty="0">
                          <a:effectLst/>
                        </a:rPr>
                        <a:t>木</a:t>
                      </a:r>
                      <a:endParaRPr lang="ja-JP" altLang="en-US" sz="1100" b="1" i="0" u="none" strike="noStrike" dirty="0">
                        <a:solidFill>
                          <a:srgbClr val="FFFFFF"/>
                        </a:solidFill>
                        <a:effectLst/>
                        <a:latin typeface="ＭＳ Ｐゴシック"/>
                      </a:endParaRPr>
                    </a:p>
                  </a:txBody>
                  <a:tcPr marL="9525" marR="9525" marT="9525" marB="0" anchor="ctr">
                    <a:solidFill>
                      <a:schemeClr val="accent2">
                        <a:lumMod val="75000"/>
                        <a:alpha val="31000"/>
                      </a:schemeClr>
                    </a:solidFill>
                  </a:tcPr>
                </a:tc>
                <a:tc>
                  <a:txBody>
                    <a:bodyPr/>
                    <a:lstStyle/>
                    <a:p>
                      <a:pPr algn="ctr" fontAlgn="ctr"/>
                      <a:r>
                        <a:rPr lang="ja-JP" altLang="en-US" sz="1100" b="1" u="none" strike="noStrike" dirty="0">
                          <a:effectLst/>
                        </a:rPr>
                        <a:t>金</a:t>
                      </a:r>
                      <a:endParaRPr lang="ja-JP" altLang="en-US" sz="1100" b="1" i="0" u="none" strike="noStrike" dirty="0">
                        <a:solidFill>
                          <a:srgbClr val="FFFFFF"/>
                        </a:solidFill>
                        <a:effectLst/>
                        <a:latin typeface="ＭＳ Ｐゴシック"/>
                      </a:endParaRPr>
                    </a:p>
                  </a:txBody>
                  <a:tcPr marL="9525" marR="9525" marT="9525" marB="0" anchor="ctr">
                    <a:solidFill>
                      <a:schemeClr val="accent2">
                        <a:lumMod val="75000"/>
                        <a:alpha val="31000"/>
                      </a:schemeClr>
                    </a:solidFill>
                  </a:tcPr>
                </a:tc>
                <a:tc>
                  <a:txBody>
                    <a:bodyPr/>
                    <a:lstStyle/>
                    <a:p>
                      <a:pPr algn="ctr" fontAlgn="ctr"/>
                      <a:r>
                        <a:rPr lang="ja-JP" altLang="en-US" sz="1100" b="1" u="none" strike="noStrike" dirty="0">
                          <a:effectLst/>
                        </a:rPr>
                        <a:t>土</a:t>
                      </a:r>
                      <a:endParaRPr lang="ja-JP" altLang="en-US" sz="1100" b="1" i="0" u="none" strike="noStrike" dirty="0">
                        <a:solidFill>
                          <a:srgbClr val="FFFFFF"/>
                        </a:solidFill>
                        <a:effectLst/>
                        <a:latin typeface="ＭＳ Ｐゴシック"/>
                      </a:endParaRPr>
                    </a:p>
                  </a:txBody>
                  <a:tcPr marL="9525" marR="9525" marT="9525" marB="0" anchor="ctr">
                    <a:solidFill>
                      <a:schemeClr val="accent2">
                        <a:lumMod val="75000"/>
                        <a:alpha val="31000"/>
                      </a:schemeClr>
                    </a:solidFill>
                  </a:tcPr>
                </a:tc>
                <a:tc>
                  <a:txBody>
                    <a:bodyPr/>
                    <a:lstStyle/>
                    <a:p>
                      <a:pPr algn="ctr" fontAlgn="ctr"/>
                      <a:r>
                        <a:rPr lang="ja-JP" altLang="en-US" sz="1100" b="1" u="none" strike="noStrike" dirty="0">
                          <a:effectLst/>
                        </a:rPr>
                        <a:t>日</a:t>
                      </a:r>
                      <a:endParaRPr lang="ja-JP" altLang="en-US" sz="1100" b="1" i="0" u="none" strike="noStrike" dirty="0">
                        <a:solidFill>
                          <a:srgbClr val="FFFFFF"/>
                        </a:solidFill>
                        <a:effectLst/>
                        <a:latin typeface="ＭＳ Ｐゴシック"/>
                      </a:endParaRPr>
                    </a:p>
                  </a:txBody>
                  <a:tcPr marL="9525" marR="9525" marT="9525" marB="0" anchor="ctr">
                    <a:solidFill>
                      <a:schemeClr val="accent2">
                        <a:lumMod val="75000"/>
                        <a:alpha val="31000"/>
                      </a:schemeClr>
                    </a:solidFill>
                  </a:tcPr>
                </a:tc>
                <a:extLst>
                  <a:ext uri="{0D108BD9-81ED-4DB2-BD59-A6C34878D82A}">
                    <a16:rowId xmlns:a16="http://schemas.microsoft.com/office/drawing/2014/main" val="10000"/>
                  </a:ext>
                </a:extLst>
              </a:tr>
              <a:tr h="262060">
                <a:tc>
                  <a:txBody>
                    <a:bodyPr/>
                    <a:lstStyle/>
                    <a:p>
                      <a:pPr algn="ctr" fontAlgn="ctr"/>
                      <a:r>
                        <a:rPr lang="ja-JP" altLang="en-US" sz="1100" b="1" u="none" strike="noStrike" dirty="0" smtClean="0">
                          <a:effectLst/>
                        </a:rPr>
                        <a:t>市（障害福祉課）</a:t>
                      </a:r>
                      <a:endParaRPr lang="ja-JP" altLang="en-US" sz="11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8:30-17:15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8:30-17:15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8:30-17:15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8:30-17:15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dirty="0">
                          <a:effectLst/>
                        </a:rPr>
                        <a:t>8:30-17:15</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1"/>
                  </a:ext>
                </a:extLst>
              </a:tr>
              <a:tr h="262060">
                <a:tc>
                  <a:txBody>
                    <a:bodyPr/>
                    <a:lstStyle/>
                    <a:p>
                      <a:pPr algn="ctr" fontAlgn="ctr"/>
                      <a:r>
                        <a:rPr lang="ja-JP" altLang="en-US" sz="1100" b="1" u="none" strike="noStrike" dirty="0">
                          <a:effectLst/>
                        </a:rPr>
                        <a:t>えぽっく</a:t>
                      </a:r>
                      <a:endParaRPr lang="ja-JP" altLang="en-US" sz="11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dirty="0">
                          <a:effectLst/>
                        </a:rPr>
                        <a:t>9:00-18:00</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9:00-18:00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dirty="0">
                          <a:effectLst/>
                        </a:rPr>
                        <a:t>9:00-18:00</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9:00-18:00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9:00-18:00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9:00-18:00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2"/>
                  </a:ext>
                </a:extLst>
              </a:tr>
              <a:tr h="262060">
                <a:tc>
                  <a:txBody>
                    <a:bodyPr/>
                    <a:lstStyle/>
                    <a:p>
                      <a:pPr algn="ctr" fontAlgn="ctr"/>
                      <a:r>
                        <a:rPr lang="ja-JP" altLang="en-US" sz="1100" b="1" u="none" strike="noStrike" dirty="0">
                          <a:effectLst/>
                        </a:rPr>
                        <a:t>保谷センター</a:t>
                      </a:r>
                      <a:endParaRPr lang="ja-JP" altLang="en-US" sz="1100" b="1" i="0" u="none" strike="noStrike" dirty="0">
                        <a:solidFill>
                          <a:srgbClr val="000000"/>
                        </a:solidFill>
                        <a:effectLst/>
                        <a:latin typeface="ＭＳ Ｐゴシック"/>
                      </a:endParaRPr>
                    </a:p>
                  </a:txBody>
                  <a:tcPr marL="9525" marR="9525" marT="9525" marB="0" anchor="ctr"/>
                </a:tc>
                <a:tc>
                  <a:txBody>
                    <a:bodyPr/>
                    <a:lstStyle/>
                    <a:p>
                      <a:pPr marL="0" algn="ctr" defTabSz="995640" rtl="0" eaLnBrk="1" fontAlgn="ctr" latinLnBrk="0" hangingPunct="1"/>
                      <a:r>
                        <a:rPr kumimoji="1" lang="en-US" altLang="ja-JP" sz="1100" u="none" strike="noStrike" kern="1200" dirty="0" smtClean="0">
                          <a:solidFill>
                            <a:schemeClr val="dk1"/>
                          </a:solidFill>
                          <a:effectLst/>
                          <a:latin typeface="+mn-lt"/>
                          <a:ea typeface="+mn-ea"/>
                          <a:cs typeface="+mn-cs"/>
                        </a:rPr>
                        <a:t>8:30-17:30</a:t>
                      </a:r>
                      <a:endParaRPr kumimoji="1" lang="en-US" altLang="ja-JP" sz="11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95640" rtl="0" eaLnBrk="1" fontAlgn="ctr" latinLnBrk="0" hangingPunct="1"/>
                      <a:r>
                        <a:rPr kumimoji="1" lang="en-US" altLang="ja-JP" sz="1100" u="none" strike="noStrike" kern="1200" dirty="0" smtClean="0">
                          <a:solidFill>
                            <a:schemeClr val="dk1"/>
                          </a:solidFill>
                          <a:effectLst/>
                          <a:latin typeface="+mn-lt"/>
                          <a:ea typeface="+mn-ea"/>
                          <a:cs typeface="+mn-cs"/>
                        </a:rPr>
                        <a:t>8:30-17:30</a:t>
                      </a:r>
                      <a:endParaRPr kumimoji="1" lang="en-US" altLang="ja-JP" sz="11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95640" rtl="0" eaLnBrk="1" fontAlgn="ctr" latinLnBrk="0" hangingPunct="1"/>
                      <a:r>
                        <a:rPr kumimoji="1" lang="en-US" altLang="ja-JP" sz="1100" u="none" strike="noStrike" kern="1200" dirty="0" smtClean="0">
                          <a:solidFill>
                            <a:schemeClr val="dk1"/>
                          </a:solidFill>
                          <a:effectLst/>
                          <a:latin typeface="+mn-lt"/>
                          <a:ea typeface="+mn-ea"/>
                          <a:cs typeface="+mn-cs"/>
                        </a:rPr>
                        <a:t>8:30-17:30</a:t>
                      </a:r>
                      <a:endParaRPr kumimoji="1" lang="en-US" altLang="ja-JP" sz="11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95640" rtl="0" eaLnBrk="1" fontAlgn="ctr" latinLnBrk="0" hangingPunct="1"/>
                      <a:r>
                        <a:rPr kumimoji="1" lang="en-US" altLang="ja-JP" sz="1100" u="none" strike="noStrike" kern="1200" dirty="0" smtClean="0">
                          <a:solidFill>
                            <a:schemeClr val="dk1"/>
                          </a:solidFill>
                          <a:effectLst/>
                          <a:latin typeface="+mn-lt"/>
                          <a:ea typeface="+mn-ea"/>
                          <a:cs typeface="+mn-cs"/>
                        </a:rPr>
                        <a:t>8:30-17:30</a:t>
                      </a:r>
                      <a:endParaRPr kumimoji="1" lang="en-US" altLang="ja-JP" sz="11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95640" rtl="0" eaLnBrk="1" fontAlgn="ctr" latinLnBrk="0" hangingPunct="1"/>
                      <a:r>
                        <a:rPr kumimoji="1" lang="en-US" altLang="ja-JP" sz="1100" u="none" strike="noStrike" kern="1200" smtClean="0">
                          <a:solidFill>
                            <a:schemeClr val="dk1"/>
                          </a:solidFill>
                          <a:effectLst/>
                          <a:latin typeface="+mn-lt"/>
                          <a:ea typeface="+mn-ea"/>
                          <a:cs typeface="+mn-cs"/>
                        </a:rPr>
                        <a:t>8:30-17:30</a:t>
                      </a:r>
                      <a:endParaRPr kumimoji="1" lang="en-US" altLang="ja-JP" sz="1100" u="none" strike="noStrike" kern="1200" dirty="0">
                        <a:solidFill>
                          <a:schemeClr val="dk1"/>
                        </a:solidFill>
                        <a:effectLst/>
                        <a:latin typeface="+mn-lt"/>
                        <a:ea typeface="+mn-ea"/>
                        <a:cs typeface="+mn-cs"/>
                      </a:endParaRPr>
                    </a:p>
                  </a:txBody>
                  <a:tcPr marL="9525" marR="9525" marT="9525"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a:endParaRPr>
                    </a:p>
                  </a:txBody>
                  <a:tcPr marL="9525" marR="9525" marT="9525"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3"/>
                  </a:ext>
                </a:extLst>
              </a:tr>
              <a:tr h="262060">
                <a:tc>
                  <a:txBody>
                    <a:bodyPr/>
                    <a:lstStyle/>
                    <a:p>
                      <a:pPr algn="ctr" fontAlgn="ctr"/>
                      <a:r>
                        <a:rPr lang="ja-JP" altLang="en-US" sz="1100" b="1" u="none" strike="noStrike" dirty="0">
                          <a:effectLst/>
                        </a:rPr>
                        <a:t>ハーモニー</a:t>
                      </a:r>
                      <a:endParaRPr lang="ja-JP" altLang="en-US" sz="11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dirty="0">
                          <a:effectLst/>
                        </a:rPr>
                        <a:t>10:00-19:30</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10:00-19:30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12:00-18:00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dirty="0">
                          <a:effectLst/>
                        </a:rPr>
                        <a:t>10:00-19:30</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10:00-19:30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10:00-18:00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4"/>
                  </a:ext>
                </a:extLst>
              </a:tr>
              <a:tr h="262060">
                <a:tc>
                  <a:txBody>
                    <a:bodyPr/>
                    <a:lstStyle/>
                    <a:p>
                      <a:pPr algn="ctr" fontAlgn="ctr"/>
                      <a:r>
                        <a:rPr lang="ja-JP" altLang="en-US" sz="1100" b="1" u="none" strike="noStrike" dirty="0">
                          <a:effectLst/>
                        </a:rPr>
                        <a:t>ブルーム</a:t>
                      </a:r>
                      <a:endParaRPr lang="ja-JP" altLang="en-US" sz="1100" b="1" i="0" u="none" strike="noStrike" dirty="0">
                        <a:solidFill>
                          <a:srgbClr val="000000"/>
                        </a:solidFill>
                        <a:effectLst/>
                        <a:latin typeface="ＭＳ Ｐゴシック"/>
                      </a:endParaRPr>
                    </a:p>
                  </a:txBody>
                  <a:tcPr marL="9525" marR="9525" marT="9525"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dirty="0">
                          <a:effectLst/>
                        </a:rPr>
                        <a:t>10:30-18:30</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dirty="0">
                          <a:effectLst/>
                        </a:rPr>
                        <a:t>10:30-18:30</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dirty="0">
                          <a:effectLst/>
                        </a:rPr>
                        <a:t>10:00-17:30</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dirty="0">
                          <a:effectLst/>
                        </a:rPr>
                        <a:t>10:30-18:30</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dirty="0">
                          <a:effectLst/>
                        </a:rPr>
                        <a:t>10:00-17:30</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5"/>
                  </a:ext>
                </a:extLst>
              </a:tr>
            </a:tbl>
          </a:graphicData>
        </a:graphic>
      </p:graphicFrame>
      <p:sp>
        <p:nvSpPr>
          <p:cNvPr id="2" name="テキスト ボックス 1"/>
          <p:cNvSpPr txBox="1"/>
          <p:nvPr/>
        </p:nvSpPr>
        <p:spPr>
          <a:xfrm>
            <a:off x="92238" y="731520"/>
            <a:ext cx="4830282" cy="369332"/>
          </a:xfrm>
          <a:prstGeom prst="rect">
            <a:avLst/>
          </a:prstGeom>
          <a:noFill/>
        </p:spPr>
        <p:txBody>
          <a:bodyPr wrap="square" rtlCol="0">
            <a:spAutoFit/>
          </a:bodyPr>
          <a:lstStyle/>
          <a:p>
            <a:r>
              <a:rPr lang="ja-JP" altLang="en-US" sz="1800" b="1" dirty="0">
                <a:latin typeface="MS UI Gothic" pitchFamily="50" charset="-128"/>
                <a:ea typeface="MS UI Gothic" pitchFamily="50" charset="-128"/>
              </a:rPr>
              <a:t>市及び</a:t>
            </a:r>
            <a:r>
              <a:rPr lang="ja-JP" altLang="en-US" sz="1800" b="1" dirty="0" smtClean="0">
                <a:latin typeface="MS UI Gothic" pitchFamily="50" charset="-128"/>
                <a:ea typeface="MS UI Gothic" pitchFamily="50" charset="-128"/>
              </a:rPr>
              <a:t>市委託相談機関の事業実施時間等</a:t>
            </a:r>
            <a:endParaRPr kumimoji="1" lang="ja-JP" altLang="en-US" sz="1800" b="1" dirty="0"/>
          </a:p>
        </p:txBody>
      </p:sp>
      <p:graphicFrame>
        <p:nvGraphicFramePr>
          <p:cNvPr id="6" name="表 5"/>
          <p:cNvGraphicFramePr>
            <a:graphicFrameLocks noGrp="1"/>
          </p:cNvGraphicFramePr>
          <p:nvPr>
            <p:extLst>
              <p:ext uri="{D42A27DB-BD31-4B8C-83A1-F6EECF244321}">
                <p14:modId xmlns:p14="http://schemas.microsoft.com/office/powerpoint/2010/main" val="3512521460"/>
              </p:ext>
            </p:extLst>
          </p:nvPr>
        </p:nvGraphicFramePr>
        <p:xfrm>
          <a:off x="5307406" y="5700487"/>
          <a:ext cx="4293794" cy="1569718"/>
        </p:xfrm>
        <a:graphic>
          <a:graphicData uri="http://schemas.openxmlformats.org/drawingml/2006/table">
            <a:tbl>
              <a:tblPr/>
              <a:tblGrid>
                <a:gridCol w="562156">
                  <a:extLst>
                    <a:ext uri="{9D8B030D-6E8A-4147-A177-3AD203B41FA5}">
                      <a16:colId xmlns:a16="http://schemas.microsoft.com/office/drawing/2014/main" val="20000"/>
                    </a:ext>
                  </a:extLst>
                </a:gridCol>
                <a:gridCol w="1584741">
                  <a:extLst>
                    <a:ext uri="{9D8B030D-6E8A-4147-A177-3AD203B41FA5}">
                      <a16:colId xmlns:a16="http://schemas.microsoft.com/office/drawing/2014/main" val="20001"/>
                    </a:ext>
                  </a:extLst>
                </a:gridCol>
                <a:gridCol w="562156">
                  <a:extLst>
                    <a:ext uri="{9D8B030D-6E8A-4147-A177-3AD203B41FA5}">
                      <a16:colId xmlns:a16="http://schemas.microsoft.com/office/drawing/2014/main" val="20002"/>
                    </a:ext>
                  </a:extLst>
                </a:gridCol>
                <a:gridCol w="1584741">
                  <a:extLst>
                    <a:ext uri="{9D8B030D-6E8A-4147-A177-3AD203B41FA5}">
                      <a16:colId xmlns:a16="http://schemas.microsoft.com/office/drawing/2014/main" val="20003"/>
                    </a:ext>
                  </a:extLst>
                </a:gridCol>
              </a:tblGrid>
              <a:tr h="306108">
                <a:tc>
                  <a:txBody>
                    <a:bodyPr/>
                    <a:lstStyle/>
                    <a:p>
                      <a:pPr algn="l" fontAlgn="ctr"/>
                      <a:r>
                        <a:rPr lang="ja-JP" altLang="en-US" sz="1000" b="0" i="0" u="none" strike="noStrike" dirty="0">
                          <a:solidFill>
                            <a:srgbClr val="000000"/>
                          </a:solidFill>
                          <a:effectLst/>
                          <a:latin typeface="MS UI Gothic"/>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0" i="0" u="none" strike="noStrike" dirty="0">
                          <a:solidFill>
                            <a:srgbClr val="000000"/>
                          </a:solidFill>
                          <a:effectLst/>
                          <a:latin typeface="MS UI Gothic"/>
                        </a:rPr>
                        <a:t>市のみ</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MS UI Gothic"/>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ctr"/>
                      <a:r>
                        <a:rPr lang="ja-JP" altLang="en-US" sz="1000" b="0" i="0" u="none" strike="noStrike">
                          <a:solidFill>
                            <a:srgbClr val="000000"/>
                          </a:solidFill>
                          <a:effectLst/>
                          <a:latin typeface="MS UI Gothic"/>
                        </a:rPr>
                        <a:t>えぽっくのみ</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6108">
                <a:tc>
                  <a:txBody>
                    <a:bodyPr/>
                    <a:lstStyle/>
                    <a:p>
                      <a:pPr algn="l" rtl="0" fontAlgn="ctr"/>
                      <a:r>
                        <a:rPr lang="ja-JP" altLang="en-US" sz="1000" b="0" i="0" u="none" strike="noStrike">
                          <a:solidFill>
                            <a:srgbClr val="000000"/>
                          </a:solidFill>
                          <a:effectLst/>
                          <a:latin typeface="MS UI Gothic"/>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l" fontAlgn="ctr"/>
                      <a:r>
                        <a:rPr lang="ja-JP" altLang="en-US" sz="1000" b="0" i="0" u="none" strike="noStrike">
                          <a:solidFill>
                            <a:srgbClr val="000000"/>
                          </a:solidFill>
                          <a:effectLst/>
                          <a:latin typeface="MS UI Gothic"/>
                        </a:rPr>
                        <a:t>保谷センターのみ</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MS UI Gothic"/>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l" fontAlgn="ctr"/>
                      <a:r>
                        <a:rPr lang="ja-JP" altLang="en-US" sz="1000" b="0" i="0" u="none" strike="noStrike">
                          <a:solidFill>
                            <a:srgbClr val="000000"/>
                          </a:solidFill>
                          <a:effectLst/>
                          <a:latin typeface="MS UI Gothic"/>
                        </a:rPr>
                        <a:t>ハーモニーのみ</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5697">
                <a:tc>
                  <a:txBody>
                    <a:bodyPr/>
                    <a:lstStyle/>
                    <a:p>
                      <a:pPr algn="l" rtl="0" fontAlgn="ctr"/>
                      <a:r>
                        <a:rPr lang="ja-JP" altLang="en-US" sz="1000" b="0" i="0" u="none" strike="noStrike">
                          <a:solidFill>
                            <a:srgbClr val="000000"/>
                          </a:solidFill>
                          <a:effectLst/>
                          <a:latin typeface="MS UI Gothic"/>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ja-JP" altLang="en-US" sz="1000" b="0" i="0" u="none" strike="noStrike">
                          <a:solidFill>
                            <a:srgbClr val="000000"/>
                          </a:solidFill>
                          <a:effectLst/>
                          <a:latin typeface="MS UI Gothic"/>
                        </a:rPr>
                        <a:t>ブルームのみ</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MS UI Gothic"/>
                      </a:endParaRP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MS UI Gothic"/>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6108">
                <a:tc>
                  <a:txBody>
                    <a:bodyPr/>
                    <a:lstStyle/>
                    <a:p>
                      <a:pPr algn="l" rtl="0" fontAlgn="ctr"/>
                      <a:r>
                        <a:rPr lang="ja-JP" altLang="en-US" sz="1000" b="0" i="0" u="none" strike="noStrike">
                          <a:solidFill>
                            <a:srgbClr val="000000"/>
                          </a:solidFill>
                          <a:effectLst/>
                          <a:latin typeface="MS UI Gothic"/>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ja-JP" altLang="en-US" sz="1000" b="0" i="0" u="none" strike="noStrike">
                          <a:solidFill>
                            <a:srgbClr val="000000"/>
                          </a:solidFill>
                          <a:effectLst/>
                          <a:latin typeface="MS UI Gothic"/>
                        </a:rPr>
                        <a:t>２施設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000" b="0" i="0" u="none" strike="noStrike">
                          <a:solidFill>
                            <a:srgbClr val="000000"/>
                          </a:solidFill>
                          <a:effectLst/>
                          <a:latin typeface="MS UI Gothic"/>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ja-JP" altLang="en-US" sz="1000" b="0" i="0" u="none" strike="noStrike">
                          <a:solidFill>
                            <a:srgbClr val="000000"/>
                          </a:solidFill>
                          <a:effectLst/>
                          <a:latin typeface="MS UI Gothic"/>
                        </a:rPr>
                        <a:t>３施設以上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5697">
                <a:tc>
                  <a:txBody>
                    <a:bodyPr/>
                    <a:lstStyle/>
                    <a:p>
                      <a:pPr algn="l" rtl="0" fontAlgn="ctr"/>
                      <a:r>
                        <a:rPr lang="ja-JP" altLang="en-US" sz="1600" b="0" i="0" u="none" strike="noStrike">
                          <a:solidFill>
                            <a:srgbClr val="000000"/>
                          </a:solidFill>
                          <a:effectLst/>
                          <a:latin typeface="MS UI Gothic"/>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DA9694"/>
                      </a:fgClr>
                      <a:bgClr>
                        <a:srgbClr val="FFFFFF"/>
                      </a:bgClr>
                    </a:pattFill>
                  </a:tcPr>
                </a:tc>
                <a:tc gridSpan="3">
                  <a:txBody>
                    <a:bodyPr/>
                    <a:lstStyle/>
                    <a:p>
                      <a:pPr algn="l" fontAlgn="ctr"/>
                      <a:r>
                        <a:rPr lang="ja-JP" altLang="en-US" sz="1000" b="0" i="0" u="none" strike="noStrike" dirty="0">
                          <a:solidFill>
                            <a:srgbClr val="000000"/>
                          </a:solidFill>
                          <a:effectLst/>
                          <a:latin typeface="MS UI Gothic"/>
                        </a:rPr>
                        <a:t>市・市委託相談機関の実施がない時間帯</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bl>
          </a:graphicData>
        </a:graphic>
      </p:graphicFrame>
      <p:pic>
        <p:nvPicPr>
          <p:cNvPr id="4" name="図 3"/>
          <p:cNvPicPr>
            <a:picLocks noChangeAspect="1"/>
          </p:cNvPicPr>
          <p:nvPr/>
        </p:nvPicPr>
        <p:blipFill>
          <a:blip r:embed="rId2"/>
          <a:stretch>
            <a:fillRect/>
          </a:stretch>
        </p:blipFill>
        <p:spPr>
          <a:xfrm>
            <a:off x="-319314" y="2803709"/>
            <a:ext cx="5596240" cy="4487532"/>
          </a:xfrm>
          <a:prstGeom prst="rect">
            <a:avLst/>
          </a:prstGeom>
        </p:spPr>
      </p:pic>
    </p:spTree>
    <p:extLst>
      <p:ext uri="{BB962C8B-B14F-4D97-AF65-F5344CB8AC3E}">
        <p14:creationId xmlns:p14="http://schemas.microsoft.com/office/powerpoint/2010/main" val="1471622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p:cNvPicPr>
            <a:picLocks noChangeAspect="1"/>
          </p:cNvPicPr>
          <p:nvPr/>
        </p:nvPicPr>
        <p:blipFill>
          <a:blip r:embed="rId2" cstate="print"/>
          <a:stretch>
            <a:fillRect/>
          </a:stretch>
        </p:blipFill>
        <p:spPr>
          <a:xfrm>
            <a:off x="35473" y="704362"/>
            <a:ext cx="10312483" cy="6541011"/>
          </a:xfrm>
          <a:prstGeom prst="rect">
            <a:avLst/>
          </a:prstGeom>
          <a:noFill/>
          <a:ln w="0">
            <a:noFill/>
          </a:ln>
        </p:spPr>
      </p:pic>
      <p:sp>
        <p:nvSpPr>
          <p:cNvPr id="2" name="Rect 3"/>
          <p:cNvSpPr>
            <a:spLocks noGrp="1" noChangeArrowheads="1"/>
          </p:cNvSpPr>
          <p:nvPr/>
        </p:nvSpPr>
        <p:spPr>
          <a:xfrm>
            <a:off x="-41055" y="13854"/>
            <a:ext cx="10467760" cy="7317653"/>
          </a:xfrm>
          <a:prstGeom prst="rect">
            <a:avLst/>
          </a:prstGeom>
          <a:noFill/>
          <a:ln w="0">
            <a:noFill/>
          </a:ln>
        </p:spPr>
        <p:txBody>
          <a:bodyPr wrap="none" lIns="0" tIns="0" rIns="0" bIns="0" anchor="t"/>
          <a:lstStyle/>
          <a:p>
            <a:pPr defTabSz="16063">
              <a:lnSpc>
                <a:spcPts val="843"/>
              </a:lnSpc>
            </a:pPr>
            <a:endParaRPr lang="ko-KR" altLang="en-US" sz="1001" dirty="0"/>
          </a:p>
          <a:p>
            <a:pPr defTabSz="16063">
              <a:lnSpc>
                <a:spcPts val="2530"/>
              </a:lnSpc>
            </a:pPr>
            <a:r>
              <a:rPr lang="en-US" altLang="ko-KR" sz="1001" dirty="0">
                <a:solidFill>
                  <a:srgbClr val="000000"/>
                </a:solidFill>
                <a:latin typeface="Arial"/>
              </a:rPr>
              <a:t>																																																																																																															</a:t>
            </a:r>
            <a:r>
              <a:rPr lang="en-US" altLang="ko-KR" sz="2530" b="1" dirty="0" err="1" smtClean="0">
                <a:solidFill>
                  <a:srgbClr val="000000"/>
                </a:solidFill>
                <a:latin typeface="HGP?n?p?poT?ﾂPﾂCUB"/>
                <a:ea typeface="HGP?n?p?poT?ﾂPﾂCUB"/>
              </a:rPr>
              <a:t>地域生活支援拠点等の整備に向けた取組について</a:t>
            </a:r>
            <a:endParaRPr lang="en-US" altLang="ko-KR" sz="2530" b="1" dirty="0" smtClean="0">
              <a:solidFill>
                <a:srgbClr val="000000"/>
              </a:solidFill>
              <a:latin typeface="HGP?n?p?poT?ﾂPﾂCUB"/>
              <a:ea typeface="HGP?n?p?poT?ﾂPﾂCUB"/>
            </a:endParaRPr>
          </a:p>
          <a:p>
            <a:pPr defTabSz="16063">
              <a:lnSpc>
                <a:spcPts val="2530"/>
              </a:lnSpc>
            </a:pPr>
            <a:r>
              <a:rPr lang="en-US" altLang="ko-KR" sz="800" dirty="0">
                <a:solidFill>
                  <a:srgbClr val="000000"/>
                </a:solidFill>
                <a:latin typeface="ＭＳ 明朝" panose="02020609040205080304" pitchFamily="17" charset="-128"/>
                <a:ea typeface="ＭＳ 明朝" panose="02020609040205080304" pitchFamily="17" charset="-128"/>
                <a:cs typeface="Meiryo UI" panose="020B0604030504040204" pitchFamily="50" charset="-128"/>
              </a:rPr>
              <a:t>																</a:t>
            </a:r>
            <a:endParaRPr lang="en-US" altLang="ko-KR" sz="800" dirty="0" smtClean="0">
              <a:solidFill>
                <a:srgbClr val="000000"/>
              </a:solidFill>
              <a:latin typeface="ＭＳ 明朝" panose="02020609040205080304" pitchFamily="17" charset="-128"/>
              <a:ea typeface="ＭＳ 明朝" panose="02020609040205080304" pitchFamily="17" charset="-128"/>
              <a:cs typeface="Meiryo UI" panose="020B0604030504040204" pitchFamily="50" charset="-128"/>
            </a:endParaRPr>
          </a:p>
          <a:p>
            <a:pPr defTabSz="16063">
              <a:lnSpc>
                <a:spcPts val="1686"/>
              </a:lnSpc>
            </a:pPr>
            <a:r>
              <a:rPr lang="ja-JP" altLang="en-US" sz="100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00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682"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地域生活支援拠点等の整備に関する基本的考え方等</a:t>
            </a:r>
            <a:endParaRPr lang="ko-KR" altLang="en-US" sz="1682" b="1" dirty="0">
              <a:latin typeface="Meiryo UI" panose="020B0604030504040204" pitchFamily="50" charset="-128"/>
              <a:cs typeface="Meiryo UI" panose="020B0604030504040204" pitchFamily="50" charset="-128"/>
            </a:endParaRPr>
          </a:p>
          <a:p>
            <a:pPr defTabSz="16063">
              <a:lnSpc>
                <a:spcPts val="843"/>
              </a:lnSpc>
            </a:pPr>
            <a:endParaRPr lang="ko-KR" altLang="en-US" sz="1001"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00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423"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地域には、障害児者を支える様々な資源が存在し、これまでも各地域の障害福祉計画に基づき整備が進められているところであるが、そ</a:t>
            </a:r>
            <a:endParaRPr lang="ko-KR" altLang="en-US" sz="1423" dirty="0">
              <a:latin typeface="Meiryo UI" panose="020B0604030504040204" pitchFamily="50" charset="-128"/>
              <a:cs typeface="Meiryo UI" panose="020B0604030504040204" pitchFamily="50" charset="-128"/>
            </a:endParaRPr>
          </a:p>
          <a:p>
            <a:pPr defTabSz="16063">
              <a:lnSpc>
                <a:spcPts val="316"/>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れらの間の有機的な結びつきが必ずしも十分でないことから、今後、障害者の重度化・高齢化や「親亡き後」を見据え、地域が抱える課題に</a:t>
            </a:r>
            <a:endParaRPr lang="ko-KR" altLang="en-US" sz="1423" dirty="0">
              <a:latin typeface="Meiryo UI" panose="020B0604030504040204" pitchFamily="50" charset="-128"/>
              <a:cs typeface="Meiryo UI" panose="020B0604030504040204" pitchFamily="50" charset="-128"/>
            </a:endParaRPr>
          </a:p>
          <a:p>
            <a:pPr defTabSz="16063">
              <a:lnSpc>
                <a:spcPts val="316"/>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向き合い、地域で障害児者やその家族が安心して生活するため、緊急時にすぐに相談でき、必要に応じて緊急的な対応が図られる体制とし</a:t>
            </a:r>
            <a:endParaRPr lang="ko-KR" altLang="en-US" sz="1423" dirty="0">
              <a:latin typeface="Meiryo UI" panose="020B0604030504040204" pitchFamily="50" charset="-128"/>
              <a:cs typeface="Meiryo UI" panose="020B0604030504040204" pitchFamily="50" charset="-128"/>
            </a:endParaRPr>
          </a:p>
          <a:p>
            <a:pPr defTabSz="16063">
              <a:lnSpc>
                <a:spcPts val="316"/>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て、地域生活支援拠点等の積極的な整備を推進していくことが必要。</a:t>
            </a:r>
            <a:endParaRPr lang="ko-KR" altLang="en-US" sz="1423" dirty="0">
              <a:latin typeface="Meiryo UI" panose="020B0604030504040204" pitchFamily="50" charset="-128"/>
              <a:cs typeface="Meiryo UI" panose="020B0604030504040204" pitchFamily="50" charset="-128"/>
            </a:endParaRPr>
          </a:p>
          <a:p>
            <a:pPr defTabSz="16063">
              <a:lnSpc>
                <a:spcPts val="1054"/>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423"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〇 </a:t>
            </a: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地域生活支援拠点等については、第４期障害福祉計画の基本指針において、成果目標として、平成29年度末までに各市町村又は各圏</a:t>
            </a:r>
            <a:endParaRPr lang="ko-KR" altLang="en-US" sz="1423" dirty="0">
              <a:latin typeface="Meiryo UI" panose="020B0604030504040204" pitchFamily="50" charset="-128"/>
              <a:cs typeface="Meiryo UI" panose="020B0604030504040204" pitchFamily="50" charset="-128"/>
            </a:endParaRPr>
          </a:p>
          <a:p>
            <a:pPr defTabSz="16063">
              <a:lnSpc>
                <a:spcPts val="316"/>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域に少なくとも一つを整備することを基本。</a:t>
            </a:r>
            <a:endParaRPr lang="ko-KR" altLang="en-US" sz="1423" dirty="0">
              <a:latin typeface="Meiryo UI" panose="020B0604030504040204" pitchFamily="50" charset="-128"/>
              <a:cs typeface="Meiryo UI" panose="020B0604030504040204" pitchFamily="50" charset="-128"/>
            </a:endParaRPr>
          </a:p>
          <a:p>
            <a:pPr defTabSz="16063">
              <a:lnSpc>
                <a:spcPts val="1054"/>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423"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〇 </a:t>
            </a: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この間、各市町村等における拠点等の整備の取組を進めるため、「地域生活支援拠点等の整備推進モデル事業」を実施し、その報告書を</a:t>
            </a:r>
            <a:endParaRPr lang="ko-KR" altLang="en-US" sz="1423" dirty="0">
              <a:latin typeface="Meiryo UI" panose="020B0604030504040204" pitchFamily="50" charset="-128"/>
              <a:cs typeface="Meiryo UI" panose="020B0604030504040204" pitchFamily="50" charset="-128"/>
            </a:endParaRPr>
          </a:p>
          <a:p>
            <a:pPr defTabSz="16063">
              <a:lnSpc>
                <a:spcPts val="316"/>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全ての自治体に周知するとともに、モデル事業の成果を踏まえた、地域生活支援拠点等の整備に際しての留意点等を通知。また、全国担当</a:t>
            </a:r>
            <a:endParaRPr lang="ko-KR" altLang="en-US" sz="1423" dirty="0">
              <a:latin typeface="Meiryo UI" panose="020B0604030504040204" pitchFamily="50" charset="-128"/>
              <a:cs typeface="Meiryo UI" panose="020B0604030504040204" pitchFamily="50" charset="-128"/>
            </a:endParaRPr>
          </a:p>
          <a:p>
            <a:pPr defTabSz="16063">
              <a:lnSpc>
                <a:spcPts val="316"/>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者会議を開催し、モデル事業実施自治体の事例発表、意見交換等を実施。</a:t>
            </a:r>
            <a:endParaRPr lang="ko-KR" altLang="en-US" sz="1423" dirty="0">
              <a:latin typeface="Meiryo UI" panose="020B0604030504040204" pitchFamily="50" charset="-128"/>
              <a:cs typeface="Meiryo UI" panose="020B0604030504040204" pitchFamily="50" charset="-128"/>
            </a:endParaRPr>
          </a:p>
          <a:p>
            <a:pPr defTabSz="16063">
              <a:lnSpc>
                <a:spcPts val="1054"/>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423"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〇 </a:t>
            </a: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本年９月時点における拠点等の整備状況をみると、整備済が２０市町村、２圏域。</a:t>
            </a:r>
            <a:endParaRPr lang="ko-KR" altLang="en-US" sz="1423" dirty="0">
              <a:latin typeface="Meiryo UI" panose="020B0604030504040204" pitchFamily="50" charset="-128"/>
              <a:cs typeface="Meiryo UI" panose="020B0604030504040204" pitchFamily="50" charset="-128"/>
            </a:endParaRPr>
          </a:p>
          <a:p>
            <a:pPr defTabSz="16063">
              <a:lnSpc>
                <a:spcPts val="2213"/>
              </a:lnSpc>
            </a:pPr>
            <a:endParaRPr lang="ko-KR" altLang="en-US" sz="1001" dirty="0">
              <a:latin typeface="Meiryo UI" panose="020B0604030504040204" pitchFamily="50" charset="-128"/>
              <a:ea typeface="Arial"/>
              <a:cs typeface="Meiryo UI" panose="020B0604030504040204" pitchFamily="50" charset="-128"/>
            </a:endParaRPr>
          </a:p>
          <a:p>
            <a:pPr defTabSz="16063">
              <a:lnSpc>
                <a:spcPts val="1686"/>
              </a:lnSpc>
            </a:pPr>
            <a:r>
              <a:rPr lang="en-US" altLang="ko-KR" sz="100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682"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成果目標等（案）</a:t>
            </a:r>
            <a:endParaRPr lang="ko-KR" altLang="en-US" sz="1682" b="1" dirty="0">
              <a:latin typeface="Meiryo UI" panose="020B0604030504040204" pitchFamily="50" charset="-128"/>
              <a:cs typeface="Meiryo UI" panose="020B0604030504040204" pitchFamily="50" charset="-128"/>
            </a:endParaRPr>
          </a:p>
          <a:p>
            <a:pPr defTabSz="16063">
              <a:lnSpc>
                <a:spcPts val="738"/>
              </a:lnSpc>
            </a:pPr>
            <a:endParaRPr lang="ko-KR" altLang="en-US" sz="1001"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00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423"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〇 </a:t>
            </a: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第５期障害福祉計画の基本指針においては、現在、地域生活支援拠点等の整備が必ずしも進んでいない状況に鑑み、まずは</a:t>
            </a:r>
            <a:r>
              <a:rPr lang="en-US" altLang="ko-KR" sz="1423"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現行の成果</a:t>
            </a:r>
            <a:endParaRPr lang="ko-KR" altLang="en-US" sz="1423" b="1" u="sng" dirty="0">
              <a:latin typeface="Meiryo UI" panose="020B0604030504040204" pitchFamily="50" charset="-128"/>
              <a:cs typeface="Meiryo UI" panose="020B0604030504040204" pitchFamily="50" charset="-128"/>
            </a:endParaRPr>
          </a:p>
          <a:p>
            <a:pPr defTabSz="16063">
              <a:lnSpc>
                <a:spcPts val="316"/>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423"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目標を維持する</a:t>
            </a:r>
            <a:r>
              <a:rPr lang="en-US" altLang="ko-KR" sz="1423"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こととしてはどうか</a:t>
            </a: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ko-KR" altLang="en-US" sz="1423" dirty="0">
              <a:latin typeface="Meiryo UI" panose="020B0604030504040204" pitchFamily="50" charset="-128"/>
              <a:cs typeface="Meiryo UI" panose="020B0604030504040204" pitchFamily="50" charset="-128"/>
            </a:endParaRPr>
          </a:p>
          <a:p>
            <a:pPr defTabSz="16063">
              <a:lnSpc>
                <a:spcPts val="1054"/>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〇 その上で、</a:t>
            </a:r>
            <a:r>
              <a:rPr lang="en-US" altLang="ko-KR" sz="1423"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平成30年度以降の更なる整備促進を図るため、今後、以下のような取組を実施する</a:t>
            </a: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こととしてはどうか。</a:t>
            </a:r>
            <a:endParaRPr lang="ko-KR" altLang="en-US" sz="1423" dirty="0">
              <a:latin typeface="Meiryo UI" panose="020B0604030504040204" pitchFamily="50" charset="-128"/>
              <a:cs typeface="Meiryo UI" panose="020B0604030504040204" pitchFamily="50" charset="-128"/>
            </a:endParaRPr>
          </a:p>
          <a:p>
            <a:pPr defTabSz="16063">
              <a:lnSpc>
                <a:spcPts val="316"/>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a:t>
            </a:r>
            <a:r>
              <a:rPr lang="en-US" altLang="ko-KR" sz="1423"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基本指針（第三 障害福祉計画の作成に関する事項）を見直し、以下のような視点を盛り込む。</a:t>
            </a:r>
            <a:endParaRPr lang="ko-KR" altLang="en-US" sz="1423" b="1" u="sng" dirty="0">
              <a:latin typeface="Meiryo UI" panose="020B0604030504040204" pitchFamily="50" charset="-128"/>
              <a:cs typeface="Meiryo UI" panose="020B0604030504040204" pitchFamily="50" charset="-128"/>
            </a:endParaRPr>
          </a:p>
          <a:p>
            <a:pPr defTabSz="16063">
              <a:lnSpc>
                <a:spcPts val="211"/>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265"/>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31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① 各地域においてどのような体制を構築するか、目指すべき地域生活支援拠点等の整備方針を検討するため、協議会（障害者総合支援法第89</a:t>
            </a:r>
            <a:endParaRPr lang="ko-KR" altLang="en-US" sz="1318" dirty="0">
              <a:latin typeface="Meiryo UI" panose="020B0604030504040204" pitchFamily="50" charset="-128"/>
              <a:cs typeface="Meiryo UI" panose="020B0604030504040204" pitchFamily="50" charset="-128"/>
            </a:endParaRPr>
          </a:p>
          <a:p>
            <a:pPr defTabSz="16063">
              <a:lnSpc>
                <a:spcPts val="211"/>
              </a:lnSpc>
            </a:pPr>
            <a:endParaRPr lang="ko-KR" altLang="en-US" sz="1318" dirty="0">
              <a:latin typeface="Meiryo UI" panose="020B0604030504040204" pitchFamily="50" charset="-128"/>
              <a:ea typeface="Arial"/>
              <a:cs typeface="Meiryo UI" panose="020B0604030504040204" pitchFamily="50" charset="-128"/>
            </a:endParaRPr>
          </a:p>
          <a:p>
            <a:pPr defTabSz="16063">
              <a:lnSpc>
                <a:spcPts val="1265"/>
              </a:lnSpc>
            </a:pPr>
            <a:r>
              <a:rPr lang="en-US" altLang="ko-KR" sz="131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条の３に規定する協議会をいう。）</a:t>
            </a:r>
            <a:r>
              <a:rPr lang="en-US" altLang="ko-KR" sz="1318"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等を十分に活用すること</a:t>
            </a:r>
            <a:r>
              <a:rPr lang="en-US" altLang="ko-KR" sz="131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ko-KR" altLang="en-US" sz="1318" dirty="0">
              <a:latin typeface="Meiryo UI" panose="020B0604030504040204" pitchFamily="50" charset="-128"/>
              <a:cs typeface="Meiryo UI" panose="020B0604030504040204" pitchFamily="50" charset="-128"/>
            </a:endParaRPr>
          </a:p>
          <a:p>
            <a:pPr defTabSz="16063">
              <a:lnSpc>
                <a:spcPts val="211"/>
              </a:lnSpc>
            </a:pPr>
            <a:endParaRPr lang="ko-KR" altLang="en-US" sz="1318" dirty="0">
              <a:latin typeface="Meiryo UI" panose="020B0604030504040204" pitchFamily="50" charset="-128"/>
              <a:ea typeface="Arial"/>
              <a:cs typeface="Meiryo UI" panose="020B0604030504040204" pitchFamily="50" charset="-128"/>
            </a:endParaRPr>
          </a:p>
          <a:p>
            <a:pPr defTabSz="16063">
              <a:lnSpc>
                <a:spcPts val="1265"/>
              </a:lnSpc>
            </a:pPr>
            <a:r>
              <a:rPr lang="en-US" altLang="ko-KR" sz="131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② </a:t>
            </a:r>
            <a:r>
              <a:rPr lang="en-US" altLang="ko-KR" sz="1318"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整備方針を踏まえ、地域生活支援拠点等を障害児者の生活を地域全体で支える核として機能させるためには、運営する上での課題を共有し</a:t>
            </a:r>
            <a:r>
              <a:rPr lang="en-US" altLang="ko-KR" sz="131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ko-KR" altLang="en-US" sz="1318" dirty="0">
              <a:latin typeface="Meiryo UI" panose="020B0604030504040204" pitchFamily="50" charset="-128"/>
              <a:cs typeface="Meiryo UI" panose="020B0604030504040204" pitchFamily="50" charset="-128"/>
            </a:endParaRPr>
          </a:p>
          <a:p>
            <a:pPr defTabSz="16063">
              <a:lnSpc>
                <a:spcPts val="211"/>
              </a:lnSpc>
            </a:pPr>
            <a:endParaRPr lang="ko-KR" altLang="en-US" sz="1318" dirty="0">
              <a:latin typeface="Meiryo UI" panose="020B0604030504040204" pitchFamily="50" charset="-128"/>
              <a:ea typeface="Arial"/>
              <a:cs typeface="Meiryo UI" panose="020B0604030504040204" pitchFamily="50" charset="-128"/>
            </a:endParaRPr>
          </a:p>
          <a:p>
            <a:pPr defTabSz="16063">
              <a:lnSpc>
                <a:spcPts val="1265"/>
              </a:lnSpc>
            </a:pPr>
            <a:r>
              <a:rPr lang="en-US" altLang="ko-KR" sz="131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318"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関係者への研修を行い、拠点等に関与する全ての機関、人材の有機的な結びつきを強化すること</a:t>
            </a:r>
            <a:r>
              <a:rPr lang="en-US" altLang="ko-KR" sz="131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ko-KR" altLang="en-US" sz="1318" dirty="0">
              <a:latin typeface="Meiryo UI" panose="020B0604030504040204" pitchFamily="50" charset="-128"/>
              <a:cs typeface="Meiryo UI" panose="020B0604030504040204" pitchFamily="50" charset="-128"/>
            </a:endParaRPr>
          </a:p>
          <a:p>
            <a:pPr defTabSz="16063">
              <a:lnSpc>
                <a:spcPts val="211"/>
              </a:lnSpc>
            </a:pPr>
            <a:endParaRPr lang="ko-KR" altLang="en-US" sz="1318" dirty="0">
              <a:latin typeface="Meiryo UI" panose="020B0604030504040204" pitchFamily="50" charset="-128"/>
              <a:ea typeface="Arial"/>
              <a:cs typeface="Meiryo UI" panose="020B0604030504040204" pitchFamily="50" charset="-128"/>
            </a:endParaRPr>
          </a:p>
          <a:p>
            <a:pPr defTabSz="16063">
              <a:lnSpc>
                <a:spcPts val="1265"/>
              </a:lnSpc>
            </a:pPr>
            <a:r>
              <a:rPr lang="en-US" altLang="ko-KR" sz="131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③ </a:t>
            </a:r>
            <a:r>
              <a:rPr lang="en-US" altLang="ko-KR" sz="1318"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整備方針や必要な機能が各地域の実情に適しているか、あるいは課題に対応できるかについて、中長期的に必要な機能を見直し、強化を図る</a:t>
            </a:r>
            <a:endParaRPr lang="ko-KR" altLang="en-US" sz="1318" dirty="0">
              <a:latin typeface="Meiryo UI" panose="020B0604030504040204" pitchFamily="50" charset="-128"/>
              <a:cs typeface="Meiryo UI" panose="020B0604030504040204" pitchFamily="50" charset="-128"/>
            </a:endParaRPr>
          </a:p>
          <a:p>
            <a:pPr defTabSz="16063">
              <a:lnSpc>
                <a:spcPts val="211"/>
              </a:lnSpc>
            </a:pPr>
            <a:endParaRPr lang="ko-KR" altLang="en-US" sz="1318" dirty="0">
              <a:latin typeface="Meiryo UI" panose="020B0604030504040204" pitchFamily="50" charset="-128"/>
              <a:ea typeface="Arial"/>
              <a:cs typeface="Meiryo UI" panose="020B0604030504040204" pitchFamily="50" charset="-128"/>
            </a:endParaRPr>
          </a:p>
          <a:p>
            <a:pPr defTabSz="16063">
              <a:lnSpc>
                <a:spcPts val="1265"/>
              </a:lnSpc>
            </a:pPr>
            <a:r>
              <a:rPr lang="en-US" altLang="ko-KR" sz="131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318"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ため、十分に検討・検証すること</a:t>
            </a:r>
            <a:r>
              <a:rPr lang="en-US" altLang="ko-KR" sz="131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ko-KR" altLang="en-US" sz="1318" dirty="0">
              <a:latin typeface="Meiryo UI" panose="020B0604030504040204" pitchFamily="50" charset="-128"/>
              <a:cs typeface="Meiryo UI" panose="020B0604030504040204" pitchFamily="50" charset="-128"/>
            </a:endParaRPr>
          </a:p>
          <a:p>
            <a:pPr defTabSz="16063">
              <a:lnSpc>
                <a:spcPts val="316"/>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a:t>
            </a:r>
            <a:r>
              <a:rPr lang="en-US" altLang="ko-KR" sz="1423"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地域生活支援拠点等の意義の徹底や、運営方法等について記載した</a:t>
            </a:r>
            <a:r>
              <a:rPr lang="en-US" altLang="ko-KR" sz="1423" b="1" u="sng"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通知を改めて発出</a:t>
            </a:r>
            <a:r>
              <a:rPr lang="en-US" altLang="ko-KR" sz="1423"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ko-KR" altLang="en-US" sz="1423" b="1" u="sng" dirty="0">
              <a:latin typeface="Meiryo UI" panose="020B0604030504040204" pitchFamily="50" charset="-128"/>
              <a:cs typeface="Meiryo UI" panose="020B0604030504040204" pitchFamily="50" charset="-128"/>
            </a:endParaRPr>
          </a:p>
          <a:p>
            <a:pPr defTabSz="16063">
              <a:lnSpc>
                <a:spcPts val="316"/>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370"/>
              </a:lnSpc>
            </a:pPr>
            <a:r>
              <a:rPr lang="en-US" altLang="ko-KR" sz="1423"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a:t>
            </a:r>
            <a:r>
              <a:rPr lang="en-US" altLang="ko-KR" sz="1423"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地域生活支援拠点等の整備の状況を踏まえた</a:t>
            </a:r>
            <a:r>
              <a:rPr lang="en-US" altLang="ko-KR" sz="1423" b="1" u="sng"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好事例（優良事例）集の作成、周知</a:t>
            </a:r>
            <a:r>
              <a:rPr lang="en-US" altLang="ko-KR" sz="1423"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ko-KR" altLang="en-US" sz="1423" b="1" u="sng" dirty="0">
              <a:latin typeface="Meiryo UI" panose="020B0604030504040204" pitchFamily="50" charset="-128"/>
              <a:cs typeface="Meiryo UI" panose="020B0604030504040204" pitchFamily="50" charset="-128"/>
            </a:endParaRPr>
          </a:p>
          <a:p>
            <a:pPr defTabSz="16063">
              <a:lnSpc>
                <a:spcPts val="2108"/>
              </a:lnSpc>
            </a:pPr>
            <a:endParaRPr lang="ko-KR" altLang="en-US" sz="1423" dirty="0">
              <a:latin typeface="Meiryo UI" panose="020B0604030504040204" pitchFamily="50" charset="-128"/>
              <a:ea typeface="Arial"/>
              <a:cs typeface="Meiryo UI" panose="020B0604030504040204" pitchFamily="50" charset="-128"/>
            </a:endParaRPr>
          </a:p>
          <a:p>
            <a:pPr defTabSz="16063">
              <a:lnSpc>
                <a:spcPts val="1686"/>
              </a:lnSpc>
            </a:pPr>
            <a:r>
              <a:rPr lang="en-US" altLang="ko-KR" sz="100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792"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ko-KR" sz="1792"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成果目標（案</a:t>
            </a:r>
            <a:r>
              <a:rPr lang="en-US" altLang="ko-KR" sz="1792"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平成32年度末までに各市町村又は各圏域に少なくとも一つを整備することを基本とする。</a:t>
            </a:r>
            <a:endParaRPr lang="ko-KR" altLang="en-US" sz="1792" b="1" dirty="0">
              <a:latin typeface="Meiryo UI" panose="020B0604030504040204" pitchFamily="50" charset="-128"/>
              <a:cs typeface="Meiryo UI" panose="020B0604030504040204" pitchFamily="50" charset="-128"/>
            </a:endParaRPr>
          </a:p>
        </p:txBody>
      </p:sp>
      <p:sp>
        <p:nvSpPr>
          <p:cNvPr id="4" name="Rect 3"/>
          <p:cNvSpPr>
            <a:spLocks noGrp="1" noChangeArrowheads="1"/>
          </p:cNvSpPr>
          <p:nvPr/>
        </p:nvSpPr>
        <p:spPr>
          <a:xfrm>
            <a:off x="10328546" y="7097459"/>
            <a:ext cx="132520" cy="208820"/>
          </a:xfrm>
          <a:prstGeom prst="rect">
            <a:avLst/>
          </a:prstGeom>
          <a:noFill/>
          <a:ln w="0">
            <a:noFill/>
          </a:ln>
        </p:spPr>
        <p:txBody>
          <a:bodyPr wrap="none" lIns="0" tIns="0" rIns="0" bIns="0" anchor="t"/>
          <a:lstStyle/>
          <a:p>
            <a:pPr defTabSz="16063">
              <a:lnSpc>
                <a:spcPts val="1686"/>
              </a:lnSpc>
            </a:pPr>
            <a:endParaRPr lang="ko-KR" altLang="en-US" sz="1479" dirty="0"/>
          </a:p>
        </p:txBody>
      </p:sp>
      <p:sp>
        <p:nvSpPr>
          <p:cNvPr id="6" name="スライド番号プレースホルダー 5"/>
          <p:cNvSpPr>
            <a:spLocks noGrp="1"/>
          </p:cNvSpPr>
          <p:nvPr>
            <p:ph type="sldNum" sz="quarter" idx="12"/>
          </p:nvPr>
        </p:nvSpPr>
        <p:spPr/>
        <p:txBody>
          <a:bodyPr/>
          <a:lstStyle/>
          <a:p>
            <a:fld id="{D058F9FB-329E-47EE-915E-A7A28B694892}" type="slidenum">
              <a:rPr kumimoji="1" lang="ja-JP" altLang="en-US" smtClean="0"/>
              <a:pPr/>
              <a:t>5</a:t>
            </a:fld>
            <a:endParaRPr kumimoji="1" lang="ja-JP" altLang="en-US"/>
          </a:p>
        </p:txBody>
      </p:sp>
      <p:sp>
        <p:nvSpPr>
          <p:cNvPr id="7" name="テキスト ボックス 6"/>
          <p:cNvSpPr txBox="1"/>
          <p:nvPr/>
        </p:nvSpPr>
        <p:spPr>
          <a:xfrm>
            <a:off x="7280019" y="428012"/>
            <a:ext cx="3067937" cy="215444"/>
          </a:xfrm>
          <a:prstGeom prst="rect">
            <a:avLst/>
          </a:prstGeom>
          <a:noFill/>
        </p:spPr>
        <p:txBody>
          <a:bodyPr wrap="square" rtlCol="0">
            <a:spAutoFit/>
          </a:bodyPr>
          <a:lstStyle/>
          <a:p>
            <a:pPr algn="r"/>
            <a:r>
              <a:rPr kumimoji="1" lang="en-US" altLang="ja-JP" sz="800" dirty="0" smtClean="0">
                <a:latin typeface="MS UI Gothic" panose="020B0600070205080204" pitchFamily="50" charset="-128"/>
                <a:ea typeface="MS UI Gothic" panose="020B0600070205080204" pitchFamily="50" charset="-128"/>
              </a:rPr>
              <a:t>H29.1.6</a:t>
            </a:r>
            <a:r>
              <a:rPr kumimoji="1" lang="ja-JP" altLang="en-US" sz="800" dirty="0" smtClean="0">
                <a:latin typeface="MS UI Gothic" panose="020B0600070205080204" pitchFamily="50" charset="-128"/>
                <a:ea typeface="MS UI Gothic" panose="020B0600070205080204" pitchFamily="50" charset="-128"/>
              </a:rPr>
              <a:t> 社会保障審議会障害者部会（第</a:t>
            </a:r>
            <a:r>
              <a:rPr kumimoji="1" lang="en-US" altLang="ja-JP" sz="800" dirty="0" smtClean="0">
                <a:latin typeface="MS UI Gothic" panose="020B0600070205080204" pitchFamily="50" charset="-128"/>
                <a:ea typeface="MS UI Gothic" panose="020B0600070205080204" pitchFamily="50" charset="-128"/>
              </a:rPr>
              <a:t>83</a:t>
            </a:r>
            <a:r>
              <a:rPr kumimoji="1" lang="ja-JP" altLang="en-US" sz="800" dirty="0" smtClean="0">
                <a:latin typeface="MS UI Gothic" panose="020B0600070205080204" pitchFamily="50" charset="-128"/>
                <a:ea typeface="MS UI Gothic" panose="020B0600070205080204" pitchFamily="50" charset="-128"/>
              </a:rPr>
              <a:t>回） 資料</a:t>
            </a:r>
            <a:r>
              <a:rPr kumimoji="1" lang="en-US" altLang="ja-JP" sz="800" dirty="0" smtClean="0">
                <a:latin typeface="MS UI Gothic" panose="020B0600070205080204" pitchFamily="50" charset="-128"/>
                <a:ea typeface="MS UI Gothic" panose="020B0600070205080204" pitchFamily="50" charset="-128"/>
              </a:rPr>
              <a:t>2-2</a:t>
            </a:r>
            <a:r>
              <a:rPr kumimoji="1" lang="ja-JP" altLang="en-US" sz="800" dirty="0" smtClean="0">
                <a:latin typeface="MS UI Gothic" panose="020B0600070205080204" pitchFamily="50" charset="-128"/>
                <a:ea typeface="MS UI Gothic" panose="020B0600070205080204" pitchFamily="50" charset="-128"/>
              </a:rPr>
              <a:t>から抜粋</a:t>
            </a:r>
            <a:endParaRPr kumimoji="1" lang="ja-JP" altLang="en-US" sz="800" dirty="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34143627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6117</TotalTime>
  <Words>736</Words>
  <Application>Microsoft Office PowerPoint</Application>
  <PresentationFormat>ユーザー設定</PresentationFormat>
  <Paragraphs>312</Paragraphs>
  <Slides>5</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HGP?n?p?poT?ﾂPﾂCUB</vt:lpstr>
      <vt:lpstr>맑은 고딕</vt:lpstr>
      <vt:lpstr>Meiryo UI</vt:lpstr>
      <vt:lpstr>ＭＳ Ｐゴシック</vt:lpstr>
      <vt:lpstr>MS UI Gothic</vt:lpstr>
      <vt:lpstr>ＭＳ 明朝</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A-ER</dc:creator>
  <cp:lastModifiedBy>Administrator</cp:lastModifiedBy>
  <cp:revision>586</cp:revision>
  <cp:lastPrinted>2016-10-21T05:46:12Z</cp:lastPrinted>
  <dcterms:created xsi:type="dcterms:W3CDTF">2012-10-23T15:40:00Z</dcterms:created>
  <dcterms:modified xsi:type="dcterms:W3CDTF">2020-02-20T06:21:29Z</dcterms:modified>
</cp:coreProperties>
</file>